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jpe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jpe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jpe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jpeg"/><Relationship Id="rId4" Type="http://schemas.openxmlformats.org/officeDocument/2006/relationships/image" Target="../media/image-9-4.jpe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jpe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slideLayout" Target="../slideLayouts/slideLayout1.xml"/><Relationship Id="rId10"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jpe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image" Target="../media/image-15-8.png"/><Relationship Id="rId9" Type="http://schemas.openxmlformats.org/officeDocument/2006/relationships/image" Target="../media/image-15-9.png"/><Relationship Id="rId10" Type="http://schemas.openxmlformats.org/officeDocument/2006/relationships/slideLayout" Target="../slideLayouts/slideLayout1.xml"/><Relationship Id="rId11"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2999713"/>
            <a:ext cx="9144000" cy="2143125"/>
          </a:xfrm>
          <a:prstGeom prst="rect">
            <a:avLst/>
          </a:prstGeom>
        </p:spPr>
      </p:pic>
      <p:sp>
        <p:nvSpPr>
          <p:cNvPr id="4" name="Text 0"/>
          <p:cNvSpPr txBox="1"/>
          <p:nvPr/>
        </p:nvSpPr>
        <p:spPr>
          <a:xfrm>
            <a:off x="261600" y="578625"/>
            <a:ext cx="6165900" cy="658800"/>
          </a:xfrm>
          <a:prstGeom prst="rect">
            <a:avLst/>
          </a:prstGeom>
          <a:noFill/>
          <a:ln/>
        </p:spPr>
        <p:txBody>
          <a:bodyPr wrap="square" lIns="0" tIns="0" rIns="0" bIns="0" rtlCol="0" anchor="t"/>
          <a:lstStyle/>
          <a:p>
            <a:pPr algn="l" indent="0" marL="0">
              <a:lnSpc>
                <a:spcPct val="100000"/>
              </a:lnSpc>
              <a:buNone/>
            </a:pPr>
            <a:r>
              <a:rPr lang="en-US" sz="2112" b="1" dirty="0">
                <a:solidFill>
                  <a:srgbClr val="FFFFFF"/>
                </a:solidFill>
                <a:latin typeface="Arial" pitchFamily="34" charset="0"/>
                <a:ea typeface="Arial" pitchFamily="34" charset="-122"/>
                <a:cs typeface="Arial" pitchFamily="34" charset="-120"/>
              </a:rPr>
              <a:t>Текст «Continents and Countries»
</a:t>
            </a:r>
            <a:endParaRPr lang="en-US" sz="2112" dirty="0"/>
          </a:p>
        </p:txBody>
      </p:sp>
      <p:sp>
        <p:nvSpPr>
          <p:cNvPr id="5" name="Text 1"/>
          <p:cNvSpPr txBox="1"/>
          <p:nvPr/>
        </p:nvSpPr>
        <p:spPr>
          <a:xfrm>
            <a:off x="261600" y="2052505"/>
            <a:ext cx="4638600" cy="531300"/>
          </a:xfrm>
          <a:prstGeom prst="rect">
            <a:avLst/>
          </a:prstGeom>
          <a:noFill/>
          <a:ln/>
        </p:spPr>
        <p:txBody>
          <a:bodyPr wrap="square" lIns="0" tIns="0" rIns="0" bIns="0" rtlCol="0" anchor="t"/>
          <a:lstStyle/>
          <a:p>
            <a:pPr algn="l" indent="0" marL="0">
              <a:lnSpc>
                <a:spcPct val="115000"/>
              </a:lnSpc>
              <a:buNone/>
            </a:pPr>
            <a:r>
              <a:rPr lang="en-US" sz="886" dirty="0">
                <a:solidFill>
                  <a:srgbClr val="FFFFFF"/>
                </a:solidFill>
                <a:latin typeface="Arial" pitchFamily="34" charset="0"/>
                <a:ea typeface="Arial" pitchFamily="34" charset="-122"/>
                <a:cs typeface="Arial" pitchFamily="34" charset="-120"/>
              </a:rPr>
              <a:t>Читаем о континентах, странах и карте мира на английском.
</a:t>
            </a:r>
            <a:endParaRPr lang="en-US" sz="886" dirty="0"/>
          </a:p>
        </p:txBody>
      </p:sp>
      <p:sp>
        <p:nvSpPr>
          <p:cNvPr id="6" name="Text 2"/>
          <p:cNvSpPr txBox="1"/>
          <p:nvPr/>
        </p:nvSpPr>
        <p:spPr>
          <a:xfrm>
            <a:off x="261600" y="258888"/>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489920" y="75"/>
            <a:ext cx="3651684" cy="5143500"/>
          </a:xfrm>
          <a:prstGeom prst="rect">
            <a:avLst/>
          </a:prstGeom>
        </p:spPr>
      </p:pic>
      <p:sp>
        <p:nvSpPr>
          <p:cNvPr id="5" name="Text 0"/>
          <p:cNvSpPr txBox="1"/>
          <p:nvPr/>
        </p:nvSpPr>
        <p:spPr>
          <a:xfrm>
            <a:off x="261600" y="258900"/>
            <a:ext cx="4711200" cy="12984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Зачем изучать континенты на английском
</a:t>
            </a:r>
            <a:endParaRPr lang="en-US" sz="2212" dirty="0"/>
          </a:p>
        </p:txBody>
      </p:sp>
      <p:sp>
        <p:nvSpPr>
          <p:cNvPr id="6" name="Text 1"/>
          <p:cNvSpPr txBox="1"/>
          <p:nvPr/>
        </p:nvSpPr>
        <p:spPr>
          <a:xfrm>
            <a:off x="261600" y="1824550"/>
            <a:ext cx="3509100" cy="1965600"/>
          </a:xfrm>
          <a:prstGeom prst="rect">
            <a:avLst/>
          </a:prstGeom>
          <a:noFill/>
          <a:ln/>
        </p:spPr>
        <p:txBody>
          <a:bodyPr wrap="square" lIns="0" tIns="0" rIns="0" bIns="0" rtlCol="0" anchor="ctr"/>
          <a:lstStyle/>
          <a:p>
            <a:pPr algn="l" indent="0" marL="0">
              <a:lnSpc>
                <a:spcPct val="115000"/>
              </a:lnSpc>
              <a:buNone/>
            </a:pPr>
            <a:r>
              <a:rPr lang="en-US" sz="986" dirty="0">
                <a:solidFill>
                  <a:srgbClr val="FFFFFF"/>
                </a:solidFill>
                <a:latin typeface="Arial" pitchFamily="34" charset="0"/>
                <a:ea typeface="Arial" pitchFamily="34" charset="-122"/>
                <a:cs typeface="Arial" pitchFamily="34" charset="-120"/>
              </a:rPr>
              <a:t>Эта тема соединяет географию и язык: дети учат названия стран, столиц и континентов, тренируют чтение, произношение и орфографию, а также учатся понимать короткие предложения с to be и there is / there are.
</a:t>
            </a:r>
            <a:endParaRPr lang="en-US" sz="986" dirty="0"/>
          </a:p>
        </p:txBody>
      </p:sp>
      <p:sp>
        <p:nvSpPr>
          <p:cNvPr id="7"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8200" y="1242412"/>
            <a:ext cx="297900" cy="297900"/>
          </a:xfrm>
          <a:prstGeom prst="rect">
            <a:avLst/>
          </a:prstGeom>
        </p:spPr>
      </p:pic>
      <p:pic>
        <p:nvPicPr>
          <p:cNvPr id="4" name="Image 2" descr="preencoded.png">    </p:cNvPr>
          <p:cNvPicPr>
            <a:picLocks noChangeAspect="1"/>
          </p:cNvPicPr>
          <p:nvPr/>
        </p:nvPicPr>
        <p:blipFill>
          <a:blip r:embed="rId3"/>
          <a:stretch>
            <a:fillRect/>
          </a:stretch>
        </p:blipFill>
        <p:spPr>
          <a:xfrm>
            <a:off x="3337958" y="1242412"/>
            <a:ext cx="260662" cy="297900"/>
          </a:xfrm>
          <a:prstGeom prst="rect">
            <a:avLst/>
          </a:prstGeom>
        </p:spPr>
      </p:pic>
      <p:pic>
        <p:nvPicPr>
          <p:cNvPr id="5" name="Image 3" descr="preencoded.png">    </p:cNvPr>
          <p:cNvPicPr>
            <a:picLocks noChangeAspect="1"/>
          </p:cNvPicPr>
          <p:nvPr/>
        </p:nvPicPr>
        <p:blipFill>
          <a:blip r:embed="rId4"/>
          <a:stretch>
            <a:fillRect/>
          </a:stretch>
        </p:blipFill>
        <p:spPr>
          <a:xfrm>
            <a:off x="261600" y="2978847"/>
            <a:ext cx="311100" cy="248880"/>
          </a:xfrm>
          <a:prstGeom prst="rect">
            <a:avLst/>
          </a:prstGeom>
        </p:spPr>
      </p:pic>
      <p:pic>
        <p:nvPicPr>
          <p:cNvPr id="6" name="Image 4" descr="preencoded.png">    </p:cNvPr>
          <p:cNvPicPr>
            <a:picLocks noChangeAspect="1"/>
          </p:cNvPicPr>
          <p:nvPr/>
        </p:nvPicPr>
        <p:blipFill>
          <a:blip r:embed="rId5"/>
          <a:stretch>
            <a:fillRect/>
          </a:stretch>
        </p:blipFill>
        <p:spPr>
          <a:xfrm>
            <a:off x="3319339" y="2954337"/>
            <a:ext cx="297900" cy="297900"/>
          </a:xfrm>
          <a:prstGeom prst="rect">
            <a:avLst/>
          </a:prstGeom>
        </p:spPr>
      </p:pic>
      <p:pic>
        <p:nvPicPr>
          <p:cNvPr id="7" name="Image 5" descr="preencoded.png">    </p:cNvPr>
          <p:cNvPicPr>
            <a:picLocks noChangeAspect="1"/>
          </p:cNvPicPr>
          <p:nvPr/>
        </p:nvPicPr>
        <p:blipFill>
          <a:blip r:embed="rId6"/>
          <a:stretch>
            <a:fillRect/>
          </a:stretch>
        </p:blipFill>
        <p:spPr>
          <a:xfrm>
            <a:off x="6363889" y="1253095"/>
            <a:ext cx="311100" cy="276533"/>
          </a:xfrm>
          <a:prstGeom prst="rect">
            <a:avLst/>
          </a:prstGeom>
        </p:spPr>
      </p:pic>
      <p:sp>
        <p:nvSpPr>
          <p:cNvPr id="8" name="Text 0"/>
          <p:cNvSpPr txBox="1"/>
          <p:nvPr/>
        </p:nvSpPr>
        <p:spPr>
          <a:xfrm>
            <a:off x="261600" y="528950"/>
            <a:ext cx="8620800" cy="5418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Ключевая лексика текста
</a:t>
            </a:r>
            <a:endParaRPr lang="en-US" sz="2012" dirty="0"/>
          </a:p>
        </p:txBody>
      </p:sp>
      <p:sp>
        <p:nvSpPr>
          <p:cNvPr id="9"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3</a:t>
            </a:r>
            <a:endParaRPr lang="en-US" sz="622" dirty="0"/>
          </a:p>
        </p:txBody>
      </p:sp>
      <p:sp>
        <p:nvSpPr>
          <p:cNvPr id="10" name="Text 2"/>
          <p:cNvSpPr txBox="1"/>
          <p:nvPr/>
        </p:nvSpPr>
        <p:spPr>
          <a:xfrm>
            <a:off x="261600" y="1657300"/>
            <a:ext cx="2518500" cy="1118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Continent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Слово continent помогает говорить о крупных частях света. В тексте оно часто сочетается с прилагательными biggest, smallest, hot или cold и помогает описывать мир в целом.
</a:t>
            </a:r>
            <a:endParaRPr lang="en-US" sz="1200" dirty="0"/>
          </a:p>
        </p:txBody>
      </p:sp>
      <p:sp>
        <p:nvSpPr>
          <p:cNvPr id="11" name="Text 3"/>
          <p:cNvSpPr txBox="1"/>
          <p:nvPr/>
        </p:nvSpPr>
        <p:spPr>
          <a:xfrm>
            <a:off x="3312750" y="1657300"/>
            <a:ext cx="2518500" cy="1118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Country и capital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Слова country и capital связывают название государства с его столицей. Для пятого класса особенно полезны простые пары, которые легко читать, писать и находить на карте мира.
</a:t>
            </a:r>
            <a:endParaRPr lang="en-US" sz="1200" dirty="0"/>
          </a:p>
        </p:txBody>
      </p:sp>
      <p:sp>
        <p:nvSpPr>
          <p:cNvPr id="12" name="Text 4"/>
          <p:cNvSpPr txBox="1"/>
          <p:nvPr/>
        </p:nvSpPr>
        <p:spPr>
          <a:xfrm>
            <a:off x="261600" y="3369225"/>
            <a:ext cx="2518500" cy="1118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Language и people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Лексика language и people показывает, что страны различаются не только на карте. Текст помогает заметить, какие языки говорят люди и как это связано с названием страны.
</a:t>
            </a:r>
            <a:endParaRPr lang="en-US" sz="1200" dirty="0"/>
          </a:p>
        </p:txBody>
      </p:sp>
      <p:sp>
        <p:nvSpPr>
          <p:cNvPr id="13" name="Text 5"/>
          <p:cNvSpPr txBox="1"/>
          <p:nvPr/>
        </p:nvSpPr>
        <p:spPr>
          <a:xfrm>
            <a:off x="3312750" y="3369225"/>
            <a:ext cx="2518500" cy="1118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Nature words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Слова river и mountain расширяют тему до природы. Такие сочетания, как many people, a small country, the biggest continent и in the world, делают чтение проще и понятнее.
</a:t>
            </a:r>
            <a:endParaRPr lang="en-US" sz="1200" dirty="0"/>
          </a:p>
        </p:txBody>
      </p:sp>
      <p:sp>
        <p:nvSpPr>
          <p:cNvPr id="14" name="Text 6"/>
          <p:cNvSpPr txBox="1"/>
          <p:nvPr/>
        </p:nvSpPr>
        <p:spPr>
          <a:xfrm>
            <a:off x="6363900" y="1657300"/>
            <a:ext cx="2518500" cy="1118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Map и world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Слова map и world помогают ориентироваться в тексте. Ученик видит, где находится страна, и учится читать фразы on the map, in the world, across the world.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78516" y="1258100"/>
            <a:ext cx="4403775" cy="2816700"/>
          </a:xfrm>
          <a:prstGeom prst="rect">
            <a:avLst/>
          </a:prstGeom>
        </p:spPr>
      </p:pic>
      <p:sp>
        <p:nvSpPr>
          <p:cNvPr id="4"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Семь континентов в учебной схеме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4</a:t>
            </a:r>
            <a:endParaRPr lang="en-US" sz="622" dirty="0"/>
          </a:p>
        </p:txBody>
      </p:sp>
      <p:sp>
        <p:nvSpPr>
          <p:cNvPr id="6" name="Text 2"/>
          <p:cNvSpPr txBox="1"/>
          <p:nvPr/>
        </p:nvSpPr>
        <p:spPr>
          <a:xfrm>
            <a:off x="265825" y="1487550"/>
            <a:ext cx="35892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Названия континентов пишутся с заглавной буквы на английском языке.
</a:t>
            </a:r>
            <a:endParaRPr lang="en-US" sz="1022" dirty="0"/>
          </a:p>
        </p:txBody>
      </p:sp>
      <p:sp>
        <p:nvSpPr>
          <p:cNvPr id="7" name="Text 3"/>
          <p:cNvSpPr txBox="1"/>
          <p:nvPr/>
        </p:nvSpPr>
        <p:spPr>
          <a:xfrm>
            <a:off x="265825" y="2858837"/>
            <a:ext cx="35892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Asia заметно больше Australia, а Antarctica выделяется не размером, а суровыми природными условиями.
</a:t>
            </a:r>
            <a:endParaRPr lang="en-US" sz="1022" dirty="0"/>
          </a:p>
        </p:txBody>
      </p:sp>
      <p:sp>
        <p:nvSpPr>
          <p:cNvPr id="8" name="Text 4"/>
          <p:cNvSpPr txBox="1"/>
          <p:nvPr/>
        </p:nvSpPr>
        <p:spPr>
          <a:xfrm>
            <a:off x="4277815" y="4159049"/>
            <a:ext cx="4405200" cy="215700"/>
          </a:xfrm>
          <a:prstGeom prst="rect">
            <a:avLst/>
          </a:prstGeom>
          <a:noFill/>
          <a:ln/>
        </p:spPr>
        <p:txBody>
          <a:bodyPr wrap="square" lIns="0" tIns="0" rIns="0" bIns="0" rtlCol="0" anchor="t"/>
          <a:lstStyle/>
          <a:p>
            <a:pPr algn="l" indent="0" marL="0">
              <a:lnSpc>
                <a:spcPct val="115000"/>
              </a:lnSpc>
              <a:buNone/>
            </a:pPr>
            <a:r>
              <a:rPr lang="en-US" sz="738" dirty="0">
                <a:solidFill>
                  <a:srgbClr val="FFFFFF"/>
                </a:solidFill>
                <a:latin typeface="Arial" pitchFamily="34" charset="0"/>
                <a:ea typeface="Arial" pitchFamily="34" charset="-122"/>
                <a:cs typeface="Arial" pitchFamily="34" charset="-120"/>
              </a:rPr>
              <a:t>Общепринятые географические справочные данные; значения площади округлены до десятых млн км².
</a:t>
            </a:r>
            <a:endParaRPr lang="en-US" sz="738"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08875" y="2071378"/>
            <a:ext cx="4865100" cy="1323593"/>
          </a:xfrm>
          <a:prstGeom prst="rect">
            <a:avLst/>
          </a:prstGeom>
        </p:spPr>
      </p:pic>
      <p:sp>
        <p:nvSpPr>
          <p:cNvPr id="4" name="Text 0"/>
          <p:cNvSpPr txBox="1"/>
          <p:nvPr/>
        </p:nvSpPr>
        <p:spPr>
          <a:xfrm>
            <a:off x="261600" y="52895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Континент и пример страны: простое сопоставление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5</a:t>
            </a:r>
            <a:endParaRPr lang="en-US" sz="622" dirty="0"/>
          </a:p>
        </p:txBody>
      </p:sp>
      <p:sp>
        <p:nvSpPr>
          <p:cNvPr id="6" name="Text 2"/>
          <p:cNvSpPr txBox="1"/>
          <p:nvPr/>
        </p:nvSpPr>
        <p:spPr>
          <a:xfrm>
            <a:off x="261600" y="1435375"/>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Таблица показывает связь между континентом, страной, столицей и коротким фактом.
</a:t>
            </a:r>
            <a:endParaRPr lang="en-US" sz="1022" dirty="0"/>
          </a:p>
        </p:txBody>
      </p:sp>
      <p:sp>
        <p:nvSpPr>
          <p:cNvPr id="7" name="Text 3"/>
          <p:cNvSpPr txBox="1"/>
          <p:nvPr/>
        </p:nvSpPr>
        <p:spPr>
          <a:xfrm>
            <a:off x="261600" y="2806675"/>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Связка «континент — страна — столица» помогает быстрее читать текст и запоминать географические названия.
</a:t>
            </a:r>
            <a:endParaRPr lang="en-US" sz="1022" dirty="0"/>
          </a:p>
        </p:txBody>
      </p:sp>
      <p:sp>
        <p:nvSpPr>
          <p:cNvPr id="8" name="Text 4"/>
          <p:cNvSpPr txBox="1"/>
          <p:nvPr/>
        </p:nvSpPr>
        <p:spPr>
          <a:xfrm>
            <a:off x="4008875" y="4396800"/>
            <a:ext cx="4865100" cy="2157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Учебный материал по теме «Continents and Countries».
</a:t>
            </a:r>
            <a:endParaRPr lang="en-US" sz="82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070" y="62"/>
            <a:ext cx="3651684"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171200" y="258900"/>
            <a:ext cx="4711200" cy="7311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Asia: крупнейший континент и знакомые страны
</a:t>
            </a:r>
            <a:endParaRPr lang="en-US" sz="2012" dirty="0"/>
          </a:p>
        </p:txBody>
      </p:sp>
      <p:sp>
        <p:nvSpPr>
          <p:cNvPr id="10"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6</a:t>
            </a:r>
            <a:endParaRPr lang="en-US" sz="622" dirty="0"/>
          </a:p>
        </p:txBody>
      </p:sp>
      <p:sp>
        <p:nvSpPr>
          <p:cNvPr id="11" name="Text 2"/>
          <p:cNvSpPr txBox="1"/>
          <p:nvPr/>
        </p:nvSpPr>
        <p:spPr>
          <a:xfrm>
            <a:off x="4171200" y="956825"/>
            <a:ext cx="4711200" cy="903900"/>
          </a:xfrm>
          <a:prstGeom prst="rect">
            <a:avLst/>
          </a:prstGeom>
          <a:noFill/>
          <a:ln/>
        </p:spPr>
        <p:txBody>
          <a:bodyPr wrap="square" lIns="0" tIns="0" rIns="0" bIns="0" rtlCol="0" anchor="ctr"/>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Самый большой континент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Asia is the largest continent in the world. Это удобная точка отсчёта для сравнения других частей света и для запоминания простых описаний в учебном тексте.
</a:t>
            </a:r>
            <a:endParaRPr lang="en-US" sz="1300" dirty="0"/>
          </a:p>
        </p:txBody>
      </p:sp>
      <p:sp>
        <p:nvSpPr>
          <p:cNvPr id="12" name="Text 3"/>
          <p:cNvSpPr txBox="1"/>
          <p:nvPr/>
        </p:nvSpPr>
        <p:spPr>
          <a:xfrm>
            <a:off x="4171225" y="1964758"/>
            <a:ext cx="4711200" cy="903900"/>
          </a:xfrm>
          <a:prstGeom prst="rect">
            <a:avLst/>
          </a:prstGeom>
          <a:noFill/>
          <a:ln/>
        </p:spPr>
        <p:txBody>
          <a:bodyPr wrap="square" lIns="0" tIns="0" rIns="0" bIns="0" rtlCol="0" anchor="ctr"/>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Известные страны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China, India, Japan and Kazakhstan are in Asia. Такие названия часто встречаются в школьных заданиях, потому что их легко найти на карте и прочитать вслух.
</a:t>
            </a:r>
            <a:endParaRPr lang="en-US" sz="1300" dirty="0"/>
          </a:p>
        </p:txBody>
      </p:sp>
      <p:sp>
        <p:nvSpPr>
          <p:cNvPr id="13" name="Text 4"/>
          <p:cNvSpPr txBox="1"/>
          <p:nvPr/>
        </p:nvSpPr>
        <p:spPr>
          <a:xfrm>
            <a:off x="4171200" y="2972691"/>
            <a:ext cx="4711200" cy="903900"/>
          </a:xfrm>
          <a:prstGeom prst="rect">
            <a:avLst/>
          </a:prstGeom>
          <a:noFill/>
          <a:ln/>
        </p:spPr>
        <p:txBody>
          <a:bodyPr wrap="square" lIns="0" tIns="0" rIns="0" bIns="0" rtlCol="0" anchor="ctr"/>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Темы для чтения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В текстах об Asia часто упоминаются mountains, deserts, big cities and different climates. Это помогает соединять географию с базовой английской лексикой и короткими фактами.
</a:t>
            </a:r>
            <a:endParaRPr lang="en-US" sz="1300" dirty="0"/>
          </a:p>
        </p:txBody>
      </p:sp>
      <p:sp>
        <p:nvSpPr>
          <p:cNvPr id="14" name="Text 5"/>
          <p:cNvSpPr txBox="1"/>
          <p:nvPr/>
        </p:nvSpPr>
        <p:spPr>
          <a:xfrm>
            <a:off x="4171200" y="3980629"/>
            <a:ext cx="4711200" cy="903900"/>
          </a:xfrm>
          <a:prstGeom prst="rect">
            <a:avLst/>
          </a:prstGeom>
          <a:noFill/>
          <a:ln/>
        </p:spPr>
        <p:txBody>
          <a:bodyPr wrap="square" lIns="0" tIns="0" rIns="0" bIns="0" rtlCol="0" anchor="ctr"/>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Полезно для 5 класса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Учащимся важно не заучивать длинные описания, а узнавать знакомые слова и страны. Так они быстрее понимают, о каком континенте идёт речь, и уверенно отвечают на вопросы.
</a:t>
            </a:r>
            <a:endParaRPr lang="en-US"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2900124"/>
            <a:ext cx="9144000" cy="224135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7</a:t>
            </a:r>
            <a:endParaRPr lang="en-US" sz="622" dirty="0"/>
          </a:p>
        </p:txBody>
      </p:sp>
      <p:sp>
        <p:nvSpPr>
          <p:cNvPr id="9" name="Text 1"/>
          <p:cNvSpPr txBox="1"/>
          <p:nvPr/>
        </p:nvSpPr>
        <p:spPr>
          <a:xfrm>
            <a:off x="261600" y="258900"/>
            <a:ext cx="8620800" cy="5874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Africa: континент разнообразной природы
</a:t>
            </a:r>
            <a:endParaRPr lang="en-US" sz="2012" dirty="0"/>
          </a:p>
        </p:txBody>
      </p:sp>
      <p:sp>
        <p:nvSpPr>
          <p:cNvPr id="10" name="Text 2"/>
          <p:cNvSpPr txBox="1"/>
          <p:nvPr/>
        </p:nvSpPr>
        <p:spPr>
          <a:xfrm>
            <a:off x="261600" y="990000"/>
            <a:ext cx="2108700" cy="14037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Большая и разная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Africa is a very large continent with deserts, savannas and rivers. Такой набор слов помогает увидеть, что один континент может быть очень разнообразным по природе и климату.
</a:t>
            </a:r>
            <a:endParaRPr lang="en-US" sz="1200" dirty="0"/>
          </a:p>
        </p:txBody>
      </p:sp>
      <p:sp>
        <p:nvSpPr>
          <p:cNvPr id="11" name="Text 3"/>
          <p:cNvSpPr txBox="1"/>
          <p:nvPr/>
        </p:nvSpPr>
        <p:spPr>
          <a:xfrm>
            <a:off x="2432312" y="990000"/>
            <a:ext cx="2108700" cy="14037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Сахара и Нил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The Sahara is the biggest hot desert in the world, and the Nile is one of the most famous rivers. Эти названия часто используются в учебных текстах как яркие примеры.
</a:t>
            </a:r>
            <a:endParaRPr lang="en-US" sz="1200" dirty="0"/>
          </a:p>
        </p:txBody>
      </p:sp>
      <p:sp>
        <p:nvSpPr>
          <p:cNvPr id="12" name="Text 4"/>
          <p:cNvSpPr txBox="1"/>
          <p:nvPr/>
        </p:nvSpPr>
        <p:spPr>
          <a:xfrm>
            <a:off x="4603023" y="990000"/>
            <a:ext cx="2108700" cy="14037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Простые описания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 уроке удобно использовать слова hot, dry, big, long, green and wild. Они дают ученикам набор готовых характеристик для коротких предложений о природе.
</a:t>
            </a:r>
            <a:endParaRPr lang="en-US" sz="1200" dirty="0"/>
          </a:p>
        </p:txBody>
      </p:sp>
      <p:sp>
        <p:nvSpPr>
          <p:cNvPr id="13" name="Text 5"/>
          <p:cNvSpPr txBox="1"/>
          <p:nvPr/>
        </p:nvSpPr>
        <p:spPr>
          <a:xfrm>
            <a:off x="6773750" y="990000"/>
            <a:ext cx="2108700" cy="14037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Расширение словаря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Тема Africa помогает перейти от названий стран к описанию ландшафта. Ученики учатся понимать, что в тексте можно встретить не только географические названия, но и слова о природе.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78516" y="1258100"/>
            <a:ext cx="4403775" cy="2816700"/>
          </a:xfrm>
          <a:prstGeom prst="rect">
            <a:avLst/>
          </a:prstGeom>
        </p:spPr>
      </p:pic>
      <p:sp>
        <p:nvSpPr>
          <p:cNvPr id="4"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Самые часто встречающиеся слова в тексте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8</a:t>
            </a:r>
            <a:endParaRPr lang="en-US" sz="622" dirty="0"/>
          </a:p>
        </p:txBody>
      </p:sp>
      <p:sp>
        <p:nvSpPr>
          <p:cNvPr id="6" name="Text 2"/>
          <p:cNvSpPr txBox="1"/>
          <p:nvPr/>
        </p:nvSpPr>
        <p:spPr>
          <a:xfrm>
            <a:off x="265825" y="1487550"/>
            <a:ext cx="35892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Чаще всего повторяются слова, связанные с местом, картой и описанием стран.
</a:t>
            </a:r>
            <a:endParaRPr lang="en-US" sz="1022" dirty="0"/>
          </a:p>
        </p:txBody>
      </p:sp>
      <p:sp>
        <p:nvSpPr>
          <p:cNvPr id="7" name="Text 3"/>
          <p:cNvSpPr txBox="1"/>
          <p:nvPr/>
        </p:nvSpPr>
        <p:spPr>
          <a:xfrm>
            <a:off x="265825" y="2858837"/>
            <a:ext cx="35892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Сначала стоит запомнить названия континентов, country, map и capital: именно они несут основную информацию.
</a:t>
            </a:r>
            <a:endParaRPr lang="en-US" sz="1022" dirty="0"/>
          </a:p>
        </p:txBody>
      </p:sp>
      <p:sp>
        <p:nvSpPr>
          <p:cNvPr id="8" name="Text 4"/>
          <p:cNvSpPr txBox="1"/>
          <p:nvPr/>
        </p:nvSpPr>
        <p:spPr>
          <a:xfrm>
            <a:off x="4277815" y="4159049"/>
            <a:ext cx="4405200" cy="215700"/>
          </a:xfrm>
          <a:prstGeom prst="rect">
            <a:avLst/>
          </a:prstGeom>
          <a:noFill/>
          <a:ln/>
        </p:spPr>
        <p:txBody>
          <a:bodyPr wrap="square" lIns="0" tIns="0" rIns="0" bIns="0" rtlCol="0" anchor="t"/>
          <a:lstStyle/>
          <a:p>
            <a:pPr algn="l" indent="0" marL="0">
              <a:lnSpc>
                <a:spcPct val="115000"/>
              </a:lnSpc>
              <a:buNone/>
            </a:pPr>
            <a:r>
              <a:rPr lang="en-US" sz="741" dirty="0">
                <a:solidFill>
                  <a:srgbClr val="FFFFFF"/>
                </a:solidFill>
                <a:latin typeface="Arial" pitchFamily="34" charset="0"/>
                <a:ea typeface="Arial" pitchFamily="34" charset="-122"/>
                <a:cs typeface="Arial" pitchFamily="34" charset="-120"/>
              </a:rPr>
              <a:t>Учебный текст «Continents and Countries»; частота показана по повторяемости лексем в материале.
</a:t>
            </a:r>
            <a:endParaRPr lang="en-US" sz="74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01160" y="1097437"/>
            <a:ext cx="4981200" cy="1186927"/>
          </a:xfrm>
          <a:prstGeom prst="rect">
            <a:avLst/>
          </a:prstGeom>
        </p:spPr>
      </p:pic>
      <p:pic>
        <p:nvPicPr>
          <p:cNvPr id="4" name="Image 2" descr="preencoded.png">    </p:cNvPr>
          <p:cNvPicPr>
            <a:picLocks noChangeAspect="1"/>
          </p:cNvPicPr>
          <p:nvPr/>
        </p:nvPicPr>
        <p:blipFill>
          <a:blip r:embed="rId3"/>
          <a:stretch>
            <a:fillRect/>
          </a:stretch>
        </p:blipFill>
        <p:spPr>
          <a:xfrm>
            <a:off x="3901198" y="2396601"/>
            <a:ext cx="4981200" cy="1186927"/>
          </a:xfrm>
          <a:prstGeom prst="rect">
            <a:avLst/>
          </a:prstGeom>
        </p:spPr>
      </p:pic>
      <p:pic>
        <p:nvPicPr>
          <p:cNvPr id="5" name="Image 3" descr="preencoded.png">    </p:cNvPr>
          <p:cNvPicPr>
            <a:picLocks noChangeAspect="1"/>
          </p:cNvPicPr>
          <p:nvPr/>
        </p:nvPicPr>
        <p:blipFill>
          <a:blip r:embed="rId4"/>
          <a:stretch>
            <a:fillRect/>
          </a:stretch>
        </p:blipFill>
        <p:spPr>
          <a:xfrm>
            <a:off x="3901173" y="3695752"/>
            <a:ext cx="4981200" cy="1186927"/>
          </a:xfrm>
          <a:prstGeom prst="rect">
            <a:avLst/>
          </a:prstGeom>
        </p:spPr>
      </p:pic>
      <p:sp>
        <p:nvSpPr>
          <p:cNvPr id="6" name="Text 0"/>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Европа в школьных текстах
</a:t>
            </a:r>
            <a:endParaRPr lang="en-US" sz="2012" dirty="0"/>
          </a:p>
        </p:txBody>
      </p:sp>
      <p:sp>
        <p:nvSpPr>
          <p:cNvPr id="7"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9</a:t>
            </a:r>
            <a:endParaRPr lang="en-US" sz="622" dirty="0"/>
          </a:p>
        </p:txBody>
      </p:sp>
      <p:sp>
        <p:nvSpPr>
          <p:cNvPr id="8" name="Text 2"/>
          <p:cNvSpPr txBox="1"/>
          <p:nvPr/>
        </p:nvSpPr>
        <p:spPr>
          <a:xfrm>
            <a:off x="261600" y="1095400"/>
            <a:ext cx="3493200" cy="1191000"/>
          </a:xfrm>
          <a:prstGeom prst="rect">
            <a:avLst/>
          </a:prstGeom>
          <a:noFill/>
          <a:ln/>
        </p:spPr>
        <p:txBody>
          <a:bodyPr wrap="square" lIns="0" tIns="0" rIns="0" bIns="0" rtlCol="0" anchor="ctr"/>
          <a:lstStyle/>
          <a:p>
            <a:pPr algn="l" indent="0" marL="0">
              <a:lnSpc>
                <a:spcPct val="115000"/>
              </a:lnSpc>
              <a:buNone/>
            </a:pPr>
            <a:r>
              <a:rPr lang="en-US" sz="1202" b="1" dirty="0">
                <a:solidFill>
                  <a:srgbClr val="FFFFFF"/>
                </a:solidFill>
                <a:latin typeface="Arial" pitchFamily="34" charset="0"/>
                <a:ea typeface="Arial" pitchFamily="34" charset="-122"/>
                <a:cs typeface="Arial" pitchFamily="34" charset="-120"/>
              </a:rPr>
              <a:t>Короткие расстояния между странами
</a:t>
            </a:r>
            <a:pPr algn="l" indent="0" marL="0">
              <a:lnSpc>
                <a:spcPct val="115000"/>
              </a:lnSpc>
              <a:buNone/>
            </a:pPr>
            <a:r>
              <a:rPr lang="en-US" sz="6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Europe often appears in school texts as a continent with many countries close to one another. Students can quickly compare names on the map and notice how small distances make the region easy to explore in a lesson.
</a:t>
            </a:r>
            <a:endParaRPr lang="en-US" sz="1202" dirty="0"/>
          </a:p>
        </p:txBody>
      </p:sp>
      <p:sp>
        <p:nvSpPr>
          <p:cNvPr id="9" name="Text 3"/>
          <p:cNvSpPr txBox="1"/>
          <p:nvPr/>
        </p:nvSpPr>
        <p:spPr>
          <a:xfrm>
            <a:off x="261638" y="2394564"/>
            <a:ext cx="3493200" cy="1191000"/>
          </a:xfrm>
          <a:prstGeom prst="rect">
            <a:avLst/>
          </a:prstGeom>
          <a:noFill/>
          <a:ln/>
        </p:spPr>
        <p:txBody>
          <a:bodyPr wrap="square" lIns="0" tIns="0" rIns="0" bIns="0" rtlCol="0" anchor="ctr"/>
          <a:lstStyle/>
          <a:p>
            <a:pPr algn="l" indent="0" marL="0">
              <a:lnSpc>
                <a:spcPct val="115000"/>
              </a:lnSpc>
              <a:buNone/>
            </a:pPr>
            <a:r>
              <a:rPr lang="en-US" sz="1202" b="1" dirty="0">
                <a:solidFill>
                  <a:srgbClr val="FFFFFF"/>
                </a:solidFill>
                <a:latin typeface="Arial" pitchFamily="34" charset="0"/>
                <a:ea typeface="Arial" pitchFamily="34" charset="-122"/>
                <a:cs typeface="Arial" pitchFamily="34" charset="-120"/>
              </a:rPr>
              <a:t>Столицы, которые легко запомнить
</a:t>
            </a:r>
            <a:pPr algn="l" indent="0" marL="0">
              <a:lnSpc>
                <a:spcPct val="115000"/>
              </a:lnSpc>
              <a:buNone/>
            </a:pPr>
            <a:r>
              <a:rPr lang="en-US" sz="6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France, Germany, Italy, Spain and Poland are frequent examples because their capitals are familiar and easy to pronounce. Such texts help learners link a country with its capital and practice reading simple geographic facts.
</a:t>
            </a:r>
            <a:endParaRPr lang="en-US" sz="1202" dirty="0"/>
          </a:p>
        </p:txBody>
      </p:sp>
      <p:sp>
        <p:nvSpPr>
          <p:cNvPr id="10" name="Text 4"/>
          <p:cNvSpPr txBox="1"/>
          <p:nvPr/>
        </p:nvSpPr>
        <p:spPr>
          <a:xfrm>
            <a:off x="261613" y="3693715"/>
            <a:ext cx="3493200" cy="1191000"/>
          </a:xfrm>
          <a:prstGeom prst="rect">
            <a:avLst/>
          </a:prstGeom>
          <a:noFill/>
          <a:ln/>
        </p:spPr>
        <p:txBody>
          <a:bodyPr wrap="square" lIns="0" tIns="0" rIns="0" bIns="0" rtlCol="0" anchor="ctr"/>
          <a:lstStyle/>
          <a:p>
            <a:pPr algn="l" indent="0" marL="0">
              <a:lnSpc>
                <a:spcPct val="115000"/>
              </a:lnSpc>
              <a:buNone/>
            </a:pPr>
            <a:r>
              <a:rPr lang="en-US" sz="1202" b="1" dirty="0">
                <a:solidFill>
                  <a:srgbClr val="FFFFFF"/>
                </a:solidFill>
                <a:latin typeface="Arial" pitchFamily="34" charset="0"/>
                <a:ea typeface="Arial" pitchFamily="34" charset="-122"/>
                <a:cs typeface="Arial" pitchFamily="34" charset="-120"/>
              </a:rPr>
              <a:t>Культура и исторические города
</a:t>
            </a:r>
            <a:pPr algn="l" indent="0" marL="0">
              <a:lnSpc>
                <a:spcPct val="115000"/>
              </a:lnSpc>
              <a:buNone/>
            </a:pPr>
            <a:r>
              <a:rPr lang="en-US" sz="6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Europe is also connected with old cities, museums and different traditions. These details make reading more interesting, because a short paragraph can show both the location of a country and the cultural life of the continent.
</a:t>
            </a:r>
            <a:endParaRPr lang="en-US" sz="1202"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736331" y="75"/>
            <a:ext cx="4405126"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261600" y="258900"/>
            <a:ext cx="3908400" cy="7677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North America: страны и крупные города
</a:t>
            </a:r>
            <a:endParaRPr lang="en-US" sz="2012" dirty="0"/>
          </a:p>
        </p:txBody>
      </p:sp>
      <p:sp>
        <p:nvSpPr>
          <p:cNvPr id="11"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10</a:t>
            </a:r>
            <a:endParaRPr lang="en-US" sz="622" dirty="0"/>
          </a:p>
        </p:txBody>
      </p:sp>
      <p:sp>
        <p:nvSpPr>
          <p:cNvPr id="12" name="Text 2"/>
          <p:cNvSpPr txBox="1"/>
          <p:nvPr/>
        </p:nvSpPr>
        <p:spPr>
          <a:xfrm>
            <a:off x="673394" y="1079026"/>
            <a:ext cx="3397200" cy="681600"/>
          </a:xfrm>
          <a:prstGeom prst="rect">
            <a:avLst/>
          </a:prstGeom>
          <a:noFill/>
          <a:ln/>
        </p:spPr>
        <p:txBody>
          <a:bodyPr wrap="square" lIns="0" tIns="0" rIns="0" bIns="0" rtlCol="0" anchor="t"/>
          <a:lstStyle/>
          <a:p>
            <a:pPr algn="l" indent="0" marL="0">
              <a:lnSpc>
                <a:spcPct val="115000"/>
              </a:lnSpc>
              <a:buNone/>
            </a:pPr>
            <a:r>
              <a:rPr lang="en-US" sz="1113" b="1" dirty="0">
                <a:solidFill>
                  <a:srgbClr val="FFFFFF"/>
                </a:solidFill>
                <a:latin typeface="Arial" pitchFamily="34" charset="0"/>
                <a:ea typeface="Arial" pitchFamily="34" charset="-122"/>
                <a:cs typeface="Arial" pitchFamily="34" charset="-120"/>
              </a:rPr>
              <a:t>Главные страны
</a:t>
            </a:r>
            <a:pPr algn="l" indent="0" marL="0">
              <a:lnSpc>
                <a:spcPct val="115000"/>
              </a:lnSpc>
              <a:buNone/>
            </a:pPr>
            <a:r>
              <a:rPr lang="en-US" sz="27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28" dirty="0">
                <a:solidFill>
                  <a:srgbClr val="FFFFFF"/>
                </a:solidFill>
                <a:latin typeface="Arial" pitchFamily="34" charset="0"/>
                <a:ea typeface="Arial" pitchFamily="34" charset="-122"/>
                <a:cs typeface="Arial" pitchFamily="34" charset="-120"/>
              </a:rPr>
              <a:t>North America includes the USA, Canada and Mexico. These names are common in school texts because they are easy to find on the world map and often appear in simple factual sentences.
</a:t>
            </a:r>
            <a:endParaRPr lang="en-US" sz="1113" dirty="0"/>
          </a:p>
        </p:txBody>
      </p:sp>
      <p:sp>
        <p:nvSpPr>
          <p:cNvPr id="13" name="Text 3"/>
          <p:cNvSpPr txBox="1"/>
          <p:nvPr/>
        </p:nvSpPr>
        <p:spPr>
          <a:xfrm>
            <a:off x="673394" y="2092633"/>
            <a:ext cx="3397200" cy="681600"/>
          </a:xfrm>
          <a:prstGeom prst="rect">
            <a:avLst/>
          </a:prstGeom>
          <a:noFill/>
          <a:ln/>
        </p:spPr>
        <p:txBody>
          <a:bodyPr wrap="square" lIns="0" tIns="0" rIns="0" bIns="0" rtlCol="0" anchor="t"/>
          <a:lstStyle/>
          <a:p>
            <a:pPr algn="l" indent="0" marL="0">
              <a:lnSpc>
                <a:spcPct val="115000"/>
              </a:lnSpc>
              <a:buNone/>
            </a:pPr>
            <a:r>
              <a:rPr lang="en-US" sz="1084" b="1" dirty="0">
                <a:solidFill>
                  <a:srgbClr val="FFFFFF"/>
                </a:solidFill>
                <a:latin typeface="Arial" pitchFamily="34" charset="0"/>
                <a:ea typeface="Arial" pitchFamily="34" charset="-122"/>
                <a:cs typeface="Arial" pitchFamily="34" charset="-120"/>
              </a:rPr>
              <a:t>Крупные города
</a:t>
            </a:r>
            <a:pPr algn="l" indent="0" marL="0">
              <a:lnSpc>
                <a:spcPct val="115000"/>
              </a:lnSpc>
              <a:buNone/>
            </a:pPr>
            <a:r>
              <a:rPr lang="en-US" sz="27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3" dirty="0">
                <a:solidFill>
                  <a:srgbClr val="FFFFFF"/>
                </a:solidFill>
                <a:latin typeface="Arial" pitchFamily="34" charset="0"/>
                <a:ea typeface="Arial" pitchFamily="34" charset="-122"/>
                <a:cs typeface="Arial" pitchFamily="34" charset="-120"/>
              </a:rPr>
              <a:t>Big cities such as New York, Toronto and Mexico City help learners remember where important places are located. The examples also make reading more vivid and connected with real-life geography.
</a:t>
            </a:r>
            <a:endParaRPr lang="en-US" sz="1084" dirty="0"/>
          </a:p>
        </p:txBody>
      </p:sp>
      <p:sp>
        <p:nvSpPr>
          <p:cNvPr id="14" name="Text 4"/>
          <p:cNvSpPr txBox="1"/>
          <p:nvPr/>
        </p:nvSpPr>
        <p:spPr>
          <a:xfrm>
            <a:off x="673394" y="3106225"/>
            <a:ext cx="3397200" cy="6816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Простая модель предложения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Pupils can use short patterns like It is in North America. Its capital is… This country is big. Такие модели помогают отвечать на вопросы без лишних сложностей.
</a:t>
            </a:r>
            <a:endParaRPr lang="en-US" sz="1200" dirty="0"/>
          </a:p>
        </p:txBody>
      </p:sp>
      <p:sp>
        <p:nvSpPr>
          <p:cNvPr id="15" name="Text 5"/>
          <p:cNvSpPr txBox="1"/>
          <p:nvPr/>
        </p:nvSpPr>
        <p:spPr>
          <a:xfrm>
            <a:off x="673394" y="4119812"/>
            <a:ext cx="3397200" cy="681600"/>
          </a:xfrm>
          <a:prstGeom prst="rect">
            <a:avLst/>
          </a:prstGeom>
          <a:noFill/>
          <a:ln/>
        </p:spPr>
        <p:txBody>
          <a:bodyPr wrap="square" lIns="0" tIns="0" rIns="0" bIns="0" rtlCol="0" anchor="t"/>
          <a:lstStyle/>
          <a:p>
            <a:pPr algn="l" indent="0" marL="0">
              <a:lnSpc>
                <a:spcPct val="115000"/>
              </a:lnSpc>
              <a:buNone/>
            </a:pPr>
            <a:r>
              <a:rPr lang="en-US" sz="1126" b="1" dirty="0">
                <a:solidFill>
                  <a:srgbClr val="FFFFFF"/>
                </a:solidFill>
                <a:latin typeface="Arial" pitchFamily="34" charset="0"/>
                <a:ea typeface="Arial" pitchFamily="34" charset="-122"/>
                <a:cs typeface="Arial" pitchFamily="34" charset="-120"/>
              </a:rPr>
              <a:t>Что важно заметить
</a:t>
            </a:r>
            <a:pPr algn="l" indent="0" marL="0">
              <a:lnSpc>
                <a:spcPct val="115000"/>
              </a:lnSpc>
              <a:buNone/>
            </a:pPr>
            <a:r>
              <a:rPr lang="en-US" sz="28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38" dirty="0">
                <a:solidFill>
                  <a:srgbClr val="FFFFFF"/>
                </a:solidFill>
                <a:latin typeface="Arial" pitchFamily="34" charset="0"/>
                <a:ea typeface="Arial" pitchFamily="34" charset="-122"/>
                <a:cs typeface="Arial" pitchFamily="34" charset="-120"/>
              </a:rPr>
              <a:t>В тексте о North America ученику нужно увидеть не только название страны, но и столицу, крупный город и общий факт. Так чтение превращается в поиск нужной информации.
</a:t>
            </a:r>
            <a:endParaRPr lang="en-US" sz="1126"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070" y="62"/>
            <a:ext cx="3651684"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171200" y="258900"/>
            <a:ext cx="4711200" cy="7311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South America: природа и географические названия
</a:t>
            </a:r>
            <a:endParaRPr lang="en-US" sz="2012" dirty="0"/>
          </a:p>
        </p:txBody>
      </p:sp>
      <p:sp>
        <p:nvSpPr>
          <p:cNvPr id="10"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11</a:t>
            </a:r>
            <a:endParaRPr lang="en-US" sz="622" dirty="0"/>
          </a:p>
        </p:txBody>
      </p:sp>
      <p:sp>
        <p:nvSpPr>
          <p:cNvPr id="11" name="Text 2"/>
          <p:cNvSpPr txBox="1"/>
          <p:nvPr/>
        </p:nvSpPr>
        <p:spPr>
          <a:xfrm>
            <a:off x="4171200" y="956825"/>
            <a:ext cx="4711200" cy="903900"/>
          </a:xfrm>
          <a:prstGeom prst="rect">
            <a:avLst/>
          </a:prstGeom>
          <a:noFill/>
          <a:ln/>
        </p:spPr>
        <p:txBody>
          <a:bodyPr wrap="square" lIns="0" tIns="0" rIns="0" bIns="0" rtlCol="0" anchor="ctr"/>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Крупные объекты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South America often appears in school texts because it has very well-known natural landmarks. The Amazon River, the Andes and vast rainforests help pupils connect country names with real geography.
</a:t>
            </a:r>
            <a:endParaRPr lang="en-US" sz="1300" dirty="0"/>
          </a:p>
        </p:txBody>
      </p:sp>
      <p:sp>
        <p:nvSpPr>
          <p:cNvPr id="12" name="Text 3"/>
          <p:cNvSpPr txBox="1"/>
          <p:nvPr/>
        </p:nvSpPr>
        <p:spPr>
          <a:xfrm>
            <a:off x="4171225" y="1964758"/>
            <a:ext cx="4711200" cy="903900"/>
          </a:xfrm>
          <a:prstGeom prst="rect">
            <a:avLst/>
          </a:prstGeom>
          <a:noFill/>
          <a:ln/>
        </p:spPr>
        <p:txBody>
          <a:bodyPr wrap="square" lIns="0" tIns="0" rIns="0" bIns="0" rtlCol="0" anchor="ctr"/>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Бразилия на карте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Brazil is the largest country in South America by area, so it is easy to find on a world map. This example helps learners compare a country with a whole continent.
</a:t>
            </a:r>
            <a:endParaRPr lang="en-US" sz="1300" dirty="0"/>
          </a:p>
        </p:txBody>
      </p:sp>
      <p:sp>
        <p:nvSpPr>
          <p:cNvPr id="13" name="Text 4"/>
          <p:cNvSpPr txBox="1"/>
          <p:nvPr/>
        </p:nvSpPr>
        <p:spPr>
          <a:xfrm>
            <a:off x="4171200" y="2972691"/>
            <a:ext cx="4711200" cy="903900"/>
          </a:xfrm>
          <a:prstGeom prst="rect">
            <a:avLst/>
          </a:prstGeom>
          <a:noFill/>
          <a:ln/>
        </p:spPr>
        <p:txBody>
          <a:bodyPr wrap="square" lIns="0" tIns="0" rIns="0" bIns="0" rtlCol="0" anchor="ctr"/>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Слова о природе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The topic introduces useful English words such as river, forest, mountain, ocean and valley. These nouns are common in simple descriptions of landscapes, climate and places in the world.
</a:t>
            </a:r>
            <a:endParaRPr lang="en-US" sz="1300" dirty="0"/>
          </a:p>
        </p:txBody>
      </p:sp>
      <p:sp>
        <p:nvSpPr>
          <p:cNvPr id="14" name="Text 5"/>
          <p:cNvSpPr txBox="1"/>
          <p:nvPr/>
        </p:nvSpPr>
        <p:spPr>
          <a:xfrm>
            <a:off x="4171200" y="3980629"/>
            <a:ext cx="4711200" cy="903900"/>
          </a:xfrm>
          <a:prstGeom prst="rect">
            <a:avLst/>
          </a:prstGeom>
          <a:noFill/>
          <a:ln/>
        </p:spPr>
        <p:txBody>
          <a:bodyPr wrap="square" lIns="0" tIns="0" rIns="0" bIns="0" rtlCol="0" anchor="ctr"/>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Чтение простых фактов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Short facts about South America are usually easy to read: a river can be long, a forest can be large, and a mountain range can be high. Such sentences build reading confidence.
</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78516" y="1258100"/>
            <a:ext cx="4403775" cy="2816700"/>
          </a:xfrm>
          <a:prstGeom prst="rect">
            <a:avLst/>
          </a:prstGeom>
        </p:spPr>
      </p:pic>
      <p:sp>
        <p:nvSpPr>
          <p:cNvPr id="4"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Континенты по площади: визуальное сравнение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12</a:t>
            </a:r>
            <a:endParaRPr lang="en-US" sz="622" dirty="0"/>
          </a:p>
        </p:txBody>
      </p:sp>
      <p:sp>
        <p:nvSpPr>
          <p:cNvPr id="6" name="Text 2"/>
          <p:cNvSpPr txBox="1"/>
          <p:nvPr/>
        </p:nvSpPr>
        <p:spPr>
          <a:xfrm>
            <a:off x="265825" y="1487550"/>
            <a:ext cx="35892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График помогает быстро увидеть, как сильно различаются континенты по размеру и почему в учебных текстах часто отдельно выделяют Asia и Australia.
</a:t>
            </a:r>
            <a:endParaRPr lang="en-US" sz="1022" dirty="0"/>
          </a:p>
        </p:txBody>
      </p:sp>
      <p:sp>
        <p:nvSpPr>
          <p:cNvPr id="7" name="Text 3"/>
          <p:cNvSpPr txBox="1"/>
          <p:nvPr/>
        </p:nvSpPr>
        <p:spPr>
          <a:xfrm>
            <a:off x="265825" y="2858837"/>
            <a:ext cx="35892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Asia значительно превосходит остальные континенты, а Australia — самый маленький из них. Разница между лидером и последним местом очень заметна.
</a:t>
            </a:r>
            <a:endParaRPr lang="en-US" sz="1022" dirty="0"/>
          </a:p>
        </p:txBody>
      </p:sp>
      <p:sp>
        <p:nvSpPr>
          <p:cNvPr id="8" name="Text 4"/>
          <p:cNvSpPr txBox="1"/>
          <p:nvPr/>
        </p:nvSpPr>
        <p:spPr>
          <a:xfrm>
            <a:off x="4277815" y="4159049"/>
            <a:ext cx="4405200" cy="215700"/>
          </a:xfrm>
          <a:prstGeom prst="rect">
            <a:avLst/>
          </a:prstGeom>
          <a:noFill/>
          <a:ln/>
        </p:spPr>
        <p:txBody>
          <a:bodyPr wrap="square" lIns="0" tIns="0" rIns="0" bIns="0" rtlCol="0" anchor="t"/>
          <a:lstStyle/>
          <a:p>
            <a:pPr algn="l" indent="0" marL="0">
              <a:lnSpc>
                <a:spcPct val="115000"/>
              </a:lnSpc>
              <a:buNone/>
            </a:pPr>
            <a:r>
              <a:rPr lang="en-US" sz="754" dirty="0">
                <a:solidFill>
                  <a:srgbClr val="FFFFFF"/>
                </a:solidFill>
                <a:latin typeface="Arial" pitchFamily="34" charset="0"/>
                <a:ea typeface="Arial" pitchFamily="34" charset="-122"/>
                <a:cs typeface="Arial" pitchFamily="34" charset="-120"/>
              </a:rPr>
              <a:t>Упрощённые общеизвестные географические данные, принятые в школьных учебных материалах
</a:t>
            </a:r>
            <a:endParaRPr lang="en-US" sz="754"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1104" y="2067213"/>
            <a:ext cx="4405200" cy="1198474"/>
          </a:xfrm>
          <a:prstGeom prst="rect">
            <a:avLst/>
          </a:prstGeom>
        </p:spPr>
      </p:pic>
      <p:sp>
        <p:nvSpPr>
          <p:cNvPr id="4"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Страны мира: примеры для чтения и запоминания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13</a:t>
            </a:r>
            <a:endParaRPr lang="en-US" sz="622" dirty="0"/>
          </a:p>
        </p:txBody>
      </p:sp>
      <p:sp>
        <p:nvSpPr>
          <p:cNvPr id="6" name="Text 2"/>
          <p:cNvSpPr txBox="1"/>
          <p:nvPr/>
        </p:nvSpPr>
        <p:spPr>
          <a:xfrm>
            <a:off x="5315525" y="1507000"/>
            <a:ext cx="35628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Таблица показывает связь между страной, континентом, столицей и языком на коротких и знакомых примерах.
</a:t>
            </a:r>
            <a:endParaRPr lang="en-US" sz="1022" dirty="0"/>
          </a:p>
        </p:txBody>
      </p:sp>
      <p:sp>
        <p:nvSpPr>
          <p:cNvPr id="7" name="Text 3"/>
          <p:cNvSpPr txBox="1"/>
          <p:nvPr/>
        </p:nvSpPr>
        <p:spPr>
          <a:xfrm>
            <a:off x="5315525" y="2878300"/>
            <a:ext cx="35628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Одна и та же структура помогает запоминать страны: сначала континент, затем столица и язык. Это удобно для чтения и пересказа.
</a:t>
            </a:r>
            <a:endParaRPr lang="en-US" sz="1022" dirty="0"/>
          </a:p>
        </p:txBody>
      </p:sp>
      <p:sp>
        <p:nvSpPr>
          <p:cNvPr id="8" name="Text 4"/>
          <p:cNvSpPr txBox="1"/>
          <p:nvPr/>
        </p:nvSpPr>
        <p:spPr>
          <a:xfrm>
            <a:off x="461115" y="4159049"/>
            <a:ext cx="4405200" cy="2157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Общеизвестные географические сведения
</a:t>
            </a:r>
            <a:endParaRPr lang="en-US" sz="82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1550" y="1481446"/>
            <a:ext cx="8612400" cy="3143907"/>
          </a:xfrm>
          <a:prstGeom prst="rect">
            <a:avLst/>
          </a:prstGeom>
        </p:spPr>
      </p:pic>
      <p:sp>
        <p:nvSpPr>
          <p:cNvPr id="4" name="Text 0"/>
          <p:cNvSpPr txBox="1"/>
          <p:nvPr/>
        </p:nvSpPr>
        <p:spPr>
          <a:xfrm>
            <a:off x="261600" y="52895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Как читать информацию о стране в тексте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14</a:t>
            </a:r>
            <a:endParaRPr lang="en-US" sz="622" dirty="0"/>
          </a:p>
        </p:txBody>
      </p:sp>
      <p:sp>
        <p:nvSpPr>
          <p:cNvPr id="6" name="Text 2"/>
          <p:cNvSpPr txBox="1"/>
          <p:nvPr/>
        </p:nvSpPr>
        <p:spPr>
          <a:xfrm>
            <a:off x="261600" y="980525"/>
            <a:ext cx="8612400" cy="323100"/>
          </a:xfrm>
          <a:prstGeom prst="rect">
            <a:avLst/>
          </a:prstGeom>
          <a:noFill/>
          <a:ln/>
        </p:spPr>
        <p:txBody>
          <a:bodyPr wrap="square" lIns="0" tIns="0" rIns="0" bIns="0" rtlCol="0" anchor="t"/>
          <a:lstStyle/>
          <a:p>
            <a:pPr algn="l" indent="0" marL="0">
              <a:lnSpc>
                <a:spcPct val="80000"/>
              </a:lnSpc>
              <a:buNone/>
            </a:pPr>
            <a:r>
              <a:rPr lang="en-US" sz="1112" b="1" dirty="0">
                <a:solidFill>
                  <a:srgbClr val="FFFFFF"/>
                </a:solidFill>
                <a:latin typeface="Arial" pitchFamily="34" charset="0"/>
                <a:ea typeface="Arial" pitchFamily="34" charset="-122"/>
                <a:cs typeface="Arial" pitchFamily="34" charset="-120"/>
              </a:rPr>
              <a:t>Последовательность чтения простого учебного текста по теме continents and countries.
</a:t>
            </a:r>
            <a:endParaRPr lang="en-US" sz="1112"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95437" y="1238150"/>
            <a:ext cx="351675" cy="3126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768137" y="1238150"/>
            <a:ext cx="351675" cy="3126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14975" y="3001300"/>
            <a:ext cx="312600" cy="3126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768137" y="3001300"/>
            <a:ext cx="351675" cy="312600"/>
          </a:xfrm>
          <a:prstGeom prst="rect">
            <a:avLst/>
          </a:prstGeom>
        </p:spPr>
      </p:pic>
      <p:sp>
        <p:nvSpPr>
          <p:cNvPr id="11"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15</a:t>
            </a:r>
            <a:endParaRPr lang="en-US" sz="622" dirty="0"/>
          </a:p>
        </p:txBody>
      </p:sp>
      <p:sp>
        <p:nvSpPr>
          <p:cNvPr id="12" name="Text 1"/>
          <p:cNvSpPr txBox="1"/>
          <p:nvPr/>
        </p:nvSpPr>
        <p:spPr>
          <a:xfrm>
            <a:off x="925275" y="1238150"/>
            <a:ext cx="3452100" cy="1365600"/>
          </a:xfrm>
          <a:prstGeom prst="rect">
            <a:avLst/>
          </a:prstGeom>
          <a:noFill/>
          <a:ln/>
        </p:spPr>
        <p:txBody>
          <a:bodyPr wrap="square" lIns="0" tIns="0" rIns="0" bIns="0" rtlCol="0" anchor="t"/>
          <a:lstStyle/>
          <a:p>
            <a:pPr algn="l" indent="0" marL="0">
              <a:lnSpc>
                <a:spcPct val="115000"/>
              </a:lnSpc>
              <a:buNone/>
            </a:pPr>
            <a:r>
              <a:rPr lang="en-US" sz="1337" b="1" dirty="0">
                <a:solidFill>
                  <a:srgbClr val="FFFFFF"/>
                </a:solidFill>
                <a:latin typeface="Arial" pitchFamily="34" charset="0"/>
                <a:ea typeface="Arial" pitchFamily="34" charset="-122"/>
                <a:cs typeface="Arial" pitchFamily="34" charset="-120"/>
              </a:rPr>
              <a:t>Австралия на карте
</a:t>
            </a:r>
            <a:pPr algn="l" indent="0" marL="0">
              <a:lnSpc>
                <a:spcPct val="115000"/>
              </a:lnSpc>
              <a:buNone/>
            </a:pPr>
            <a:r>
              <a:rPr lang="en-US" sz="56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5" dirty="0">
                <a:solidFill>
                  <a:srgbClr val="FFFFFF"/>
                </a:solidFill>
                <a:latin typeface="Arial" pitchFamily="34" charset="0"/>
                <a:ea typeface="Arial" pitchFamily="34" charset="-122"/>
                <a:cs typeface="Arial" pitchFamily="34" charset="-120"/>
              </a:rPr>
              <a:t>Australia is the smallest continent, so it is easy to compare with larger parts of the world. In school texts, pupils often locate it on a world map and notice its isolation.
</a:t>
            </a:r>
            <a:endParaRPr lang="en-US" sz="1337" dirty="0"/>
          </a:p>
        </p:txBody>
      </p:sp>
      <p:sp>
        <p:nvSpPr>
          <p:cNvPr id="13" name="Text 2"/>
          <p:cNvSpPr txBox="1"/>
          <p:nvPr/>
        </p:nvSpPr>
        <p:spPr>
          <a:xfrm>
            <a:off x="5297875" y="1238150"/>
            <a:ext cx="3452100" cy="1365600"/>
          </a:xfrm>
          <a:prstGeom prst="rect">
            <a:avLst/>
          </a:prstGeom>
          <a:noFill/>
          <a:ln/>
        </p:spPr>
        <p:txBody>
          <a:bodyPr wrap="square" lIns="0" tIns="0" rIns="0" bIns="0" rtlCol="0" anchor="t"/>
          <a:lstStyle/>
          <a:p>
            <a:pPr algn="l" indent="0" marL="0">
              <a:lnSpc>
                <a:spcPct val="115000"/>
              </a:lnSpc>
              <a:buNone/>
            </a:pPr>
            <a:r>
              <a:rPr lang="en-US" sz="1337" b="1" dirty="0">
                <a:solidFill>
                  <a:srgbClr val="FFFFFF"/>
                </a:solidFill>
                <a:latin typeface="Arial" pitchFamily="34" charset="0"/>
                <a:ea typeface="Arial" pitchFamily="34" charset="-122"/>
                <a:cs typeface="Arial" pitchFamily="34" charset="-120"/>
              </a:rPr>
              <a:t>Океания и острова
</a:t>
            </a:r>
            <a:pPr algn="l" indent="0" marL="0">
              <a:lnSpc>
                <a:spcPct val="115000"/>
              </a:lnSpc>
              <a:buNone/>
            </a:pPr>
            <a:r>
              <a:rPr lang="en-US" sz="56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5" dirty="0">
                <a:solidFill>
                  <a:srgbClr val="FFFFFF"/>
                </a:solidFill>
                <a:latin typeface="Arial" pitchFamily="34" charset="0"/>
                <a:ea typeface="Arial" pitchFamily="34" charset="-122"/>
                <a:cs typeface="Arial" pitchFamily="34" charset="-120"/>
              </a:rPr>
              <a:t>Oceania includes many islands in the Pacific Ocean, including New Zealand and Papua New Guinea. This makes the topic useful for learning words connected with sea, coast and island geography.
</a:t>
            </a:r>
            <a:endParaRPr lang="en-US" sz="1337" dirty="0"/>
          </a:p>
        </p:txBody>
      </p:sp>
      <p:sp>
        <p:nvSpPr>
          <p:cNvPr id="14" name="Text 3"/>
          <p:cNvSpPr txBox="1"/>
          <p:nvPr/>
        </p:nvSpPr>
        <p:spPr>
          <a:xfrm>
            <a:off x="925275" y="3001294"/>
            <a:ext cx="3452100" cy="1365600"/>
          </a:xfrm>
          <a:prstGeom prst="rect">
            <a:avLst/>
          </a:prstGeom>
          <a:noFill/>
          <a:ln/>
        </p:spPr>
        <p:txBody>
          <a:bodyPr wrap="square" lIns="0" tIns="0" rIns="0" bIns="0" rtlCol="0" anchor="t"/>
          <a:lstStyle/>
          <a:p>
            <a:pPr algn="l" indent="0" marL="0">
              <a:lnSpc>
                <a:spcPct val="115000"/>
              </a:lnSpc>
              <a:buNone/>
            </a:pPr>
            <a:r>
              <a:rPr lang="en-US" sz="1337" b="1" dirty="0">
                <a:solidFill>
                  <a:srgbClr val="FFFFFF"/>
                </a:solidFill>
                <a:latin typeface="Arial" pitchFamily="34" charset="0"/>
                <a:ea typeface="Arial" pitchFamily="34" charset="-122"/>
                <a:cs typeface="Arial" pitchFamily="34" charset="-120"/>
              </a:rPr>
              <a:t>Животный мир
</a:t>
            </a:r>
            <a:pPr algn="l" indent="0" marL="0">
              <a:lnSpc>
                <a:spcPct val="115000"/>
              </a:lnSpc>
              <a:buNone/>
            </a:pPr>
            <a:r>
              <a:rPr lang="en-US" sz="56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5" dirty="0">
                <a:solidFill>
                  <a:srgbClr val="FFFFFF"/>
                </a:solidFill>
                <a:latin typeface="Arial" pitchFamily="34" charset="0"/>
                <a:ea typeface="Arial" pitchFamily="34" charset="-122"/>
                <a:cs typeface="Arial" pitchFamily="34" charset="-120"/>
              </a:rPr>
              <a:t>The words kangaroo and koala are strongly associated with Australia in учебных текстах. They make the lesson more memorable and help children connect geography with animals.
</a:t>
            </a:r>
            <a:endParaRPr lang="en-US" sz="1337" dirty="0"/>
          </a:p>
        </p:txBody>
      </p:sp>
      <p:sp>
        <p:nvSpPr>
          <p:cNvPr id="15" name="Text 4"/>
          <p:cNvSpPr txBox="1"/>
          <p:nvPr/>
        </p:nvSpPr>
        <p:spPr>
          <a:xfrm>
            <a:off x="5297875" y="3001297"/>
            <a:ext cx="3452100" cy="1365600"/>
          </a:xfrm>
          <a:prstGeom prst="rect">
            <a:avLst/>
          </a:prstGeom>
          <a:noFill/>
          <a:ln/>
        </p:spPr>
        <p:txBody>
          <a:bodyPr wrap="square" lIns="0" tIns="0" rIns="0" bIns="0" rtlCol="0" anchor="t"/>
          <a:lstStyle/>
          <a:p>
            <a:pPr algn="l" indent="0" marL="0">
              <a:lnSpc>
                <a:spcPct val="115000"/>
              </a:lnSpc>
              <a:buNone/>
            </a:pPr>
            <a:r>
              <a:rPr lang="en-US" sz="1337" b="1" dirty="0">
                <a:solidFill>
                  <a:srgbClr val="FFFFFF"/>
                </a:solidFill>
                <a:latin typeface="Arial" pitchFamily="34" charset="0"/>
                <a:ea typeface="Arial" pitchFamily="34" charset="-122"/>
                <a:cs typeface="Arial" pitchFamily="34" charset="-120"/>
              </a:rPr>
              <a:t>Простые описания
</a:t>
            </a:r>
            <a:pPr algn="l" indent="0" marL="0">
              <a:lnSpc>
                <a:spcPct val="115000"/>
              </a:lnSpc>
              <a:buNone/>
            </a:pPr>
            <a:r>
              <a:rPr lang="en-US" sz="56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5" dirty="0">
                <a:solidFill>
                  <a:srgbClr val="FFFFFF"/>
                </a:solidFill>
                <a:latin typeface="Arial" pitchFamily="34" charset="0"/>
                <a:ea typeface="Arial" pitchFamily="34" charset="-122"/>
                <a:cs typeface="Arial" pitchFamily="34" charset="-120"/>
              </a:rPr>
              <a:t>Common words such as island, ocean and beach appear in short sentences about this region. They support reading practice and give learners clear, visual examples.
</a:t>
            </a:r>
            <a:endParaRPr lang="en-US" sz="1337" dirty="0"/>
          </a:p>
        </p:txBody>
      </p:sp>
      <p:sp>
        <p:nvSpPr>
          <p:cNvPr id="16" name="Text 5"/>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Australia and Oceania: острова и животные
</a:t>
            </a:r>
            <a:endParaRPr lang="en-US" sz="2012"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2900124"/>
            <a:ext cx="9144000" cy="224135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16</a:t>
            </a:r>
            <a:endParaRPr lang="en-US" sz="622" dirty="0"/>
          </a:p>
        </p:txBody>
      </p:sp>
      <p:sp>
        <p:nvSpPr>
          <p:cNvPr id="9" name="Text 1"/>
          <p:cNvSpPr txBox="1"/>
          <p:nvPr/>
        </p:nvSpPr>
        <p:spPr>
          <a:xfrm>
            <a:off x="261600" y="258900"/>
            <a:ext cx="8620800" cy="5874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Antarctica: самый холодный континент
</a:t>
            </a:r>
            <a:endParaRPr lang="en-US" sz="2012" dirty="0"/>
          </a:p>
        </p:txBody>
      </p:sp>
      <p:sp>
        <p:nvSpPr>
          <p:cNvPr id="10" name="Text 2"/>
          <p:cNvSpPr txBox="1"/>
          <p:nvPr/>
        </p:nvSpPr>
        <p:spPr>
          <a:xfrm>
            <a:off x="261600" y="990000"/>
            <a:ext cx="2108700" cy="14037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Нет постоянного населения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Antarctica is unusual because it has no permanent population and no countries. This fact helps pupils understand that parts of the world can be very different in how people live there.
</a:t>
            </a:r>
            <a:endParaRPr lang="en-US" sz="1200" dirty="0"/>
          </a:p>
        </p:txBody>
      </p:sp>
      <p:sp>
        <p:nvSpPr>
          <p:cNvPr id="11" name="Text 3"/>
          <p:cNvSpPr txBox="1"/>
          <p:nvPr/>
        </p:nvSpPr>
        <p:spPr>
          <a:xfrm>
            <a:off x="2432312" y="990000"/>
            <a:ext cx="2108700" cy="14037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Лёд и снег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Most of the continent is covered with ice and snow for most of the year. Such words are easy to recognise in reading tasks and create a clear picture of the place.
</a:t>
            </a:r>
            <a:endParaRPr lang="en-US" sz="1200" dirty="0"/>
          </a:p>
        </p:txBody>
      </p:sp>
      <p:sp>
        <p:nvSpPr>
          <p:cNvPr id="12" name="Text 4"/>
          <p:cNvSpPr txBox="1"/>
          <p:nvPr/>
        </p:nvSpPr>
        <p:spPr>
          <a:xfrm>
            <a:off x="4603023" y="990000"/>
            <a:ext cx="2108700" cy="14037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Кто работает там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In school texts, Antarctica is often connected with scientists who study climate and nature. This gives learners useful vocabulary without making the text too difficult.
</a:t>
            </a:r>
            <a:endParaRPr lang="en-US" sz="1200" dirty="0"/>
          </a:p>
        </p:txBody>
      </p:sp>
      <p:sp>
        <p:nvSpPr>
          <p:cNvPr id="13" name="Text 5"/>
          <p:cNvSpPr txBox="1"/>
          <p:nvPr/>
        </p:nvSpPr>
        <p:spPr>
          <a:xfrm>
            <a:off x="6773750" y="990000"/>
            <a:ext cx="2108700" cy="14037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Животные и климат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Words like cold, snow and penguins appear again and again because they describe the harsh environment well. The topic also shows that not every continent is densely inhabited.
</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78516" y="1258100"/>
            <a:ext cx="4403775" cy="2816700"/>
          </a:xfrm>
          <a:prstGeom prst="rect">
            <a:avLst/>
          </a:prstGeom>
        </p:spPr>
      </p:pic>
      <p:sp>
        <p:nvSpPr>
          <p:cNvPr id="4"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Сколько стран находится на разных континентах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17</a:t>
            </a:r>
            <a:endParaRPr lang="en-US" sz="622" dirty="0"/>
          </a:p>
        </p:txBody>
      </p:sp>
      <p:sp>
        <p:nvSpPr>
          <p:cNvPr id="6" name="Text 2"/>
          <p:cNvSpPr txBox="1"/>
          <p:nvPr/>
        </p:nvSpPr>
        <p:spPr>
          <a:xfrm>
            <a:off x="265825" y="1487550"/>
            <a:ext cx="35892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Диаграмма показывает только общую картину: число государств зависит от того, как именно считать регионы и островные территории в школьной географии.
</a:t>
            </a:r>
            <a:endParaRPr lang="en-US" sz="1022" dirty="0"/>
          </a:p>
        </p:txBody>
      </p:sp>
      <p:sp>
        <p:nvSpPr>
          <p:cNvPr id="7" name="Text 3"/>
          <p:cNvSpPr txBox="1"/>
          <p:nvPr/>
        </p:nvSpPr>
        <p:spPr>
          <a:xfrm>
            <a:off x="265825" y="2858837"/>
            <a:ext cx="35892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Больше всего стран сосредоточено в Africa, Europe and Asia, а Antarctica не имеет постоянных государств. Это подчёркивает разнообразие политической карты мира.
</a:t>
            </a:r>
            <a:endParaRPr lang="en-US" sz="1022" dirty="0"/>
          </a:p>
        </p:txBody>
      </p:sp>
      <p:sp>
        <p:nvSpPr>
          <p:cNvPr id="8" name="Text 4"/>
          <p:cNvSpPr txBox="1"/>
          <p:nvPr/>
        </p:nvSpPr>
        <p:spPr>
          <a:xfrm>
            <a:off x="4277815" y="4159049"/>
            <a:ext cx="4405200" cy="2157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Обобщённые географические сведения, используемые в школьной практике
</a:t>
            </a:r>
            <a:endParaRPr lang="en-US" sz="822"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08875" y="2071378"/>
            <a:ext cx="4865100" cy="1323593"/>
          </a:xfrm>
          <a:prstGeom prst="rect">
            <a:avLst/>
          </a:prstGeom>
        </p:spPr>
      </p:pic>
      <p:sp>
        <p:nvSpPr>
          <p:cNvPr id="4" name="Text 0"/>
          <p:cNvSpPr txBox="1"/>
          <p:nvPr/>
        </p:nvSpPr>
        <p:spPr>
          <a:xfrm>
            <a:off x="261600" y="52895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Мини-словарь для проверки чтения текста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18</a:t>
            </a:r>
            <a:endParaRPr lang="en-US" sz="622" dirty="0"/>
          </a:p>
        </p:txBody>
      </p:sp>
      <p:sp>
        <p:nvSpPr>
          <p:cNvPr id="6" name="Text 2"/>
          <p:cNvSpPr txBox="1"/>
          <p:nvPr/>
        </p:nvSpPr>
        <p:spPr>
          <a:xfrm>
            <a:off x="261600" y="1435375"/>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Короткая таблица помогает быстро сопоставить английские слова с русскими значениями и запомнить их в контексте темы.
</a:t>
            </a:r>
            <a:endParaRPr lang="en-US" sz="1022" dirty="0"/>
          </a:p>
        </p:txBody>
      </p:sp>
      <p:sp>
        <p:nvSpPr>
          <p:cNvPr id="7" name="Text 3"/>
          <p:cNvSpPr txBox="1"/>
          <p:nvPr/>
        </p:nvSpPr>
        <p:spPr>
          <a:xfrm>
            <a:off x="261600" y="2806675"/>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Слова легко запоминаются, когда они связаны с конкретными примерами. Это облегчает чтение и перевод коротких текстов о мире.
</a:t>
            </a:r>
            <a:endParaRPr lang="en-US" sz="1022" dirty="0"/>
          </a:p>
        </p:txBody>
      </p:sp>
      <p:sp>
        <p:nvSpPr>
          <p:cNvPr id="8" name="Text 4"/>
          <p:cNvSpPr txBox="1"/>
          <p:nvPr/>
        </p:nvSpPr>
        <p:spPr>
          <a:xfrm>
            <a:off x="4008875" y="4396800"/>
            <a:ext cx="4865100" cy="2157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Лексика темы «Continents and Countries»
</a:t>
            </a:r>
            <a:endParaRPr lang="en-US" sz="822"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19</a:t>
            </a:r>
            <a:endParaRPr lang="en-US" sz="622" dirty="0"/>
          </a:p>
        </p:txBody>
      </p:sp>
      <p:sp>
        <p:nvSpPr>
          <p:cNvPr id="9" name="Text 1"/>
          <p:cNvSpPr txBox="1"/>
          <p:nvPr/>
        </p:nvSpPr>
        <p:spPr>
          <a:xfrm>
            <a:off x="261600" y="258900"/>
            <a:ext cx="8620800" cy="6060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Что даёт изучение текста «Continents and Countries»
</a:t>
            </a:r>
            <a:endParaRPr lang="en-US" sz="2212" dirty="0"/>
          </a:p>
        </p:txBody>
      </p:sp>
      <p:sp>
        <p:nvSpPr>
          <p:cNvPr id="10" name="Text 2"/>
          <p:cNvSpPr txBox="1"/>
          <p:nvPr/>
        </p:nvSpPr>
        <p:spPr>
          <a:xfrm>
            <a:off x="352741" y="2068449"/>
            <a:ext cx="1862100" cy="17388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Понимание текста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Учащиеся учатся находить в коротком английском тексте главную информацию: название страны, континент, столицу и несколько простых фактов.
</a:t>
            </a:r>
            <a:endParaRPr lang="en-US" sz="1200" dirty="0"/>
          </a:p>
        </p:txBody>
      </p:sp>
      <p:sp>
        <p:nvSpPr>
          <p:cNvPr id="11" name="Text 3"/>
          <p:cNvSpPr txBox="1"/>
          <p:nvPr/>
        </p:nvSpPr>
        <p:spPr>
          <a:xfrm>
            <a:off x="2534135" y="2068449"/>
            <a:ext cx="1862100" cy="17388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Запоминание лексики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Тема закрепляет слова, связанные с миром, природой, странами, столицами и языками. Они встречаются в разных учебных заданиях и пригодятся дальше.
</a:t>
            </a:r>
            <a:endParaRPr lang="en-US" sz="1200" dirty="0"/>
          </a:p>
        </p:txBody>
      </p:sp>
      <p:sp>
        <p:nvSpPr>
          <p:cNvPr id="12" name="Text 4"/>
          <p:cNvSpPr txBox="1"/>
          <p:nvPr/>
        </p:nvSpPr>
        <p:spPr>
          <a:xfrm>
            <a:off x="4715525" y="2068449"/>
            <a:ext cx="1862100" cy="17388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Работа с картой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После чтения текста проще соотносить слова с картой мира, находить континенты и показывать страны. Это развивает не только язык, но и географическую ориентацию.
</a:t>
            </a:r>
            <a:endParaRPr lang="en-US" sz="1200" dirty="0"/>
          </a:p>
        </p:txBody>
      </p:sp>
      <p:sp>
        <p:nvSpPr>
          <p:cNvPr id="13" name="Text 5"/>
          <p:cNvSpPr txBox="1"/>
          <p:nvPr/>
        </p:nvSpPr>
        <p:spPr>
          <a:xfrm>
            <a:off x="6896926" y="2068449"/>
            <a:ext cx="1862100" cy="17388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Подготовка к новым темам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Полученные знания становятся основой для следующих разделов: my country, travel, weather и places in the world. Ученикам легче учиться, когда базовые слова уже знакомы.
</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261600" y="1100350"/>
            <a:ext cx="6155400" cy="1298400"/>
          </a:xfrm>
          <a:prstGeom prst="rect">
            <a:avLst/>
          </a:prstGeom>
          <a:noFill/>
          <a:ln/>
        </p:spPr>
        <p:txBody>
          <a:bodyPr wrap="square" lIns="0" tIns="0" rIns="0" bIns="0" rtlCol="0" anchor="b"/>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Итог урока: мир на английском языке можно описать простыми словами
</a:t>
            </a:r>
            <a:endParaRPr lang="en-US" sz="2412" dirty="0"/>
          </a:p>
        </p:txBody>
      </p:sp>
      <p:sp>
        <p:nvSpPr>
          <p:cNvPr id="4" name="Text 1"/>
          <p:cNvSpPr txBox="1"/>
          <p:nvPr/>
        </p:nvSpPr>
        <p:spPr>
          <a:xfrm>
            <a:off x="261600" y="2615925"/>
            <a:ext cx="4551300" cy="1188300"/>
          </a:xfrm>
          <a:prstGeom prst="rect">
            <a:avLst/>
          </a:prstGeom>
          <a:noFill/>
          <a:ln/>
        </p:spPr>
        <p:txBody>
          <a:bodyPr wrap="square" lIns="0" tIns="0" rIns="0" bIns="0" rtlCol="0" anchor="t"/>
          <a:lstStyle/>
          <a:p>
            <a:pPr algn="l" indent="0" marL="0">
              <a:lnSpc>
                <a:spcPct val="115000"/>
              </a:lnSpc>
              <a:buNone/>
            </a:pPr>
            <a:r>
              <a:rPr lang="en-US" sz="986" dirty="0">
                <a:solidFill>
                  <a:srgbClr val="FFFFFF"/>
                </a:solidFill>
                <a:latin typeface="Arial" pitchFamily="34" charset="0"/>
                <a:ea typeface="Arial" pitchFamily="34" charset="-122"/>
                <a:cs typeface="Arial" pitchFamily="34" charset="-120"/>
              </a:rPr>
              <a:t>Текст «Continents and Countries» помогает читать, узнавать географические названия и работать с картой мира. Освоив базовые слова, ученики уверенно понимают короткие факты о странах и континентах.
</a:t>
            </a:r>
            <a:endParaRPr lang="en-US" sz="98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2026-05-29T15:57:05Z</dcterms:created>
  <dcterms:modified xsi:type="dcterms:W3CDTF">2026-05-29T15:57:05Z</dcterms:modified>
</cp:coreProperties>
</file>