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jpeg"/><Relationship Id="rId2" Type="http://schemas.openxmlformats.org/officeDocument/2006/relationships/image" Target="../media/image-1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jpeg"/><Relationship Id="rId2" Type="http://schemas.openxmlformats.org/officeDocument/2006/relationships/image" Target="../media/image-2-2.png"/><Relationship Id="rId3" Type="http://schemas.openxmlformats.org/officeDocument/2006/relationships/image" Target="../media/image-2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jpeg"/><Relationship Id="rId2" Type="http://schemas.openxmlformats.org/officeDocument/2006/relationships/image" Target="../media/image-3-2.png"/><Relationship Id="rId3" Type="http://schemas.openxmlformats.org/officeDocument/2006/relationships/image" Target="../media/image-3-3.png"/><Relationship Id="rId4" Type="http://schemas.openxmlformats.org/officeDocument/2006/relationships/image" Target="../media/image-3-4.png"/><Relationship Id="rId5" Type="http://schemas.openxmlformats.org/officeDocument/2006/relationships/image" Target="../media/image-3-5.png"/><Relationship Id="rId6" Type="http://schemas.openxmlformats.org/officeDocument/2006/relationships/image" Target="../media/image-3-6.png"/><Relationship Id="rId7" Type="http://schemas.openxmlformats.org/officeDocument/2006/relationships/image" Target="../media/image-3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png"/><Relationship Id="rId2" Type="http://schemas.openxmlformats.org/officeDocument/2006/relationships/image" Target="../media/image-4-2.png"/><Relationship Id="rId3" Type="http://schemas.openxmlformats.org/officeDocument/2006/relationships/image" Target="../media/image-4-3.png"/><Relationship Id="rId4" Type="http://schemas.openxmlformats.org/officeDocument/2006/relationships/image" Target="../media/image-4-4.png"/><Relationship Id="rId5" Type="http://schemas.openxmlformats.org/officeDocument/2006/relationships/image" Target="../media/image-4-5.png"/><Relationship Id="rId6" Type="http://schemas.openxmlformats.org/officeDocument/2006/relationships/image" Target="../media/image-4-6.png"/><Relationship Id="rId7" Type="http://schemas.openxmlformats.org/officeDocument/2006/relationships/image" Target="../media/image-4-7.png"/><Relationship Id="rId8" Type="http://schemas.openxmlformats.org/officeDocument/2006/relationships/image" Target="../media/image-4-8.png"/><Relationship Id="rId9" Type="http://schemas.openxmlformats.org/officeDocument/2006/relationships/image" Target="../media/image-4-9.png"/><Relationship Id="rId10" Type="http://schemas.openxmlformats.org/officeDocument/2006/relationships/image" Target="../media/image-4-10.png"/><Relationship Id="rId11" Type="http://schemas.openxmlformats.org/officeDocument/2006/relationships/image" Target="../media/image-4-11.png"/><Relationship Id="rId12" Type="http://schemas.openxmlformats.org/officeDocument/2006/relationships/slideLayout" Target="../slideLayouts/slideLayout1.xml"/><Relationship Id="rId13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jpeg"/><Relationship Id="rId2" Type="http://schemas.openxmlformats.org/officeDocument/2006/relationships/image" Target="../media/image-5-2.png"/><Relationship Id="rId3" Type="http://schemas.openxmlformats.org/officeDocument/2006/relationships/image" Target="../media/image-5-3.png"/><Relationship Id="rId4" Type="http://schemas.openxmlformats.org/officeDocument/2006/relationships/image" Target="../media/image-5-4.png"/><Relationship Id="rId5" Type="http://schemas.openxmlformats.org/officeDocument/2006/relationships/image" Target="../media/image-5-5.png"/><Relationship Id="rId6" Type="http://schemas.openxmlformats.org/officeDocument/2006/relationships/image" Target="../media/image-5-6.png"/><Relationship Id="rId7" Type="http://schemas.openxmlformats.org/officeDocument/2006/relationships/image" Target="../media/image-5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jpeg"/><Relationship Id="rId2" Type="http://schemas.openxmlformats.org/officeDocument/2006/relationships/image" Target="../media/image-7-2.png"/><Relationship Id="rId3" Type="http://schemas.openxmlformats.org/officeDocument/2006/relationships/image" Target="../media/image-7-3.png"/><Relationship Id="rId4" Type="http://schemas.openxmlformats.org/officeDocument/2006/relationships/image" Target="../media/image-7-4.png"/><Relationship Id="rId5" Type="http://schemas.openxmlformats.org/officeDocument/2006/relationships/image" Target="../media/image-7-5.png"/><Relationship Id="rId6" Type="http://schemas.openxmlformats.org/officeDocument/2006/relationships/image" Target="../media/image-7-6.png"/><Relationship Id="rId7" Type="http://schemas.openxmlformats.org/officeDocument/2006/relationships/image" Target="../media/image-7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jpeg"/><Relationship Id="rId2" Type="http://schemas.openxmlformats.org/officeDocument/2006/relationships/image" Target="../media/image-8-2.png"/><Relationship Id="rId3" Type="http://schemas.openxmlformats.org/officeDocument/2006/relationships/image" Target="../media/image-8-3.png"/><Relationship Id="rId4" Type="http://schemas.openxmlformats.org/officeDocument/2006/relationships/image" Target="../media/image-8-4.png"/><Relationship Id="rId5" Type="http://schemas.openxmlformats.org/officeDocument/2006/relationships/image" Target="../media/image-8-5.png"/><Relationship Id="rId6" Type="http://schemas.openxmlformats.org/officeDocument/2006/relationships/image" Target="../media/image-8-6.png"/><Relationship Id="rId7" Type="http://schemas.openxmlformats.org/officeDocument/2006/relationships/image" Target="../media/image-8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jpeg"/><Relationship Id="rId2" Type="http://schemas.openxmlformats.org/officeDocument/2006/relationships/image" Target="../media/image-9-2.png"/><Relationship Id="rId3" Type="http://schemas.openxmlformats.org/officeDocument/2006/relationships/image" Target="../media/image-9-3.png"/><Relationship Id="rId4" Type="http://schemas.openxmlformats.org/officeDocument/2006/relationships/image" Target="../media/image-9-4.png"/><Relationship Id="rId5" Type="http://schemas.openxmlformats.org/officeDocument/2006/relationships/image" Target="../media/image-9-5.png"/><Relationship Id="rId6" Type="http://schemas.openxmlformats.org/officeDocument/2006/relationships/image" Target="../media/image-9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jpeg"/><Relationship Id="rId2" Type="http://schemas.openxmlformats.org/officeDocument/2006/relationships/image" Target="../media/image-10-2.png"/><Relationship Id="rId3" Type="http://schemas.openxmlformats.org/officeDocument/2006/relationships/image" Target="../media/image-10-3.png"/><Relationship Id="rId4" Type="http://schemas.openxmlformats.org/officeDocument/2006/relationships/image" Target="../media/image-10-4.png"/><Relationship Id="rId5" Type="http://schemas.openxmlformats.org/officeDocument/2006/relationships/image" Target="../media/image-10-5.png"/><Relationship Id="rId6" Type="http://schemas.openxmlformats.org/officeDocument/2006/relationships/image" Target="../media/image-10-6.png"/><Relationship Id="rId7" Type="http://schemas.openxmlformats.org/officeDocument/2006/relationships/image" Target="../media/image-10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png"/><Relationship Id="rId2" Type="http://schemas.openxmlformats.org/officeDocument/2006/relationships/image" Target="../media/image-11-2.png"/><Relationship Id="rId3" Type="http://schemas.openxmlformats.org/officeDocument/2006/relationships/image" Target="../media/image-11-3.png"/><Relationship Id="rId4" Type="http://schemas.openxmlformats.org/officeDocument/2006/relationships/image" Target="../media/image-11-4.png"/><Relationship Id="rId5" Type="http://schemas.openxmlformats.org/officeDocument/2006/relationships/image" Target="../media/image-11-5.png"/><Relationship Id="rId6" Type="http://schemas.openxmlformats.org/officeDocument/2006/relationships/image" Target="../media/image-11-6.png"/><Relationship Id="rId7" Type="http://schemas.openxmlformats.org/officeDocument/2006/relationships/image" Target="../media/image-11-7.png"/><Relationship Id="rId8" Type="http://schemas.openxmlformats.org/officeDocument/2006/relationships/image" Target="../media/image-11-8.png"/><Relationship Id="rId9" Type="http://schemas.openxmlformats.org/officeDocument/2006/relationships/slideLayout" Target="../slideLayouts/slideLayout1.xml"/><Relationship Id="rId10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jpeg"/><Relationship Id="rId2" Type="http://schemas.openxmlformats.org/officeDocument/2006/relationships/image" Target="../media/image-12-2.jpeg"/><Relationship Id="rId3" Type="http://schemas.openxmlformats.org/officeDocument/2006/relationships/image" Target="../media/image-12-3.jpe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jpeg"/><Relationship Id="rId2" Type="http://schemas.openxmlformats.org/officeDocument/2006/relationships/image" Target="../media/image-13-2.png"/><Relationship Id="rId3" Type="http://schemas.openxmlformats.org/officeDocument/2006/relationships/image" Target="../media/image-13-3.png"/><Relationship Id="rId4" Type="http://schemas.openxmlformats.org/officeDocument/2006/relationships/image" Target="../media/image-13-4.png"/><Relationship Id="rId5" Type="http://schemas.openxmlformats.org/officeDocument/2006/relationships/image" Target="../media/image-13-5.png"/><Relationship Id="rId6" Type="http://schemas.openxmlformats.org/officeDocument/2006/relationships/image" Target="../media/image-13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jpeg"/><Relationship Id="rId2" Type="http://schemas.openxmlformats.org/officeDocument/2006/relationships/image" Target="../media/image-14-2.png"/><Relationship Id="rId3" Type="http://schemas.openxmlformats.org/officeDocument/2006/relationships/image" Target="../media/image-14-3.png"/><Relationship Id="rId4" Type="http://schemas.openxmlformats.org/officeDocument/2006/relationships/image" Target="../media/image-14-4.png"/><Relationship Id="rId5" Type="http://schemas.openxmlformats.org/officeDocument/2006/relationships/image" Target="../media/image-14-5.png"/><Relationship Id="rId6" Type="http://schemas.openxmlformats.org/officeDocument/2006/relationships/image" Target="../media/image-14-6.png"/><Relationship Id="rId7" Type="http://schemas.openxmlformats.org/officeDocument/2006/relationships/image" Target="../media/image-14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jpeg"/><Relationship Id="rId2" Type="http://schemas.openxmlformats.org/officeDocument/2006/relationships/image" Target="../media/image-15-2.png"/><Relationship Id="rId3" Type="http://schemas.openxmlformats.org/officeDocument/2006/relationships/image" Target="../media/image-15-3.png"/><Relationship Id="rId4" Type="http://schemas.openxmlformats.org/officeDocument/2006/relationships/image" Target="../media/image-15-4.png"/><Relationship Id="rId5" Type="http://schemas.openxmlformats.org/officeDocument/2006/relationships/image" Target="../media/image-15-5.png"/><Relationship Id="rId6" Type="http://schemas.openxmlformats.org/officeDocument/2006/relationships/image" Target="../media/image-15-6.png"/><Relationship Id="rId7" Type="http://schemas.openxmlformats.org/officeDocument/2006/relationships/image" Target="../media/image-15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jpeg"/><Relationship Id="rId2" Type="http://schemas.openxmlformats.org/officeDocument/2006/relationships/image" Target="../media/image-17-2.png"/><Relationship Id="rId3" Type="http://schemas.openxmlformats.org/officeDocument/2006/relationships/image" Target="../media/image-17-3.png"/><Relationship Id="rId4" Type="http://schemas.openxmlformats.org/officeDocument/2006/relationships/image" Target="../media/image-17-4.png"/><Relationship Id="rId5" Type="http://schemas.openxmlformats.org/officeDocument/2006/relationships/image" Target="../media/image-17-5.png"/><Relationship Id="rId6" Type="http://schemas.openxmlformats.org/officeDocument/2006/relationships/image" Target="../media/image-17-6.png"/><Relationship Id="rId7" Type="http://schemas.openxmlformats.org/officeDocument/2006/relationships/image" Target="../media/image-17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jpeg"/><Relationship Id="rId2" Type="http://schemas.openxmlformats.org/officeDocument/2006/relationships/image" Target="../media/image-18-2.png"/><Relationship Id="rId3" Type="http://schemas.openxmlformats.org/officeDocument/2006/relationships/image" Target="../media/image-18-3.png"/><Relationship Id="rId4" Type="http://schemas.openxmlformats.org/officeDocument/2006/relationships/image" Target="../media/image-18-4.png"/><Relationship Id="rId5" Type="http://schemas.openxmlformats.org/officeDocument/2006/relationships/image" Target="../media/image-18-5.png"/><Relationship Id="rId6" Type="http://schemas.openxmlformats.org/officeDocument/2006/relationships/image" Target="../media/image-18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jpeg"/><Relationship Id="rId2" Type="http://schemas.openxmlformats.org/officeDocument/2006/relationships/image" Target="../media/image-19-2.png"/><Relationship Id="rId3" Type="http://schemas.openxmlformats.org/officeDocument/2006/relationships/image" Target="../media/image-19-3.png"/><Relationship Id="rId4" Type="http://schemas.openxmlformats.org/officeDocument/2006/relationships/image" Target="../media/image-19-4.png"/><Relationship Id="rId5" Type="http://schemas.openxmlformats.org/officeDocument/2006/relationships/image" Target="../media/image-19-5.png"/><Relationship Id="rId6" Type="http://schemas.openxmlformats.org/officeDocument/2006/relationships/image" Target="../media/image-19-6.png"/><Relationship Id="rId7" Type="http://schemas.openxmlformats.org/officeDocument/2006/relationships/image" Target="../media/image-19-7.png"/><Relationship Id="rId8" Type="http://schemas.openxmlformats.org/officeDocument/2006/relationships/image" Target="../media/image-19-8.png"/><Relationship Id="rId9" Type="http://schemas.openxmlformats.org/officeDocument/2006/relationships/slideLayout" Target="../slideLayouts/slideLayout1.xml"/><Relationship Id="rId10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701656" y="0"/>
            <a:ext cx="4440287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520125" y="4328725"/>
            <a:ext cx="3766800" cy="5286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1100" dirty="0"/>
          </a:p>
        </p:txBody>
      </p:sp>
      <p:sp>
        <p:nvSpPr>
          <p:cNvPr id="5" name="Text 1"/>
          <p:cNvSpPr txBox="1"/>
          <p:nvPr/>
        </p:nvSpPr>
        <p:spPr>
          <a:xfrm>
            <a:off x="516150" y="1768650"/>
            <a:ext cx="3766800" cy="12936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144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Комнатные растения: зелёные друзья дома
</a:t>
            </a:r>
            <a:endParaRPr lang="en-US" sz="3144" dirty="0"/>
          </a:p>
        </p:txBody>
      </p:sp>
      <p:sp>
        <p:nvSpPr>
          <p:cNvPr id="6" name="Text 2"/>
          <p:cNvSpPr txBox="1"/>
          <p:nvPr/>
        </p:nvSpPr>
        <p:spPr>
          <a:xfrm>
            <a:off x="516150" y="3234325"/>
            <a:ext cx="3766800" cy="948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Зелёные растения делают дом, класс и подоконник уютнее и живее.
</a:t>
            </a:r>
            <a:endParaRPr lang="en-US" sz="1600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EEEEEE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312325" y="1144062"/>
            <a:ext cx="4319400" cy="3454676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8523925" y="227300"/>
            <a:ext cx="446400" cy="339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1000" b="1" dirty="0">
                <a:solidFill>
                  <a:srgbClr val="0B424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1000" dirty="0"/>
          </a:p>
        </p:txBody>
      </p:sp>
      <p:sp>
        <p:nvSpPr>
          <p:cNvPr id="6" name="Text 1"/>
          <p:cNvSpPr txBox="1"/>
          <p:nvPr/>
        </p:nvSpPr>
        <p:spPr>
          <a:xfrm>
            <a:off x="522850" y="397250"/>
            <a:ext cx="7871700" cy="651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0B424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Где живут комнатные растения
</a:t>
            </a:r>
            <a:endParaRPr lang="en-US" sz="3000" dirty="0"/>
          </a:p>
        </p:txBody>
      </p:sp>
      <p:sp>
        <p:nvSpPr>
          <p:cNvPr id="7" name="Text 2"/>
          <p:cNvSpPr txBox="1"/>
          <p:nvPr/>
        </p:nvSpPr>
        <p:spPr>
          <a:xfrm>
            <a:off x="847300" y="2064150"/>
            <a:ext cx="3810600" cy="1632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Комнатные растения живут не на лугу, а в доме, школе или кабинете. Их выращивают в горшках, чтобы за ними было удобно ухаживать. Им нужны свет, вода, тепло, воздух и хорошая почва.
</a:t>
            </a:r>
            <a:endParaRPr lang="en-US" sz="1300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EEEEEE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337279" y="3524430"/>
            <a:ext cx="8387621" cy="1253229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424327" y="313331"/>
            <a:ext cx="7370700" cy="761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3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нужно растению для жизни
</a:t>
            </a:r>
            <a:endParaRPr lang="en-US" sz="3000" dirty="0"/>
          </a:p>
        </p:txBody>
      </p:sp>
      <p:sp>
        <p:nvSpPr>
          <p:cNvPr id="10" name="Text 1"/>
          <p:cNvSpPr txBox="1"/>
          <p:nvPr/>
        </p:nvSpPr>
        <p:spPr>
          <a:xfrm>
            <a:off x="7794883" y="364101"/>
            <a:ext cx="1175441" cy="192159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1000" dirty="0"/>
          </a:p>
        </p:txBody>
      </p:sp>
      <p:sp>
        <p:nvSpPr>
          <p:cNvPr id="11" name="Text 2"/>
          <p:cNvSpPr txBox="1"/>
          <p:nvPr/>
        </p:nvSpPr>
        <p:spPr>
          <a:xfrm>
            <a:off x="694129" y="1387975"/>
            <a:ext cx="2269664" cy="774277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99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Свет
</a:t>
            </a:r>
            <a:pPr algn="l" indent="0" marL="0">
              <a:lnSpc>
                <a:spcPct val="100000"/>
              </a:lnSpc>
              <a:buNone/>
            </a:pPr>
            <a:r>
              <a:rPr lang="en-US" sz="599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799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Свет помогает листьям готовить питание для всего растения. Если света мало, рост замедляется, а листья могут стать бледными и слабыми. На подоконнике света обычно хватает многим видам.
</a:t>
            </a:r>
            <a:endParaRPr lang="en-US" sz="1299" dirty="0"/>
          </a:p>
        </p:txBody>
      </p:sp>
      <p:sp>
        <p:nvSpPr>
          <p:cNvPr id="12" name="Text 3"/>
          <p:cNvSpPr txBox="1"/>
          <p:nvPr/>
        </p:nvSpPr>
        <p:spPr>
          <a:xfrm>
            <a:off x="3527851" y="1387975"/>
            <a:ext cx="2269664" cy="774277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99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Вода
</a:t>
            </a:r>
            <a:pPr algn="l" indent="0" marL="0">
              <a:lnSpc>
                <a:spcPct val="100000"/>
              </a:lnSpc>
              <a:buNone/>
            </a:pPr>
            <a:r>
              <a:rPr lang="en-US" sz="599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799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Вода нужна корням и стеблю, чтобы растение могло расти и не вянуть. Но лишняя вода тоже опасна: земля становится слишком мокрой, и корни начинают страдать.
</a:t>
            </a:r>
            <a:endParaRPr lang="en-US" sz="1299" dirty="0"/>
          </a:p>
        </p:txBody>
      </p:sp>
      <p:sp>
        <p:nvSpPr>
          <p:cNvPr id="13" name="Text 4"/>
          <p:cNvSpPr txBox="1"/>
          <p:nvPr/>
        </p:nvSpPr>
        <p:spPr>
          <a:xfrm>
            <a:off x="6361574" y="1387975"/>
            <a:ext cx="2269664" cy="774277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99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Воздух
</a:t>
            </a:r>
            <a:pPr algn="l" indent="0" marL="0">
              <a:lnSpc>
                <a:spcPct val="100000"/>
              </a:lnSpc>
              <a:buNone/>
            </a:pPr>
            <a:r>
              <a:rPr lang="en-US" sz="599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799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Воздух нужен растению не меньше воды. Корни должны дышать в рыхлой земле, а листья — получать свежий воздух вокруг себя. Поэтому горшок не стоит прятать в тесный, душный угол.
</a:t>
            </a:r>
            <a:endParaRPr lang="en-US" sz="1299" dirty="0"/>
          </a:p>
        </p:txBody>
      </p:sp>
      <p:sp>
        <p:nvSpPr>
          <p:cNvPr id="14" name="Text 5"/>
          <p:cNvSpPr txBox="1"/>
          <p:nvPr/>
        </p:nvSpPr>
        <p:spPr>
          <a:xfrm>
            <a:off x="694129" y="2475807"/>
            <a:ext cx="2269664" cy="774277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99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Тепло
</a:t>
            </a:r>
            <a:pPr algn="l" indent="0" marL="0">
              <a:lnSpc>
                <a:spcPct val="100000"/>
              </a:lnSpc>
              <a:buNone/>
            </a:pPr>
            <a:r>
              <a:rPr lang="en-US" sz="599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799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Тепло помогает растению чувствовать себя спокойно и не замерзать. Большинство комнатных цветов не любят холодные окна и сквозняки. Им гораздо приятнее жить в тёплой комнате без резких перепадов.
</a:t>
            </a:r>
            <a:endParaRPr lang="en-US" sz="1299" dirty="0"/>
          </a:p>
        </p:txBody>
      </p:sp>
      <p:sp>
        <p:nvSpPr>
          <p:cNvPr id="15" name="Text 6"/>
          <p:cNvSpPr txBox="1"/>
          <p:nvPr/>
        </p:nvSpPr>
        <p:spPr>
          <a:xfrm>
            <a:off x="3527851" y="2475807"/>
            <a:ext cx="2269664" cy="774277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99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Почва
</a:t>
            </a:r>
            <a:pPr algn="l" indent="0" marL="0">
              <a:lnSpc>
                <a:spcPct val="100000"/>
              </a:lnSpc>
              <a:buNone/>
            </a:pPr>
            <a:r>
              <a:rPr lang="en-US" sz="599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799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Почва держит растение и даёт ему питание. В хорошей земле корням удобно расти, впитывать воду и получать воздух. Если почва слишком плотная, растению становится трудно жить.
</a:t>
            </a:r>
            <a:endParaRPr lang="en-US" sz="1299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0B4240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857325" y="1615350"/>
            <a:ext cx="221100" cy="2211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857325" y="3329833"/>
            <a:ext cx="221100" cy="196533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4970775" y="3329833"/>
            <a:ext cx="221100" cy="196533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3613937" y="1612800"/>
            <a:ext cx="197925" cy="226200"/>
          </a:xfrm>
          <a:prstGeom prst="rect">
            <a:avLst/>
          </a:prstGeom>
        </p:spPr>
      </p:pic>
      <p:pic>
        <p:nvPicPr>
          <p:cNvPr id="11" name="Image 9" descr="preencoded.png">    </p:cNvPr>
          <p:cNvPicPr>
            <a:picLocks noChangeAspect="1"/>
          </p:cNvPicPr>
          <p:nvPr/>
        </p:nvPicPr>
        <p:blipFill>
          <a:blip r:embed="rId10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2" name="Image 10" descr="preencoded.png">    </p:cNvPr>
          <p:cNvPicPr>
            <a:picLocks noChangeAspect="1"/>
          </p:cNvPicPr>
          <p:nvPr/>
        </p:nvPicPr>
        <p:blipFill>
          <a:blip r:embed="rId11"/>
          <a:stretch>
            <a:fillRect/>
          </a:stretch>
        </p:blipFill>
        <p:spPr>
          <a:xfrm>
            <a:off x="6347375" y="1615350"/>
            <a:ext cx="221100" cy="221100"/>
          </a:xfrm>
          <a:prstGeom prst="rect">
            <a:avLst/>
          </a:prstGeom>
        </p:spPr>
      </p:pic>
      <p:sp>
        <p:nvSpPr>
          <p:cNvPr id="13" name="Text 0"/>
          <p:cNvSpPr txBox="1"/>
          <p:nvPr/>
        </p:nvSpPr>
        <p:spPr>
          <a:xfrm>
            <a:off x="8523925" y="227300"/>
            <a:ext cx="446400" cy="339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1000" dirty="0"/>
          </a:p>
        </p:txBody>
      </p:sp>
      <p:sp>
        <p:nvSpPr>
          <p:cNvPr id="14" name="Text 1"/>
          <p:cNvSpPr txBox="1"/>
          <p:nvPr/>
        </p:nvSpPr>
        <p:spPr>
          <a:xfrm>
            <a:off x="522850" y="397250"/>
            <a:ext cx="7871700" cy="662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Самые известные комнатные растения
</a:t>
            </a:r>
            <a:endParaRPr lang="en-US" sz="3000" dirty="0"/>
          </a:p>
        </p:txBody>
      </p:sp>
      <p:sp>
        <p:nvSpPr>
          <p:cNvPr id="15" name="Text 2"/>
          <p:cNvSpPr txBox="1"/>
          <p:nvPr/>
        </p:nvSpPr>
        <p:spPr>
          <a:xfrm>
            <a:off x="1287450" y="1481700"/>
            <a:ext cx="1611900" cy="513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0B424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Фикус
</a:t>
            </a:r>
            <a:endParaRPr lang="en-US" sz="1000" dirty="0"/>
          </a:p>
        </p:txBody>
      </p:sp>
      <p:sp>
        <p:nvSpPr>
          <p:cNvPr id="16" name="Text 3"/>
          <p:cNvSpPr txBox="1"/>
          <p:nvPr/>
        </p:nvSpPr>
        <p:spPr>
          <a:xfrm>
            <a:off x="759525" y="2073325"/>
            <a:ext cx="2139900" cy="588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0B424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Фикус часто встречается в домах и школах. У него крепкие листья и спокойный, аккуратный вид. Он хорошо подходит для светлого места и сразу делает комнату более зелёной.
</a:t>
            </a:r>
            <a:endParaRPr lang="en-US" sz="900" dirty="0"/>
          </a:p>
        </p:txBody>
      </p:sp>
      <p:sp>
        <p:nvSpPr>
          <p:cNvPr id="17" name="Text 4"/>
          <p:cNvSpPr txBox="1"/>
          <p:nvPr/>
        </p:nvSpPr>
        <p:spPr>
          <a:xfrm>
            <a:off x="1287450" y="3228600"/>
            <a:ext cx="2982900" cy="416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0B424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Хлорофитум
</a:t>
            </a:r>
            <a:endParaRPr lang="en-US" sz="1000" dirty="0"/>
          </a:p>
        </p:txBody>
      </p:sp>
      <p:sp>
        <p:nvSpPr>
          <p:cNvPr id="18" name="Text 5"/>
          <p:cNvSpPr txBox="1"/>
          <p:nvPr/>
        </p:nvSpPr>
        <p:spPr>
          <a:xfrm>
            <a:off x="759525" y="3786013"/>
            <a:ext cx="3510900" cy="588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0B424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Хлорофитум похож на зелёный фонтан: у него длинные тонкие листья, которые красиво свисают. Он неприхотлив и быстро растёт, поэтому его часто ставят в классе или дома.
</a:t>
            </a:r>
            <a:endParaRPr lang="en-US" sz="900" dirty="0"/>
          </a:p>
        </p:txBody>
      </p:sp>
      <p:sp>
        <p:nvSpPr>
          <p:cNvPr id="19" name="Text 6"/>
          <p:cNvSpPr txBox="1"/>
          <p:nvPr/>
        </p:nvSpPr>
        <p:spPr>
          <a:xfrm>
            <a:off x="5401000" y="3228600"/>
            <a:ext cx="2982900" cy="416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0B424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Герань
</a:t>
            </a:r>
            <a:endParaRPr lang="en-US" sz="1000" dirty="0"/>
          </a:p>
        </p:txBody>
      </p:sp>
      <p:sp>
        <p:nvSpPr>
          <p:cNvPr id="20" name="Text 7"/>
          <p:cNvSpPr txBox="1"/>
          <p:nvPr/>
        </p:nvSpPr>
        <p:spPr>
          <a:xfrm>
            <a:off x="4872750" y="3786013"/>
            <a:ext cx="3510900" cy="588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0B424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Герань часто радует яркими цветками и приятным видом. Она легко украшает подоконник и хорошо заметна в комнате. Ухаживать за ней интересно, потому что она может долго цвести.
</a:t>
            </a:r>
            <a:endParaRPr lang="en-US" sz="900" dirty="0"/>
          </a:p>
        </p:txBody>
      </p:sp>
      <p:sp>
        <p:nvSpPr>
          <p:cNvPr id="21" name="Text 8"/>
          <p:cNvSpPr txBox="1"/>
          <p:nvPr/>
        </p:nvSpPr>
        <p:spPr>
          <a:xfrm>
            <a:off x="4029800" y="1481675"/>
            <a:ext cx="1611900" cy="513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0B424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Кактус
</a:t>
            </a:r>
            <a:endParaRPr lang="en-US" sz="1000" dirty="0"/>
          </a:p>
        </p:txBody>
      </p:sp>
      <p:sp>
        <p:nvSpPr>
          <p:cNvPr id="22" name="Text 9"/>
          <p:cNvSpPr txBox="1"/>
          <p:nvPr/>
        </p:nvSpPr>
        <p:spPr>
          <a:xfrm>
            <a:off x="3501875" y="2073325"/>
            <a:ext cx="2139900" cy="588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0B424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Кактус умеет запасать воду и поэтому долго обходится без частого полива. Вместо обычных листьев у него колючки. Он словно маленький пустынный охранник на подоконнике.
</a:t>
            </a:r>
            <a:endParaRPr lang="en-US" sz="900" dirty="0"/>
          </a:p>
        </p:txBody>
      </p:sp>
      <p:sp>
        <p:nvSpPr>
          <p:cNvPr id="23" name="Text 10"/>
          <p:cNvSpPr txBox="1"/>
          <p:nvPr/>
        </p:nvSpPr>
        <p:spPr>
          <a:xfrm>
            <a:off x="6772150" y="1481700"/>
            <a:ext cx="1611900" cy="513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0B424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Алоэ
</a:t>
            </a:r>
            <a:endParaRPr lang="en-US" sz="1000" dirty="0"/>
          </a:p>
        </p:txBody>
      </p:sp>
      <p:sp>
        <p:nvSpPr>
          <p:cNvPr id="24" name="Text 11"/>
          <p:cNvSpPr txBox="1"/>
          <p:nvPr/>
        </p:nvSpPr>
        <p:spPr>
          <a:xfrm>
            <a:off x="6244225" y="2073325"/>
            <a:ext cx="2139900" cy="588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0B424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Алоэ хранит влагу в толстых листьях. Оно выглядит просто, но очень интересно. Это растение любит свет и не любит, когда его слишком часто заливают водой.
</a:t>
            </a:r>
            <a:endParaRPr lang="en-US" sz="900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EEEEEE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6003477" y="1333500"/>
            <a:ext cx="2682013" cy="3445899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424327" y="313331"/>
            <a:ext cx="7370557" cy="761089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2745" b="1" dirty="0">
                <a:solidFill>
                  <a:srgbClr val="0B424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комнатные растения помогают людям
</a:t>
            </a:r>
            <a:endParaRPr lang="en-US" sz="2745" dirty="0"/>
          </a:p>
        </p:txBody>
      </p:sp>
      <p:sp>
        <p:nvSpPr>
          <p:cNvPr id="10" name="Text 1"/>
          <p:cNvSpPr txBox="1"/>
          <p:nvPr/>
        </p:nvSpPr>
        <p:spPr>
          <a:xfrm>
            <a:off x="7794883" y="364101"/>
            <a:ext cx="1175441" cy="192159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B424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1000" dirty="0"/>
          </a:p>
        </p:txBody>
      </p:sp>
      <p:sp>
        <p:nvSpPr>
          <p:cNvPr id="11" name="Text 2"/>
          <p:cNvSpPr txBox="1"/>
          <p:nvPr/>
        </p:nvSpPr>
        <p:spPr>
          <a:xfrm>
            <a:off x="682605" y="2123101"/>
            <a:ext cx="2269664" cy="774277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99" b="1" dirty="0">
                <a:solidFill>
                  <a:srgbClr val="0B424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Украшают комнату
</a:t>
            </a:r>
            <a:pPr algn="l" indent="0" marL="0">
              <a:lnSpc>
                <a:spcPct val="100000"/>
              </a:lnSpc>
              <a:buNone/>
            </a:pPr>
            <a:r>
              <a:rPr lang="en-US" sz="599" b="1" dirty="0">
                <a:solidFill>
                  <a:srgbClr val="0B424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200" b="1" dirty="0">
                <a:solidFill>
                  <a:srgbClr val="0B424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799" b="1" dirty="0">
                <a:solidFill>
                  <a:srgbClr val="0B424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Зелёные растения делают помещение наряднее и оживляют даже самый обычный уголок. Один горшок с цветком может превратить скучный подоконник в маленький сад.
</a:t>
            </a:r>
            <a:endParaRPr lang="en-US" sz="1299" dirty="0"/>
          </a:p>
        </p:txBody>
      </p:sp>
      <p:sp>
        <p:nvSpPr>
          <p:cNvPr id="12" name="Text 3"/>
          <p:cNvSpPr txBox="1"/>
          <p:nvPr/>
        </p:nvSpPr>
        <p:spPr>
          <a:xfrm>
            <a:off x="3440554" y="2123101"/>
            <a:ext cx="2269664" cy="774277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99" b="1" dirty="0">
                <a:solidFill>
                  <a:srgbClr val="0B424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Помогают отдыхать глазам
</a:t>
            </a:r>
            <a:pPr algn="l" indent="0" marL="0">
              <a:lnSpc>
                <a:spcPct val="100000"/>
              </a:lnSpc>
              <a:buNone/>
            </a:pPr>
            <a:r>
              <a:rPr lang="en-US" sz="599" b="1" dirty="0">
                <a:solidFill>
                  <a:srgbClr val="0B424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200" b="1" dirty="0">
                <a:solidFill>
                  <a:srgbClr val="0B424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799" b="1" dirty="0">
                <a:solidFill>
                  <a:srgbClr val="0B424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Когда вокруг много зелёного цвета, глазам становится спокойнее. После уроков или чтения приятно посмотреть на растение, будто оно тихо говорит: «Отдохни немного».
</a:t>
            </a:r>
            <a:endParaRPr lang="en-US" sz="1299" dirty="0"/>
          </a:p>
        </p:txBody>
      </p:sp>
      <p:sp>
        <p:nvSpPr>
          <p:cNvPr id="13" name="Text 4"/>
          <p:cNvSpPr txBox="1"/>
          <p:nvPr/>
        </p:nvSpPr>
        <p:spPr>
          <a:xfrm>
            <a:off x="701027" y="3875701"/>
            <a:ext cx="2269664" cy="774277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0B424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Создают спокойствие
</a:t>
            </a:r>
            <a:pPr algn="l" indent="0" marL="0">
              <a:lnSpc>
                <a:spcPct val="100000"/>
              </a:lnSpc>
              <a:buNone/>
            </a:pPr>
            <a:r>
              <a:rPr lang="en-US" sz="600" b="1" dirty="0">
                <a:solidFill>
                  <a:srgbClr val="0B424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200" b="1" dirty="0">
                <a:solidFill>
                  <a:srgbClr val="0B424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800" b="1" dirty="0">
                <a:solidFill>
                  <a:srgbClr val="0B424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Ухоженный цветок делает комнату более уютной. В таком месте легче настроиться на работу, отдых или игру. Растения словно умеют приносить в дом тишину и порядок.
</a:t>
            </a:r>
            <a:endParaRPr lang="en-US" sz="1300" dirty="0"/>
          </a:p>
        </p:txBody>
      </p:sp>
      <p:sp>
        <p:nvSpPr>
          <p:cNvPr id="14" name="Text 5"/>
          <p:cNvSpPr txBox="1"/>
          <p:nvPr/>
        </p:nvSpPr>
        <p:spPr>
          <a:xfrm>
            <a:off x="3440554" y="3875701"/>
            <a:ext cx="2269664" cy="774277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99" b="1" dirty="0">
                <a:solidFill>
                  <a:srgbClr val="0B424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Учат заботе
</a:t>
            </a:r>
            <a:pPr algn="l" indent="0" marL="0">
              <a:lnSpc>
                <a:spcPct val="100000"/>
              </a:lnSpc>
              <a:buNone/>
            </a:pPr>
            <a:r>
              <a:rPr lang="en-US" sz="599" b="1" dirty="0">
                <a:solidFill>
                  <a:srgbClr val="0B424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200" b="1" dirty="0">
                <a:solidFill>
                  <a:srgbClr val="0B424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799" b="1" dirty="0">
                <a:solidFill>
                  <a:srgbClr val="0B424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Уход за растением помогает быть терпеливым, аккуратным и ответственным. Его нельзя полить один раз и забыть: зелёный друг любит внимание почти каждый день.
</a:t>
            </a:r>
            <a:endParaRPr lang="en-US" sz="1299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523873" y="1380200"/>
            <a:ext cx="8096254" cy="34440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8523925" y="227300"/>
            <a:ext cx="446400" cy="339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1000" b="1" dirty="0">
                <a:solidFill>
                  <a:srgbClr val="0B424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1000" dirty="0"/>
          </a:p>
        </p:txBody>
      </p:sp>
      <p:sp>
        <p:nvSpPr>
          <p:cNvPr id="4" name="Text 1"/>
          <p:cNvSpPr txBox="1"/>
          <p:nvPr/>
        </p:nvSpPr>
        <p:spPr>
          <a:xfrm>
            <a:off x="522850" y="397250"/>
            <a:ext cx="7871700" cy="501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0B424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заботятся о комнатном растении
</a:t>
            </a:r>
            <a:endParaRPr lang="en-US" sz="3000" dirty="0"/>
          </a:p>
        </p:txBody>
      </p:sp>
      <p:sp>
        <p:nvSpPr>
          <p:cNvPr id="5" name="Text 2"/>
          <p:cNvSpPr txBox="1"/>
          <p:nvPr/>
        </p:nvSpPr>
        <p:spPr>
          <a:xfrm>
            <a:off x="520950" y="969725"/>
            <a:ext cx="7871700" cy="339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B424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Последовательность ухода за растением от покупки до регулярного наблюдения.
</a:t>
            </a:r>
            <a:endParaRPr lang="en-US" sz="1200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0B4240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5544968" y="1418717"/>
            <a:ext cx="3479111" cy="3360196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424327" y="313331"/>
            <a:ext cx="7370557" cy="761089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3000" b="1" dirty="0">
                <a:solidFill>
                  <a:srgbClr val="0B424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Где лучше поставить горшок
</a:t>
            </a:r>
            <a:endParaRPr lang="en-US" sz="3000" dirty="0"/>
          </a:p>
        </p:txBody>
      </p:sp>
      <p:sp>
        <p:nvSpPr>
          <p:cNvPr id="10" name="Text 1"/>
          <p:cNvSpPr txBox="1"/>
          <p:nvPr/>
        </p:nvSpPr>
        <p:spPr>
          <a:xfrm>
            <a:off x="7794883" y="364101"/>
            <a:ext cx="1175441" cy="192159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B424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1000" dirty="0"/>
          </a:p>
        </p:txBody>
      </p:sp>
      <p:sp>
        <p:nvSpPr>
          <p:cNvPr id="11" name="Text 2"/>
          <p:cNvSpPr txBox="1"/>
          <p:nvPr/>
        </p:nvSpPr>
        <p:spPr>
          <a:xfrm>
            <a:off x="522850" y="1835573"/>
            <a:ext cx="2302746" cy="1073997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0D424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Нужен свет
</a:t>
            </a:r>
            <a:pPr algn="l" indent="0" marL="0">
              <a:lnSpc>
                <a:spcPct val="100000"/>
              </a:lnSpc>
              <a:buNone/>
            </a:pPr>
            <a:r>
              <a:rPr lang="en-US" sz="700" b="1" dirty="0">
                <a:solidFill>
                  <a:srgbClr val="0D424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300" b="1" dirty="0">
                <a:solidFill>
                  <a:srgbClr val="0D424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00" b="1" dirty="0">
                <a:solidFill>
                  <a:srgbClr val="0D424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Большинству растений нужен свет, но не палящее солнце целый день. Свет помогает им расти, а слишком яркие лучи могут оставить на листьях ожог, как у кожи на солнце.
</a:t>
            </a:r>
            <a:endParaRPr lang="en-US" sz="1400" dirty="0"/>
          </a:p>
        </p:txBody>
      </p:sp>
      <p:sp>
        <p:nvSpPr>
          <p:cNvPr id="12" name="Text 3"/>
          <p:cNvSpPr txBox="1"/>
          <p:nvPr/>
        </p:nvSpPr>
        <p:spPr>
          <a:xfrm>
            <a:off x="522850" y="3519599"/>
            <a:ext cx="2302746" cy="1073997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0D424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Чуть дальше от окна
</a:t>
            </a:r>
            <a:pPr algn="l" indent="0" marL="0">
              <a:lnSpc>
                <a:spcPct val="100000"/>
              </a:lnSpc>
              <a:buNone/>
            </a:pPr>
            <a:r>
              <a:rPr lang="en-US" sz="700" b="1" dirty="0">
                <a:solidFill>
                  <a:srgbClr val="0D424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300" b="1" dirty="0">
                <a:solidFill>
                  <a:srgbClr val="0D424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00" b="1" dirty="0">
                <a:solidFill>
                  <a:srgbClr val="0D424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Растения, которым не нравится яркое солнце, можно поставить немного в стороне от стекла. Так им хватит света, но листья не будут страдать от слишком горячих лучей.
</a:t>
            </a:r>
            <a:endParaRPr lang="en-US" sz="1400" dirty="0"/>
          </a:p>
        </p:txBody>
      </p:sp>
      <p:sp>
        <p:nvSpPr>
          <p:cNvPr id="13" name="Text 4"/>
          <p:cNvSpPr txBox="1"/>
          <p:nvPr/>
        </p:nvSpPr>
        <p:spPr>
          <a:xfrm>
            <a:off x="3102844" y="1835573"/>
            <a:ext cx="2302746" cy="1073997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0D424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Светлый подоконник
</a:t>
            </a:r>
            <a:pPr algn="l" indent="0" marL="0">
              <a:lnSpc>
                <a:spcPct val="100000"/>
              </a:lnSpc>
              <a:buNone/>
            </a:pPr>
            <a:r>
              <a:rPr lang="en-US" sz="700" b="1" dirty="0">
                <a:solidFill>
                  <a:srgbClr val="0D424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300" b="1" dirty="0">
                <a:solidFill>
                  <a:srgbClr val="0D424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00" b="1" dirty="0">
                <a:solidFill>
                  <a:srgbClr val="0D424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Светолюбивые растения хорошо чувствуют себя рядом с окном. Там они получают достаточно света и не тянутся слишком сильно вверх. Такой подоконник для них почти как любимое место у окна.
</a:t>
            </a:r>
            <a:endParaRPr lang="en-US" sz="1400" dirty="0"/>
          </a:p>
        </p:txBody>
      </p:sp>
      <p:sp>
        <p:nvSpPr>
          <p:cNvPr id="14" name="Text 5"/>
          <p:cNvSpPr txBox="1"/>
          <p:nvPr/>
        </p:nvSpPr>
        <p:spPr>
          <a:xfrm>
            <a:off x="3102844" y="3519599"/>
            <a:ext cx="2302746" cy="1073997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0D424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Без батареи и сквозняка
</a:t>
            </a:r>
            <a:pPr algn="l" indent="0" marL="0">
              <a:lnSpc>
                <a:spcPct val="100000"/>
              </a:lnSpc>
              <a:buNone/>
            </a:pPr>
            <a:r>
              <a:rPr lang="en-US" sz="700" b="1" dirty="0">
                <a:solidFill>
                  <a:srgbClr val="0D424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300" b="1" dirty="0">
                <a:solidFill>
                  <a:srgbClr val="0D424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00" b="1" dirty="0">
                <a:solidFill>
                  <a:srgbClr val="0D424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Горшок нельзя ставить рядом с батареей или на холодный сквозняк. От жары растение сохнет, а от холода может быстро поникнуть и начать выглядеть грустно.
</a:t>
            </a:r>
            <a:endParaRPr lang="en-US" sz="1400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EEEEEE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6011016" y="1372511"/>
            <a:ext cx="2712656" cy="3391648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424327" y="313331"/>
            <a:ext cx="7370557" cy="761089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3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поливать растения без ошибок
</a:t>
            </a:r>
            <a:endParaRPr lang="en-US" sz="3000" dirty="0"/>
          </a:p>
        </p:txBody>
      </p:sp>
      <p:sp>
        <p:nvSpPr>
          <p:cNvPr id="10" name="Text 1"/>
          <p:cNvSpPr txBox="1"/>
          <p:nvPr/>
        </p:nvSpPr>
        <p:spPr>
          <a:xfrm>
            <a:off x="7794883" y="364101"/>
            <a:ext cx="1175441" cy="192159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1000" dirty="0"/>
          </a:p>
        </p:txBody>
      </p:sp>
      <p:sp>
        <p:nvSpPr>
          <p:cNvPr id="11" name="Text 2"/>
          <p:cNvSpPr txBox="1"/>
          <p:nvPr/>
        </p:nvSpPr>
        <p:spPr>
          <a:xfrm>
            <a:off x="682605" y="2123101"/>
            <a:ext cx="2269664" cy="774277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0B424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Проверить землю
</a:t>
            </a:r>
            <a:pPr algn="l" indent="0" marL="0">
              <a:lnSpc>
                <a:spcPct val="100000"/>
              </a:lnSpc>
              <a:buNone/>
            </a:pPr>
            <a:r>
              <a:rPr lang="en-US" sz="600" b="1" dirty="0">
                <a:solidFill>
                  <a:srgbClr val="0B424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200" b="1" dirty="0">
                <a:solidFill>
                  <a:srgbClr val="0B424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800" b="1" dirty="0">
                <a:solidFill>
                  <a:srgbClr val="0B424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Перед поливом пальцем проверяют верхний слой земли. Если он ещё влажный, воду лучше отложить. Так легче не залить растение и не навредить его корням.
</a:t>
            </a:r>
            <a:endParaRPr lang="en-US" sz="1300" dirty="0"/>
          </a:p>
        </p:txBody>
      </p:sp>
      <p:sp>
        <p:nvSpPr>
          <p:cNvPr id="12" name="Text 3"/>
          <p:cNvSpPr txBox="1"/>
          <p:nvPr/>
        </p:nvSpPr>
        <p:spPr>
          <a:xfrm>
            <a:off x="3440554" y="2123101"/>
            <a:ext cx="2269664" cy="774277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99" b="1" dirty="0">
                <a:solidFill>
                  <a:srgbClr val="0B424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 переборщить
</a:t>
            </a:r>
            <a:pPr algn="l" indent="0" marL="0">
              <a:lnSpc>
                <a:spcPct val="100000"/>
              </a:lnSpc>
              <a:buNone/>
            </a:pPr>
            <a:r>
              <a:rPr lang="en-US" sz="599" b="1" dirty="0">
                <a:solidFill>
                  <a:srgbClr val="0B424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200" b="1" dirty="0">
                <a:solidFill>
                  <a:srgbClr val="0B424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799" b="1" dirty="0">
                <a:solidFill>
                  <a:srgbClr val="0B424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Перелив опаснее небольшой сухости. Когда воды слишком много, корни начинают задыхаться и могут загнить. Растению тогда совсем не весело, даже если воды было «от души».
</a:t>
            </a:r>
            <a:endParaRPr lang="en-US" sz="1299" dirty="0"/>
          </a:p>
        </p:txBody>
      </p:sp>
      <p:sp>
        <p:nvSpPr>
          <p:cNvPr id="13" name="Text 4"/>
          <p:cNvSpPr txBox="1"/>
          <p:nvPr/>
        </p:nvSpPr>
        <p:spPr>
          <a:xfrm>
            <a:off x="681569" y="3875701"/>
            <a:ext cx="2269664" cy="774277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87" b="1" dirty="0">
                <a:solidFill>
                  <a:srgbClr val="0B424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Выбрать подходящую воду
</a:t>
            </a:r>
            <a:pPr algn="l" indent="0" marL="0">
              <a:lnSpc>
                <a:spcPct val="100000"/>
              </a:lnSpc>
              <a:buNone/>
            </a:pPr>
            <a:r>
              <a:rPr lang="en-US" sz="594" b="1" dirty="0">
                <a:solidFill>
                  <a:srgbClr val="0B424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98" b="1" dirty="0">
                <a:solidFill>
                  <a:srgbClr val="0B424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792" b="1" dirty="0">
                <a:solidFill>
                  <a:srgbClr val="0B424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Для полива обычно берут воду комнатной температуры. Слишком холодная вода может испугать корни, а слишком горячая — повредить их. Растения любят спокойствие даже в чашке воды.
</a:t>
            </a:r>
            <a:endParaRPr lang="en-US" sz="1287" dirty="0"/>
          </a:p>
        </p:txBody>
      </p:sp>
      <p:sp>
        <p:nvSpPr>
          <p:cNvPr id="14" name="Text 5"/>
          <p:cNvSpPr txBox="1"/>
          <p:nvPr/>
        </p:nvSpPr>
        <p:spPr>
          <a:xfrm>
            <a:off x="3439518" y="3875701"/>
            <a:ext cx="2269664" cy="774277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99" b="1" dirty="0">
                <a:solidFill>
                  <a:srgbClr val="0B424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Поливать по сезону
</a:t>
            </a:r>
            <a:pPr algn="l" indent="0" marL="0">
              <a:lnSpc>
                <a:spcPct val="100000"/>
              </a:lnSpc>
              <a:buNone/>
            </a:pPr>
            <a:r>
              <a:rPr lang="en-US" sz="599" b="1" dirty="0">
                <a:solidFill>
                  <a:srgbClr val="0B424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200" b="1" dirty="0">
                <a:solidFill>
                  <a:srgbClr val="0B424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799" b="1" dirty="0">
                <a:solidFill>
                  <a:srgbClr val="0B424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Зимой многим растениям нужно меньше воды, чем летом, потому что они растут медленнее. Летом земля высыхает быстрее, а зимой полив обычно делают реже и осторожнее.
</a:t>
            </a:r>
            <a:endParaRPr lang="en-US" sz="1299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EEEEEE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337279" y="3524430"/>
            <a:ext cx="8387621" cy="1253229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424327" y="313331"/>
            <a:ext cx="7370557" cy="761089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3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Горшок, почва и дренаж
</a:t>
            </a:r>
            <a:endParaRPr lang="en-US" sz="3000" dirty="0"/>
          </a:p>
        </p:txBody>
      </p:sp>
      <p:sp>
        <p:nvSpPr>
          <p:cNvPr id="9" name="Text 1"/>
          <p:cNvSpPr txBox="1"/>
          <p:nvPr/>
        </p:nvSpPr>
        <p:spPr>
          <a:xfrm>
            <a:off x="7794883" y="364101"/>
            <a:ext cx="1175441" cy="192159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1000" dirty="0"/>
          </a:p>
        </p:txBody>
      </p:sp>
      <p:sp>
        <p:nvSpPr>
          <p:cNvPr id="10" name="Text 2"/>
          <p:cNvSpPr txBox="1"/>
          <p:nvPr/>
        </p:nvSpPr>
        <p:spPr>
          <a:xfrm>
            <a:off x="694129" y="1387975"/>
            <a:ext cx="3597638" cy="774277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Отверстия внизу
</a:t>
            </a:r>
            <a:pPr algn="l" indent="0" marL="0">
              <a:lnSpc>
                <a:spcPct val="100000"/>
              </a:lnSpc>
              <a:buNone/>
            </a:pPr>
            <a:r>
              <a:rPr lang="en-US" sz="7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3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 хорошего горшка есть отверстия на дне. Через них лишняя вода спокойно выходит наружу. Если отверстий нет, вода задерживается внутри, и корням становится тяжело.
</a:t>
            </a:r>
            <a:endParaRPr lang="en-US" sz="1400" dirty="0"/>
          </a:p>
        </p:txBody>
      </p:sp>
      <p:sp>
        <p:nvSpPr>
          <p:cNvPr id="11" name="Text 3"/>
          <p:cNvSpPr txBox="1"/>
          <p:nvPr/>
        </p:nvSpPr>
        <p:spPr>
          <a:xfrm>
            <a:off x="5033600" y="1387975"/>
            <a:ext cx="3597638" cy="774277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Дренажный слой
</a:t>
            </a:r>
            <a:pPr algn="l" indent="0" marL="0">
              <a:lnSpc>
                <a:spcPct val="100000"/>
              </a:lnSpc>
              <a:buNone/>
            </a:pPr>
            <a:r>
              <a:rPr lang="en-US" sz="7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3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 дно горшка часто кладут камешки или керамзит. Это называется дренажем. Он помогает воде не застаиваться и защищает корни от постоянной сырости.
</a:t>
            </a:r>
            <a:endParaRPr lang="en-US" sz="1400" dirty="0"/>
          </a:p>
        </p:txBody>
      </p:sp>
      <p:sp>
        <p:nvSpPr>
          <p:cNvPr id="12" name="Text 4"/>
          <p:cNvSpPr txBox="1"/>
          <p:nvPr/>
        </p:nvSpPr>
        <p:spPr>
          <a:xfrm>
            <a:off x="694129" y="2475807"/>
            <a:ext cx="3597638" cy="774277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Рыхлая земля
</a:t>
            </a:r>
            <a:pPr algn="l" indent="0" marL="0">
              <a:lnSpc>
                <a:spcPct val="100000"/>
              </a:lnSpc>
              <a:buNone/>
            </a:pPr>
            <a:r>
              <a:rPr lang="en-US" sz="7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3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Почва должна быть рыхлой, чтобы корни получали воздух и могли расти свободно. В такой земле растение чувствует себя лучше, чем в плотной и мокрой.
</a:t>
            </a:r>
            <a:endParaRPr lang="en-US" sz="1400" dirty="0"/>
          </a:p>
        </p:txBody>
      </p:sp>
      <p:sp>
        <p:nvSpPr>
          <p:cNvPr id="13" name="Text 5"/>
          <p:cNvSpPr txBox="1"/>
          <p:nvPr/>
        </p:nvSpPr>
        <p:spPr>
          <a:xfrm>
            <a:off x="5033600" y="2475807"/>
            <a:ext cx="3597638" cy="774277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Без лишней воды
</a:t>
            </a:r>
            <a:pPr algn="l" indent="0" marL="0">
              <a:lnSpc>
                <a:spcPct val="100000"/>
              </a:lnSpc>
              <a:buNone/>
            </a:pPr>
            <a:r>
              <a:rPr lang="en-US" sz="7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3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 земля слишком мокрая, корням трудно жить. Они могут начать болеть и плохо работать. Поэтому важно, чтобы горшок, земля и полив были дружной командой.
</a:t>
            </a:r>
            <a:endParaRPr lang="en-US" sz="1400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EEEEEE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6003477" y="1333500"/>
            <a:ext cx="2682013" cy="3445899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424327" y="313331"/>
            <a:ext cx="7370557" cy="761089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3000" b="1" dirty="0">
                <a:solidFill>
                  <a:srgbClr val="0B424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Когда нужна пересадка
</a:t>
            </a:r>
            <a:endParaRPr lang="en-US" sz="3000" dirty="0"/>
          </a:p>
        </p:txBody>
      </p:sp>
      <p:sp>
        <p:nvSpPr>
          <p:cNvPr id="10" name="Text 1"/>
          <p:cNvSpPr txBox="1"/>
          <p:nvPr/>
        </p:nvSpPr>
        <p:spPr>
          <a:xfrm>
            <a:off x="7794883" y="364101"/>
            <a:ext cx="1175441" cy="192159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B424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1000" dirty="0"/>
          </a:p>
        </p:txBody>
      </p:sp>
      <p:sp>
        <p:nvSpPr>
          <p:cNvPr id="11" name="Text 2"/>
          <p:cNvSpPr txBox="1"/>
          <p:nvPr/>
        </p:nvSpPr>
        <p:spPr>
          <a:xfrm>
            <a:off x="682605" y="2123101"/>
            <a:ext cx="2269664" cy="774277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99" b="1" dirty="0">
                <a:solidFill>
                  <a:srgbClr val="0B424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Корням тесно
</a:t>
            </a:r>
            <a:pPr algn="l" indent="0" marL="0">
              <a:lnSpc>
                <a:spcPct val="100000"/>
              </a:lnSpc>
              <a:buNone/>
            </a:pPr>
            <a:r>
              <a:rPr lang="en-US" sz="599" b="1" dirty="0">
                <a:solidFill>
                  <a:srgbClr val="0B424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200" b="1" dirty="0">
                <a:solidFill>
                  <a:srgbClr val="0B424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799" b="1" dirty="0">
                <a:solidFill>
                  <a:srgbClr val="0B424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 корни заполнили весь горшок, растению становится тесно. Оно может расти медленнее, а вода будет быстро проходить через землю. Это верный знак, что пора менять дом.
</a:t>
            </a:r>
            <a:endParaRPr lang="en-US" sz="1299" dirty="0"/>
          </a:p>
        </p:txBody>
      </p:sp>
      <p:sp>
        <p:nvSpPr>
          <p:cNvPr id="12" name="Text 3"/>
          <p:cNvSpPr txBox="1"/>
          <p:nvPr/>
        </p:nvSpPr>
        <p:spPr>
          <a:xfrm>
            <a:off x="3440554" y="2123101"/>
            <a:ext cx="2269664" cy="774277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82" b="1" dirty="0">
                <a:solidFill>
                  <a:srgbClr val="0B424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Новый горшок чуть больше
</a:t>
            </a:r>
            <a:pPr algn="l" indent="0" marL="0">
              <a:lnSpc>
                <a:spcPct val="100000"/>
              </a:lnSpc>
              <a:buNone/>
            </a:pPr>
            <a:r>
              <a:rPr lang="en-US" sz="592" b="1" dirty="0">
                <a:solidFill>
                  <a:srgbClr val="0B424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97" b="1" dirty="0">
                <a:solidFill>
                  <a:srgbClr val="0B424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789" b="1" dirty="0">
                <a:solidFill>
                  <a:srgbClr val="0B424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Для пересадки выбирают горшок немного больше старого, а не огромный. В слишком большом горшке растение будет долго привыкать, словно переехало в слишком просторную комнату.
</a:t>
            </a:r>
            <a:endParaRPr lang="en-US" sz="1282" dirty="0"/>
          </a:p>
        </p:txBody>
      </p:sp>
      <p:sp>
        <p:nvSpPr>
          <p:cNvPr id="13" name="Text 4"/>
          <p:cNvSpPr txBox="1"/>
          <p:nvPr/>
        </p:nvSpPr>
        <p:spPr>
          <a:xfrm>
            <a:off x="701027" y="3875701"/>
            <a:ext cx="2269664" cy="774277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0B424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Лучше весной
</a:t>
            </a:r>
            <a:pPr algn="l" indent="0" marL="0">
              <a:lnSpc>
                <a:spcPct val="100000"/>
              </a:lnSpc>
              <a:buNone/>
            </a:pPr>
            <a:r>
              <a:rPr lang="en-US" sz="600" b="1" dirty="0">
                <a:solidFill>
                  <a:srgbClr val="0B424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200" b="1" dirty="0">
                <a:solidFill>
                  <a:srgbClr val="0B424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800" b="1" dirty="0">
                <a:solidFill>
                  <a:srgbClr val="0B424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Чаще всего пересадку делают весной. В это время растения легче переносят перемены и быстрее привыкают к новому месту. Весна для них — почти удобный переезд.
</a:t>
            </a:r>
            <a:endParaRPr lang="en-US" sz="1300" dirty="0"/>
          </a:p>
        </p:txBody>
      </p:sp>
      <p:sp>
        <p:nvSpPr>
          <p:cNvPr id="14" name="Text 5"/>
          <p:cNvSpPr txBox="1"/>
          <p:nvPr/>
        </p:nvSpPr>
        <p:spPr>
          <a:xfrm>
            <a:off x="3440554" y="3875701"/>
            <a:ext cx="2269664" cy="774277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37" b="1" dirty="0">
                <a:solidFill>
                  <a:srgbClr val="0B424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Нужно время на привыкание
</a:t>
            </a:r>
            <a:pPr algn="l" indent="0" marL="0">
              <a:lnSpc>
                <a:spcPct val="100000"/>
              </a:lnSpc>
              <a:buNone/>
            </a:pPr>
            <a:r>
              <a:rPr lang="en-US" sz="571" b="1" dirty="0">
                <a:solidFill>
                  <a:srgbClr val="0B424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90" b="1" dirty="0">
                <a:solidFill>
                  <a:srgbClr val="0B424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761" b="1" dirty="0">
                <a:solidFill>
                  <a:srgbClr val="0B424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 пересадки цветок может выглядеть чуть задумчивым. Это нормально: ему нужно время, чтобы освоиться в новом горшке. Главное — дальше ухаживать за ним спокойно и аккуратно.
</a:t>
            </a:r>
            <a:endParaRPr lang="en-US" sz="1237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E0FFC2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620650" y="1614500"/>
            <a:ext cx="221100" cy="2211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5135425" y="1626783"/>
            <a:ext cx="221100" cy="196533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620650" y="3540350"/>
            <a:ext cx="221100" cy="2211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5135425" y="3540350"/>
            <a:ext cx="221100" cy="221100"/>
          </a:xfrm>
          <a:prstGeom prst="rect">
            <a:avLst/>
          </a:prstGeom>
        </p:spPr>
      </p:pic>
      <p:sp>
        <p:nvSpPr>
          <p:cNvPr id="10" name="Text 0"/>
          <p:cNvSpPr txBox="1"/>
          <p:nvPr/>
        </p:nvSpPr>
        <p:spPr>
          <a:xfrm>
            <a:off x="8523925" y="227300"/>
            <a:ext cx="446400" cy="339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1000" b="1" dirty="0">
                <a:solidFill>
                  <a:srgbClr val="0B424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1000" dirty="0"/>
          </a:p>
        </p:txBody>
      </p:sp>
      <p:sp>
        <p:nvSpPr>
          <p:cNvPr id="11" name="Text 1"/>
          <p:cNvSpPr txBox="1"/>
          <p:nvPr/>
        </p:nvSpPr>
        <p:spPr>
          <a:xfrm>
            <a:off x="1140900" y="1507850"/>
            <a:ext cx="2982900" cy="434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0B424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Листьям нужен свет
</a:t>
            </a:r>
            <a:endParaRPr lang="en-US" sz="1200" dirty="0"/>
          </a:p>
        </p:txBody>
      </p:sp>
      <p:sp>
        <p:nvSpPr>
          <p:cNvPr id="12" name="Text 2"/>
          <p:cNvSpPr txBox="1"/>
          <p:nvPr/>
        </p:nvSpPr>
        <p:spPr>
          <a:xfrm>
            <a:off x="522850" y="2125700"/>
            <a:ext cx="3600900" cy="731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B424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Пыль работает как тонкая шапка и мешает листьям ловить свет. Если листья чистые, растение лучше «видит» солнце и может готовить себе питание без лишних трудностей.
</a:t>
            </a:r>
            <a:endParaRPr lang="en-US" sz="1000" dirty="0"/>
          </a:p>
        </p:txBody>
      </p:sp>
      <p:sp>
        <p:nvSpPr>
          <p:cNvPr id="13" name="Text 3"/>
          <p:cNvSpPr txBox="1"/>
          <p:nvPr/>
        </p:nvSpPr>
        <p:spPr>
          <a:xfrm>
            <a:off x="5648775" y="1507850"/>
            <a:ext cx="2982900" cy="434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0B424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Аккуратное протирание
</a:t>
            </a:r>
            <a:endParaRPr lang="en-US" sz="1200" dirty="0"/>
          </a:p>
        </p:txBody>
      </p:sp>
      <p:sp>
        <p:nvSpPr>
          <p:cNvPr id="14" name="Text 4"/>
          <p:cNvSpPr txBox="1"/>
          <p:nvPr/>
        </p:nvSpPr>
        <p:spPr>
          <a:xfrm>
            <a:off x="5037625" y="2125700"/>
            <a:ext cx="3594000" cy="731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B424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 крупных листьев пыль осторожно убирают мягкой влажной салфеткой. Движения должны быть лёгкими, чтобы не повредить зелёную поверхность и не сломать нежный лист.
</a:t>
            </a:r>
            <a:endParaRPr lang="en-US" sz="1000" dirty="0"/>
          </a:p>
        </p:txBody>
      </p:sp>
      <p:sp>
        <p:nvSpPr>
          <p:cNvPr id="15" name="Text 5"/>
          <p:cNvSpPr txBox="1"/>
          <p:nvPr/>
        </p:nvSpPr>
        <p:spPr>
          <a:xfrm>
            <a:off x="1140900" y="3433700"/>
            <a:ext cx="2982900" cy="434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0B424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Мелкие листья и опрыскивание
</a:t>
            </a:r>
            <a:endParaRPr lang="en-US" sz="1200" dirty="0"/>
          </a:p>
        </p:txBody>
      </p:sp>
      <p:sp>
        <p:nvSpPr>
          <p:cNvPr id="16" name="Text 6"/>
          <p:cNvSpPr txBox="1"/>
          <p:nvPr/>
        </p:nvSpPr>
        <p:spPr>
          <a:xfrm>
            <a:off x="522850" y="4051550"/>
            <a:ext cx="3600900" cy="731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B424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Мелкие листья удобнее не вытирать, а слегка опрыскивать водой. Так пыль смывается мягче, а растение получает свежесть, будто после маленького зелёного душа.
</a:t>
            </a:r>
            <a:endParaRPr lang="en-US" sz="1000" dirty="0"/>
          </a:p>
        </p:txBody>
      </p:sp>
      <p:sp>
        <p:nvSpPr>
          <p:cNvPr id="17" name="Text 7"/>
          <p:cNvSpPr txBox="1"/>
          <p:nvPr/>
        </p:nvSpPr>
        <p:spPr>
          <a:xfrm>
            <a:off x="5648775" y="3433700"/>
            <a:ext cx="2982900" cy="434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0B424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Удаление сухих листьев
</a:t>
            </a:r>
            <a:endParaRPr lang="en-US" sz="1200" dirty="0"/>
          </a:p>
        </p:txBody>
      </p:sp>
      <p:sp>
        <p:nvSpPr>
          <p:cNvPr id="18" name="Text 8"/>
          <p:cNvSpPr txBox="1"/>
          <p:nvPr/>
        </p:nvSpPr>
        <p:spPr>
          <a:xfrm>
            <a:off x="5037625" y="4051550"/>
            <a:ext cx="3594000" cy="731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B424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Пожелтевшие, сухие или сломанные листья лучше убрать. Они уже не помогают растению, а только отнимают силы. После такой уборки цветок выглядит опрятнее и бодрее.
</a:t>
            </a:r>
            <a:endParaRPr lang="en-US" sz="1000" dirty="0"/>
          </a:p>
        </p:txBody>
      </p:sp>
      <p:sp>
        <p:nvSpPr>
          <p:cNvPr id="19" name="Text 9"/>
          <p:cNvSpPr txBox="1"/>
          <p:nvPr/>
        </p:nvSpPr>
        <p:spPr>
          <a:xfrm>
            <a:off x="522850" y="397250"/>
            <a:ext cx="7871700" cy="616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800" b="1" dirty="0">
                <a:solidFill>
                  <a:srgbClr val="0B424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Чистые листья помогают растению
</a:t>
            </a:r>
            <a:endParaRPr lang="en-US" sz="2800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E0FFC2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522375" y="1148404"/>
            <a:ext cx="2505600" cy="2060269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323100" y="1148404"/>
            <a:ext cx="2505600" cy="2060269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6116025" y="1148404"/>
            <a:ext cx="2505600" cy="2060269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8523925" y="227300"/>
            <a:ext cx="446400" cy="339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1000" b="1" dirty="0">
                <a:solidFill>
                  <a:srgbClr val="0B424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1000" dirty="0"/>
          </a:p>
        </p:txBody>
      </p:sp>
      <p:sp>
        <p:nvSpPr>
          <p:cNvPr id="6" name="Text 1"/>
          <p:cNvSpPr txBox="1"/>
          <p:nvPr/>
        </p:nvSpPr>
        <p:spPr>
          <a:xfrm>
            <a:off x="526400" y="3359425"/>
            <a:ext cx="2505600" cy="1240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99" b="1" dirty="0">
                <a:solidFill>
                  <a:srgbClr val="0B424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Листик, из которого вырастает новый цветок
</a:t>
            </a:r>
            <a:pPr algn="l" indent="0" marL="0">
              <a:lnSpc>
                <a:spcPct val="115000"/>
              </a:lnSpc>
              <a:buNone/>
            </a:pPr>
            <a:r>
              <a:rPr lang="en-US" sz="693" b="1" dirty="0">
                <a:solidFill>
                  <a:srgbClr val="0B424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66" dirty="0">
                <a:solidFill>
                  <a:srgbClr val="0B424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 фиалки новый росток часто получают из листа. Его осторожно укореняют в воде или в лёгкой земле, и через некоторое время появляется маленькое растение. Сначала оно совсем крошечное, но потом становится самостоятельным и крепким.
</a:t>
            </a:r>
            <a:endParaRPr lang="en-US" sz="1299" dirty="0"/>
          </a:p>
        </p:txBody>
      </p:sp>
      <p:sp>
        <p:nvSpPr>
          <p:cNvPr id="7" name="Text 2"/>
          <p:cNvSpPr txBox="1"/>
          <p:nvPr/>
        </p:nvSpPr>
        <p:spPr>
          <a:xfrm>
            <a:off x="3323100" y="3359425"/>
            <a:ext cx="2505600" cy="1240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99" b="1" dirty="0">
                <a:solidFill>
                  <a:srgbClr val="0B424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Черенок — маленькая веточка с большой надеждой
</a:t>
            </a:r>
            <a:pPr algn="l" indent="0" marL="0">
              <a:lnSpc>
                <a:spcPct val="115000"/>
              </a:lnSpc>
              <a:buNone/>
            </a:pPr>
            <a:r>
              <a:rPr lang="en-US" sz="693" b="1" dirty="0">
                <a:solidFill>
                  <a:srgbClr val="0B424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66" dirty="0">
                <a:solidFill>
                  <a:srgbClr val="0B424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Герань и многие другие растения можно вырастить из черенка. Достаточно отрезать здоровый побег и посадить его в подходящую почву. Если всё сделать аккуратно, черенок пустит корни и начнёт расти как новое растение.
</a:t>
            </a:r>
            <a:endParaRPr lang="en-US" sz="1299" dirty="0"/>
          </a:p>
        </p:txBody>
      </p:sp>
      <p:sp>
        <p:nvSpPr>
          <p:cNvPr id="8" name="Text 3"/>
          <p:cNvSpPr txBox="1"/>
          <p:nvPr/>
        </p:nvSpPr>
        <p:spPr>
          <a:xfrm>
            <a:off x="6119800" y="3359425"/>
            <a:ext cx="2505600" cy="1240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499" b="1" dirty="0">
                <a:solidFill>
                  <a:srgbClr val="0B424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«Детки» хлорофитума
</a:t>
            </a:r>
            <a:pPr algn="l" indent="0" marL="0">
              <a:lnSpc>
                <a:spcPct val="115000"/>
              </a:lnSpc>
              <a:buNone/>
            </a:pPr>
            <a:r>
              <a:rPr lang="en-US" sz="799" b="1" dirty="0">
                <a:solidFill>
                  <a:srgbClr val="0B424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99" dirty="0">
                <a:solidFill>
                  <a:srgbClr val="0B424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 хлорофитума на длинных побегах часто появляются маленькие «детки». Они уже похожи на миниатюрные растения и готовы к жизни отдельно. Когда их укореняют в горшке, из одного зелёного куста получается целая семейка.
</a:t>
            </a:r>
            <a:endParaRPr lang="en-US" sz="1499" dirty="0"/>
          </a:p>
        </p:txBody>
      </p:sp>
      <p:sp>
        <p:nvSpPr>
          <p:cNvPr id="9" name="Text 4"/>
          <p:cNvSpPr txBox="1"/>
          <p:nvPr/>
        </p:nvSpPr>
        <p:spPr>
          <a:xfrm>
            <a:off x="526400" y="313975"/>
            <a:ext cx="7931400" cy="694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3000" b="1" dirty="0">
                <a:solidFill>
                  <a:srgbClr val="0B424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появляются новые растения
</a:t>
            </a:r>
            <a:endParaRPr lang="en-US" sz="3000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EEEEEE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6011016" y="1372511"/>
            <a:ext cx="2712656" cy="3391648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424327" y="313331"/>
            <a:ext cx="7370557" cy="761089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2604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Цветущие и декоративно-лиственные растения
</a:t>
            </a:r>
            <a:endParaRPr lang="en-US" sz="2604" dirty="0"/>
          </a:p>
        </p:txBody>
      </p:sp>
      <p:sp>
        <p:nvSpPr>
          <p:cNvPr id="9" name="Text 1"/>
          <p:cNvSpPr txBox="1"/>
          <p:nvPr/>
        </p:nvSpPr>
        <p:spPr>
          <a:xfrm>
            <a:off x="7794883" y="364101"/>
            <a:ext cx="1175441" cy="192159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1000" dirty="0"/>
          </a:p>
        </p:txBody>
      </p:sp>
      <p:sp>
        <p:nvSpPr>
          <p:cNvPr id="10" name="Text 2"/>
          <p:cNvSpPr txBox="1"/>
          <p:nvPr/>
        </p:nvSpPr>
        <p:spPr>
          <a:xfrm>
            <a:off x="682605" y="2123101"/>
            <a:ext cx="2269664" cy="774277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99" b="1" dirty="0">
                <a:solidFill>
                  <a:srgbClr val="0B424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Яркое цветение
</a:t>
            </a:r>
            <a:pPr algn="l" indent="0" marL="0">
              <a:lnSpc>
                <a:spcPct val="100000"/>
              </a:lnSpc>
              <a:buNone/>
            </a:pPr>
            <a:r>
              <a:rPr lang="en-US" sz="599" b="1" dirty="0">
                <a:solidFill>
                  <a:srgbClr val="0B424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200" b="1" dirty="0">
                <a:solidFill>
                  <a:srgbClr val="0B424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799" b="1" dirty="0">
                <a:solidFill>
                  <a:srgbClr val="0B424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Цветущие растения особенно радуют тогда, когда на них появляются бутоны и лепестки. Фиалка и герань словно приносят в комнату маленький праздник, потому что их цветы сразу привлекают внимание.
</a:t>
            </a:r>
            <a:endParaRPr lang="en-US" sz="1299" dirty="0"/>
          </a:p>
        </p:txBody>
      </p:sp>
      <p:sp>
        <p:nvSpPr>
          <p:cNvPr id="11" name="Text 3"/>
          <p:cNvSpPr txBox="1"/>
          <p:nvPr/>
        </p:nvSpPr>
        <p:spPr>
          <a:xfrm>
            <a:off x="3440554" y="3036503"/>
            <a:ext cx="2269664" cy="774277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99" b="1" dirty="0">
                <a:solidFill>
                  <a:srgbClr val="0B424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Красота листьев
</a:t>
            </a:r>
            <a:pPr algn="l" indent="0" marL="0">
              <a:lnSpc>
                <a:spcPct val="100000"/>
              </a:lnSpc>
              <a:buNone/>
            </a:pPr>
            <a:r>
              <a:rPr lang="en-US" sz="599" b="1" dirty="0">
                <a:solidFill>
                  <a:srgbClr val="0B424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200" b="1" dirty="0">
                <a:solidFill>
                  <a:srgbClr val="0B424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799" b="1" dirty="0">
                <a:solidFill>
                  <a:srgbClr val="0B424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Декоративно-лиственные растения ценят не за цветки, а за форму и окраску листьев. Фикус и хлорофитум украшают дом зелёными линиями, узорами и красивой густотой листвы.
</a:t>
            </a:r>
            <a:endParaRPr lang="en-US" sz="1299" dirty="0"/>
          </a:p>
        </p:txBody>
      </p:sp>
      <p:sp>
        <p:nvSpPr>
          <p:cNvPr id="12" name="Text 4"/>
          <p:cNvSpPr txBox="1"/>
          <p:nvPr/>
        </p:nvSpPr>
        <p:spPr>
          <a:xfrm>
            <a:off x="681569" y="3875701"/>
            <a:ext cx="2269664" cy="774277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99" b="1" dirty="0">
                <a:solidFill>
                  <a:srgbClr val="0B424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 каждого своя роль
</a:t>
            </a:r>
            <a:pPr algn="l" indent="0" marL="0">
              <a:lnSpc>
                <a:spcPct val="100000"/>
              </a:lnSpc>
              <a:buNone/>
            </a:pPr>
            <a:r>
              <a:rPr lang="en-US" sz="599" b="1" dirty="0">
                <a:solidFill>
                  <a:srgbClr val="0B424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200" b="1" dirty="0">
                <a:solidFill>
                  <a:srgbClr val="0B424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799" b="1" dirty="0">
                <a:solidFill>
                  <a:srgbClr val="0B424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Одни растения похожи на букет, другие — на зелёный фонтан, а третьи — на аккуратный узор в горшке. У каждого вида есть своё особое очарование, и поэтому они так интересно смотрятся вместе.
</a:t>
            </a:r>
            <a:endParaRPr lang="en-US" sz="1299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0B4240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5544968" y="1418717"/>
            <a:ext cx="3479111" cy="3360196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424327" y="313331"/>
            <a:ext cx="7370557" cy="761089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2622" b="1" dirty="0">
                <a:solidFill>
                  <a:srgbClr val="0B424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Ошибки в уходе, которые вредят растениям
</a:t>
            </a:r>
            <a:endParaRPr lang="en-US" sz="2622" dirty="0"/>
          </a:p>
        </p:txBody>
      </p:sp>
      <p:sp>
        <p:nvSpPr>
          <p:cNvPr id="10" name="Text 1"/>
          <p:cNvSpPr txBox="1"/>
          <p:nvPr/>
        </p:nvSpPr>
        <p:spPr>
          <a:xfrm>
            <a:off x="7794883" y="364101"/>
            <a:ext cx="1175441" cy="192159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B424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1000" dirty="0"/>
          </a:p>
        </p:txBody>
      </p:sp>
      <p:sp>
        <p:nvSpPr>
          <p:cNvPr id="11" name="Text 2"/>
          <p:cNvSpPr txBox="1"/>
          <p:nvPr/>
        </p:nvSpPr>
        <p:spPr>
          <a:xfrm>
            <a:off x="522850" y="1835573"/>
            <a:ext cx="2302746" cy="1073997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0D424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Слишком много воды
</a:t>
            </a:r>
            <a:pPr algn="l" indent="0" marL="0">
              <a:lnSpc>
                <a:spcPct val="100000"/>
              </a:lnSpc>
              <a:buNone/>
            </a:pPr>
            <a:r>
              <a:rPr lang="en-US" sz="700" b="1" dirty="0">
                <a:solidFill>
                  <a:srgbClr val="0D424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300" b="1" dirty="0">
                <a:solidFill>
                  <a:srgbClr val="0D424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00" b="1" dirty="0">
                <a:solidFill>
                  <a:srgbClr val="0D424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 поливать слишком часто, земля становится мокрой и тяжёлой. Корни в такой почве могут начать гнить, а листья — вянуть. Растению полезнее немного подсохнуть, чем постоянно стоять в луже.
</a:t>
            </a:r>
            <a:endParaRPr lang="en-US" sz="1400" dirty="0"/>
          </a:p>
        </p:txBody>
      </p:sp>
      <p:sp>
        <p:nvSpPr>
          <p:cNvPr id="12" name="Text 3"/>
          <p:cNvSpPr txBox="1"/>
          <p:nvPr/>
        </p:nvSpPr>
        <p:spPr>
          <a:xfrm>
            <a:off x="522850" y="3519599"/>
            <a:ext cx="2302746" cy="1073997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97" b="1" dirty="0">
                <a:solidFill>
                  <a:srgbClr val="0D424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Холод и сквозняк
</a:t>
            </a:r>
            <a:pPr algn="l" indent="0" marL="0">
              <a:lnSpc>
                <a:spcPct val="100000"/>
              </a:lnSpc>
              <a:buNone/>
            </a:pPr>
            <a:r>
              <a:rPr lang="en-US" sz="699" b="1" dirty="0">
                <a:solidFill>
                  <a:srgbClr val="0D424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299" b="1" dirty="0">
                <a:solidFill>
                  <a:srgbClr val="0D424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898" b="1" dirty="0">
                <a:solidFill>
                  <a:srgbClr val="0D424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Холодный подоконник и сквозной ветер не нравятся большинству комнатных растений. От резкой перемены температуры листья могут поникнуть, а растение — замедлить рост, словно ему захотелось укрыться одеялом.
</a:t>
            </a:r>
            <a:endParaRPr lang="en-US" sz="1397" dirty="0"/>
          </a:p>
        </p:txBody>
      </p:sp>
      <p:sp>
        <p:nvSpPr>
          <p:cNvPr id="13" name="Text 4"/>
          <p:cNvSpPr txBox="1"/>
          <p:nvPr/>
        </p:nvSpPr>
        <p:spPr>
          <a:xfrm>
            <a:off x="3102844" y="1835573"/>
            <a:ext cx="2302746" cy="1073997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0D424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Слишком мало света
</a:t>
            </a:r>
            <a:pPr algn="l" indent="0" marL="0">
              <a:lnSpc>
                <a:spcPct val="100000"/>
              </a:lnSpc>
              <a:buNone/>
            </a:pPr>
            <a:r>
              <a:rPr lang="en-US" sz="700" b="1" dirty="0">
                <a:solidFill>
                  <a:srgbClr val="0D424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300" b="1" dirty="0">
                <a:solidFill>
                  <a:srgbClr val="0D424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00" b="1" dirty="0">
                <a:solidFill>
                  <a:srgbClr val="0D424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тёмном углу растение растёт медленнее и может вытягиваться к окну. Листья становятся слабее, а цветение задерживается. Лучше подобрать светлое место, но без палящего солнца весь день.
</a:t>
            </a:r>
            <a:endParaRPr lang="en-US" sz="1400" dirty="0"/>
          </a:p>
        </p:txBody>
      </p:sp>
      <p:sp>
        <p:nvSpPr>
          <p:cNvPr id="14" name="Text 5"/>
          <p:cNvSpPr txBox="1"/>
          <p:nvPr/>
        </p:nvSpPr>
        <p:spPr>
          <a:xfrm>
            <a:off x="3102844" y="3519599"/>
            <a:ext cx="2302746" cy="1073997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0D424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Неподходящий горшок
</a:t>
            </a:r>
            <a:pPr algn="l" indent="0" marL="0">
              <a:lnSpc>
                <a:spcPct val="100000"/>
              </a:lnSpc>
              <a:buNone/>
            </a:pPr>
            <a:r>
              <a:rPr lang="en-US" sz="700" b="1" dirty="0">
                <a:solidFill>
                  <a:srgbClr val="0D424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300" b="1" dirty="0">
                <a:solidFill>
                  <a:srgbClr val="0D424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00" b="1" dirty="0">
                <a:solidFill>
                  <a:srgbClr val="0D424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Горшок без отверстий мешает лишней воде уходить вниз. Тогда земля долго остаётся сырой, и корням трудно дышать. Для растения важны и удобный горшок, и аккуратный уход.
</a:t>
            </a:r>
            <a:endParaRPr lang="en-US" sz="1400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EEEEEE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6003477" y="1333500"/>
            <a:ext cx="2682013" cy="3445899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424327" y="313331"/>
            <a:ext cx="7370557" cy="761089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2604" b="1" dirty="0">
                <a:solidFill>
                  <a:srgbClr val="0B424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Безопасность рядом с комнатными растениями
</a:t>
            </a:r>
            <a:endParaRPr lang="en-US" sz="2604" dirty="0"/>
          </a:p>
        </p:txBody>
      </p:sp>
      <p:sp>
        <p:nvSpPr>
          <p:cNvPr id="10" name="Text 1"/>
          <p:cNvSpPr txBox="1"/>
          <p:nvPr/>
        </p:nvSpPr>
        <p:spPr>
          <a:xfrm>
            <a:off x="7794883" y="364101"/>
            <a:ext cx="1175441" cy="192159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B424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1000" dirty="0"/>
          </a:p>
        </p:txBody>
      </p:sp>
      <p:sp>
        <p:nvSpPr>
          <p:cNvPr id="11" name="Text 2"/>
          <p:cNvSpPr txBox="1"/>
          <p:nvPr/>
        </p:nvSpPr>
        <p:spPr>
          <a:xfrm>
            <a:off x="682605" y="2123101"/>
            <a:ext cx="2269664" cy="774277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0B424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 пробовать листья и ягоды
</a:t>
            </a:r>
            <a:pPr algn="l" indent="0" marL="0">
              <a:lnSpc>
                <a:spcPct val="100000"/>
              </a:lnSpc>
              <a:buNone/>
            </a:pPr>
            <a:r>
              <a:rPr lang="en-US" sz="554" b="1" dirty="0">
                <a:solidFill>
                  <a:srgbClr val="0B424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85" b="1" dirty="0">
                <a:solidFill>
                  <a:srgbClr val="0B424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738" b="1" dirty="0">
                <a:solidFill>
                  <a:srgbClr val="0B424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Даже красивое растение может быть опасным, если попробовать его на вкус. Поэтому листья, стебли и ягоды нельзя брать в рот, как бы интересно они ни выглядели.
</a:t>
            </a:r>
            <a:endParaRPr lang="en-US" sz="1200" dirty="0"/>
          </a:p>
        </p:txBody>
      </p:sp>
      <p:sp>
        <p:nvSpPr>
          <p:cNvPr id="12" name="Text 3"/>
          <p:cNvSpPr txBox="1"/>
          <p:nvPr/>
        </p:nvSpPr>
        <p:spPr>
          <a:xfrm>
            <a:off x="3440554" y="2123101"/>
            <a:ext cx="2269664" cy="774277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0B424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Мыть руки после ухода
</a:t>
            </a:r>
            <a:pPr algn="l" indent="0" marL="0">
              <a:lnSpc>
                <a:spcPct val="100000"/>
              </a:lnSpc>
              <a:buNone/>
            </a:pPr>
            <a:r>
              <a:rPr lang="en-US" sz="600" b="1" dirty="0">
                <a:solidFill>
                  <a:srgbClr val="0B424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200" b="1" dirty="0">
                <a:solidFill>
                  <a:srgbClr val="0B424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800" b="1" dirty="0">
                <a:solidFill>
                  <a:srgbClr val="0B424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 полива, пересадки или протирания листьев руки нужно мыть с мылом. Так на коже не останется сок растений или земля, а глаза и рот будут в безопасности.
</a:t>
            </a:r>
            <a:endParaRPr lang="en-US" sz="1300" dirty="0"/>
          </a:p>
        </p:txBody>
      </p:sp>
      <p:sp>
        <p:nvSpPr>
          <p:cNvPr id="13" name="Text 4"/>
          <p:cNvSpPr txBox="1"/>
          <p:nvPr/>
        </p:nvSpPr>
        <p:spPr>
          <a:xfrm>
            <a:off x="701027" y="3875701"/>
            <a:ext cx="2269664" cy="774277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39" b="1" dirty="0">
                <a:solidFill>
                  <a:srgbClr val="0B424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Держать подальше от малышей и питомцев
</a:t>
            </a:r>
            <a:pPr algn="l" indent="0" marL="0">
              <a:lnSpc>
                <a:spcPct val="100000"/>
              </a:lnSpc>
              <a:buNone/>
            </a:pPr>
            <a:r>
              <a:rPr lang="en-US" sz="526" b="1" dirty="0">
                <a:solidFill>
                  <a:srgbClr val="0B424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75" b="1" dirty="0">
                <a:solidFill>
                  <a:srgbClr val="0B424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701" b="1" dirty="0">
                <a:solidFill>
                  <a:srgbClr val="0B424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Горшки лучше ставить там, где маленький ребёнок или домашний питомец не дотянется до растения. Это помогает избежать случайных неприятностей и сохраняет зелёного друга целым.
</a:t>
            </a:r>
            <a:endParaRPr lang="en-US" sz="1139" dirty="0"/>
          </a:p>
        </p:txBody>
      </p:sp>
      <p:sp>
        <p:nvSpPr>
          <p:cNvPr id="14" name="Text 5"/>
          <p:cNvSpPr txBox="1"/>
          <p:nvPr/>
        </p:nvSpPr>
        <p:spPr>
          <a:xfrm>
            <a:off x="3440554" y="3875701"/>
            <a:ext cx="2269664" cy="774277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12" b="1" dirty="0">
                <a:solidFill>
                  <a:srgbClr val="0B424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Быть внимательным к растениям
</a:t>
            </a:r>
            <a:pPr algn="l" indent="0" marL="0">
              <a:lnSpc>
                <a:spcPct val="100000"/>
              </a:lnSpc>
              <a:buNone/>
            </a:pPr>
            <a:r>
              <a:rPr lang="en-US" sz="513" b="1" dirty="0">
                <a:solidFill>
                  <a:srgbClr val="0B424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71" b="1" dirty="0">
                <a:solidFill>
                  <a:srgbClr val="0B424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684" b="1" dirty="0">
                <a:solidFill>
                  <a:srgbClr val="0B424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 растение кажется незнакомым, лучше не трогать его без разрешения взрослых. Аккуратность важна так же, как и красота: безопасный уход делает дом спокойным и уютным.
</a:t>
            </a:r>
            <a:endParaRPr lang="en-US" sz="1112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523873" y="1380200"/>
            <a:ext cx="8096254" cy="34440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8523925" y="227300"/>
            <a:ext cx="446400" cy="339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1000" b="1" dirty="0">
                <a:solidFill>
                  <a:srgbClr val="0B424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1000" dirty="0"/>
          </a:p>
        </p:txBody>
      </p:sp>
      <p:sp>
        <p:nvSpPr>
          <p:cNvPr id="4" name="Text 1"/>
          <p:cNvSpPr txBox="1"/>
          <p:nvPr/>
        </p:nvSpPr>
        <p:spPr>
          <a:xfrm>
            <a:off x="522850" y="397250"/>
            <a:ext cx="7871700" cy="501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0B424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понять, что растению плохо
</a:t>
            </a:r>
            <a:endParaRPr lang="en-US" sz="3000" dirty="0"/>
          </a:p>
        </p:txBody>
      </p:sp>
      <p:sp>
        <p:nvSpPr>
          <p:cNvPr id="5" name="Text 2"/>
          <p:cNvSpPr txBox="1"/>
          <p:nvPr/>
        </p:nvSpPr>
        <p:spPr>
          <a:xfrm>
            <a:off x="520950" y="969725"/>
            <a:ext cx="7871700" cy="339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B424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Признаки на листьях, стебле и в горшке помогают заметить проблему вовремя и выбрать правильную помощь.
</a:t>
            </a:r>
            <a:endParaRPr lang="en-US" sz="1200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EEEEEE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6011016" y="1372511"/>
            <a:ext cx="2712656" cy="3391648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424327" y="313331"/>
            <a:ext cx="7370557" cy="761089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3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Наблюдения юного цветовода
</a:t>
            </a:r>
            <a:endParaRPr lang="en-US" sz="3000" dirty="0"/>
          </a:p>
        </p:txBody>
      </p:sp>
      <p:sp>
        <p:nvSpPr>
          <p:cNvPr id="10" name="Text 1"/>
          <p:cNvSpPr txBox="1"/>
          <p:nvPr/>
        </p:nvSpPr>
        <p:spPr>
          <a:xfrm>
            <a:off x="7794883" y="364101"/>
            <a:ext cx="1175441" cy="192159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1000" dirty="0"/>
          </a:p>
        </p:txBody>
      </p:sp>
      <p:sp>
        <p:nvSpPr>
          <p:cNvPr id="11" name="Text 2"/>
          <p:cNvSpPr txBox="1"/>
          <p:nvPr/>
        </p:nvSpPr>
        <p:spPr>
          <a:xfrm>
            <a:off x="682605" y="2123101"/>
            <a:ext cx="2269664" cy="774277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0B424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Записываем полив
</a:t>
            </a:r>
            <a:pPr algn="l" indent="0" marL="0">
              <a:lnSpc>
                <a:spcPct val="100000"/>
              </a:lnSpc>
              <a:buNone/>
            </a:pPr>
            <a:r>
              <a:rPr lang="en-US" sz="600" b="1" dirty="0">
                <a:solidFill>
                  <a:srgbClr val="0B424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200" b="1" dirty="0">
                <a:solidFill>
                  <a:srgbClr val="0B424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800" b="1" dirty="0">
                <a:solidFill>
                  <a:srgbClr val="0B424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Полезно отмечать, когда растение поливали в последний раз. Тогда легче понять, не слишком ли часто или, наоборот, редко ему дают воду, и не приходится гадать.
</a:t>
            </a:r>
            <a:endParaRPr lang="en-US" sz="1300" dirty="0"/>
          </a:p>
        </p:txBody>
      </p:sp>
      <p:sp>
        <p:nvSpPr>
          <p:cNvPr id="12" name="Text 3"/>
          <p:cNvSpPr txBox="1"/>
          <p:nvPr/>
        </p:nvSpPr>
        <p:spPr>
          <a:xfrm>
            <a:off x="3440554" y="2123101"/>
            <a:ext cx="2269664" cy="774277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17" b="1" dirty="0">
                <a:solidFill>
                  <a:srgbClr val="0B424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Следим за новыми листьями
</a:t>
            </a:r>
            <a:pPr algn="l" indent="0" marL="0">
              <a:lnSpc>
                <a:spcPct val="100000"/>
              </a:lnSpc>
              <a:buNone/>
            </a:pPr>
            <a:r>
              <a:rPr lang="en-US" sz="562" b="1" dirty="0">
                <a:solidFill>
                  <a:srgbClr val="0B424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87" b="1" dirty="0">
                <a:solidFill>
                  <a:srgbClr val="0B424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749" b="1" dirty="0">
                <a:solidFill>
                  <a:srgbClr val="0B424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Появление нового листа — это маленькая победа. Можно записать дату, когда он показался, а потом наблюдать, как он медленно раскрывается и становится зелёным и крепким.
</a:t>
            </a:r>
            <a:endParaRPr lang="en-US" sz="1217" dirty="0"/>
          </a:p>
        </p:txBody>
      </p:sp>
      <p:sp>
        <p:nvSpPr>
          <p:cNvPr id="13" name="Text 4"/>
          <p:cNvSpPr txBox="1"/>
          <p:nvPr/>
        </p:nvSpPr>
        <p:spPr>
          <a:xfrm>
            <a:off x="681569" y="3875701"/>
            <a:ext cx="2269664" cy="774277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99" b="1" dirty="0">
                <a:solidFill>
                  <a:srgbClr val="0B424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Измеряем рост
</a:t>
            </a:r>
            <a:pPr algn="l" indent="0" marL="0">
              <a:lnSpc>
                <a:spcPct val="100000"/>
              </a:lnSpc>
              <a:buNone/>
            </a:pPr>
            <a:r>
              <a:rPr lang="en-US" sz="599" b="1" dirty="0">
                <a:solidFill>
                  <a:srgbClr val="0B424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200" b="1" dirty="0">
                <a:solidFill>
                  <a:srgbClr val="0B424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799" b="1" dirty="0">
                <a:solidFill>
                  <a:srgbClr val="0B424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 время от времени измерять длину стебля или высоту растения, станет видно, как оно меняется. Такие заметки помогают заметить рост, который в обычный день почти не заметен.
</a:t>
            </a:r>
            <a:endParaRPr lang="en-US" sz="1299" dirty="0"/>
          </a:p>
        </p:txBody>
      </p:sp>
      <p:sp>
        <p:nvSpPr>
          <p:cNvPr id="14" name="Text 5"/>
          <p:cNvSpPr txBox="1"/>
          <p:nvPr/>
        </p:nvSpPr>
        <p:spPr>
          <a:xfrm>
            <a:off x="3439518" y="3875701"/>
            <a:ext cx="2269664" cy="774277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99" b="1" dirty="0">
                <a:solidFill>
                  <a:srgbClr val="0B424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Замечаем перемены цвета
</a:t>
            </a:r>
            <a:pPr algn="l" indent="0" marL="0">
              <a:lnSpc>
                <a:spcPct val="100000"/>
              </a:lnSpc>
              <a:buNone/>
            </a:pPr>
            <a:r>
              <a:rPr lang="en-US" sz="599" b="1" dirty="0">
                <a:solidFill>
                  <a:srgbClr val="0B424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200" b="1" dirty="0">
                <a:solidFill>
                  <a:srgbClr val="0B424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799" b="1" dirty="0">
                <a:solidFill>
                  <a:srgbClr val="0B424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Жёлтые, бледные или тёмные участки листьев стоит записывать отдельно. По таким наблюдениям легче понять, всё ли у растения в порядке и не нужна ли ему помощь.
</a:t>
            </a:r>
            <a:endParaRPr lang="en-US" sz="1299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EEEEEE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337279" y="3524430"/>
            <a:ext cx="8387621" cy="1253229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424327" y="313331"/>
            <a:ext cx="7370557" cy="761089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3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Комнатные растения дома и в школе
</a:t>
            </a:r>
            <a:endParaRPr lang="en-US" sz="3000" dirty="0"/>
          </a:p>
        </p:txBody>
      </p:sp>
      <p:sp>
        <p:nvSpPr>
          <p:cNvPr id="9" name="Text 1"/>
          <p:cNvSpPr txBox="1"/>
          <p:nvPr/>
        </p:nvSpPr>
        <p:spPr>
          <a:xfrm>
            <a:off x="7794883" y="364101"/>
            <a:ext cx="1175441" cy="192159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1000" dirty="0"/>
          </a:p>
        </p:txBody>
      </p:sp>
      <p:sp>
        <p:nvSpPr>
          <p:cNvPr id="10" name="Text 2"/>
          <p:cNvSpPr txBox="1"/>
          <p:nvPr/>
        </p:nvSpPr>
        <p:spPr>
          <a:xfrm>
            <a:off x="694129" y="1387975"/>
            <a:ext cx="3597638" cy="774277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Уют в классе
</a:t>
            </a:r>
            <a:pPr algn="l" indent="0" marL="0">
              <a:lnSpc>
                <a:spcPct val="100000"/>
              </a:lnSpc>
              <a:buNone/>
            </a:pPr>
            <a:r>
              <a:rPr lang="en-US" sz="7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3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школьном классе растение делает комнату добрее и спокойнее. Зелёный уголок помогает почувствовать себя почти как в маленьком саду, только без луж и ветра.
</a:t>
            </a:r>
            <a:endParaRPr lang="en-US" sz="1400" dirty="0"/>
          </a:p>
        </p:txBody>
      </p:sp>
      <p:sp>
        <p:nvSpPr>
          <p:cNvPr id="11" name="Text 3"/>
          <p:cNvSpPr txBox="1"/>
          <p:nvPr/>
        </p:nvSpPr>
        <p:spPr>
          <a:xfrm>
            <a:off x="5033600" y="1387975"/>
            <a:ext cx="3597638" cy="774277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Украшение дома
</a:t>
            </a:r>
            <a:pPr algn="l" indent="0" marL="0">
              <a:lnSpc>
                <a:spcPct val="100000"/>
              </a:lnSpc>
              <a:buNone/>
            </a:pPr>
            <a:r>
              <a:rPr lang="en-US" sz="7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3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Дома комнатные растения красиво смотрятся на подоконнике, столе или полке. Они оживляют комнату и делают обычный уголок более тёплым и приятным для глаз.
</a:t>
            </a:r>
            <a:endParaRPr lang="en-US" sz="1400" dirty="0"/>
          </a:p>
        </p:txBody>
      </p:sp>
      <p:sp>
        <p:nvSpPr>
          <p:cNvPr id="12" name="Text 4"/>
          <p:cNvSpPr txBox="1"/>
          <p:nvPr/>
        </p:nvSpPr>
        <p:spPr>
          <a:xfrm>
            <a:off x="694129" y="2475807"/>
            <a:ext cx="3597638" cy="774277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Регулярный уход
</a:t>
            </a:r>
            <a:pPr algn="l" indent="0" marL="0">
              <a:lnSpc>
                <a:spcPct val="100000"/>
              </a:lnSpc>
              <a:buNone/>
            </a:pPr>
            <a:r>
              <a:rPr lang="en-US" sz="7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3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Даже самое неприхотливое растение любит, когда о нём помнят. Полив, свет и чистые листья нужны постоянно, иначе зелёный сосед начнёт грустить и терять силы.
</a:t>
            </a:r>
            <a:endParaRPr lang="en-US" sz="1400" dirty="0"/>
          </a:p>
        </p:txBody>
      </p:sp>
      <p:sp>
        <p:nvSpPr>
          <p:cNvPr id="13" name="Text 5"/>
          <p:cNvSpPr txBox="1"/>
          <p:nvPr/>
        </p:nvSpPr>
        <p:spPr>
          <a:xfrm>
            <a:off x="5033600" y="2475807"/>
            <a:ext cx="3597638" cy="774277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Тихий зелёный сосед
</a:t>
            </a:r>
            <a:pPr algn="l" indent="0" marL="0">
              <a:lnSpc>
                <a:spcPct val="100000"/>
              </a:lnSpc>
              <a:buNone/>
            </a:pPr>
            <a:r>
              <a:rPr lang="en-US" sz="7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3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Одно маленькое растение в горшке может стать настоящим другом комнаты. Оно не шумит, не спорит и просто тихо растёт рядом, радуя всех своим видом.
</a:t>
            </a:r>
            <a:endParaRPr lang="en-US" sz="1400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EEEEEE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6002167" y="3126416"/>
            <a:ext cx="2684633" cy="1651679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10" name="Text 0"/>
          <p:cNvSpPr txBox="1"/>
          <p:nvPr/>
        </p:nvSpPr>
        <p:spPr>
          <a:xfrm>
            <a:off x="424327" y="313331"/>
            <a:ext cx="7370557" cy="761089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3000" b="1" dirty="0">
                <a:solidFill>
                  <a:srgbClr val="0B424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Памятка заботы о растении
</a:t>
            </a:r>
            <a:endParaRPr lang="en-US" sz="3000" dirty="0"/>
          </a:p>
        </p:txBody>
      </p:sp>
      <p:sp>
        <p:nvSpPr>
          <p:cNvPr id="11" name="Text 1"/>
          <p:cNvSpPr txBox="1"/>
          <p:nvPr/>
        </p:nvSpPr>
        <p:spPr>
          <a:xfrm>
            <a:off x="7794883" y="364101"/>
            <a:ext cx="1175441" cy="192159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B424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1000" dirty="0"/>
          </a:p>
        </p:txBody>
      </p:sp>
      <p:sp>
        <p:nvSpPr>
          <p:cNvPr id="12" name="Text 2"/>
          <p:cNvSpPr txBox="1"/>
          <p:nvPr/>
        </p:nvSpPr>
        <p:spPr>
          <a:xfrm>
            <a:off x="682605" y="2123101"/>
            <a:ext cx="2269664" cy="774277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99" b="1" dirty="0">
                <a:solidFill>
                  <a:srgbClr val="0B424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Проверяй свет
</a:t>
            </a:r>
            <a:pPr algn="l" indent="0" marL="0">
              <a:lnSpc>
                <a:spcPct val="100000"/>
              </a:lnSpc>
              <a:buNone/>
            </a:pPr>
            <a:r>
              <a:rPr lang="en-US" sz="599" b="1" dirty="0">
                <a:solidFill>
                  <a:srgbClr val="0B424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200" b="1" dirty="0">
                <a:solidFill>
                  <a:srgbClr val="0B424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799" b="1" dirty="0">
                <a:solidFill>
                  <a:srgbClr val="0B424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Сначала посмотри, хватает ли растению света. Если оно тянется к окну или выглядит бледным, значит, место может быть слишком тёмным, и ему нужен более удачный угол.
</a:t>
            </a:r>
            <a:endParaRPr lang="en-US" sz="1299" dirty="0"/>
          </a:p>
        </p:txBody>
      </p:sp>
      <p:sp>
        <p:nvSpPr>
          <p:cNvPr id="13" name="Text 3"/>
          <p:cNvSpPr txBox="1"/>
          <p:nvPr/>
        </p:nvSpPr>
        <p:spPr>
          <a:xfrm>
            <a:off x="3440554" y="2123101"/>
            <a:ext cx="2269664" cy="774277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99" b="1" dirty="0">
                <a:solidFill>
                  <a:srgbClr val="0B424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Поливай вовремя
</a:t>
            </a:r>
            <a:pPr algn="l" indent="0" marL="0">
              <a:lnSpc>
                <a:spcPct val="100000"/>
              </a:lnSpc>
              <a:buNone/>
            </a:pPr>
            <a:r>
              <a:rPr lang="en-US" sz="599" b="1" dirty="0">
                <a:solidFill>
                  <a:srgbClr val="0B424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200" b="1" dirty="0">
                <a:solidFill>
                  <a:srgbClr val="0B424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799" b="1" dirty="0">
                <a:solidFill>
                  <a:srgbClr val="0B424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Поливать нужно только тогда, когда земля сверху подсохла. Если лить воду без проверки, корни могут пострадать, а растение — начать грустить вместо того, чтобы расти.
</a:t>
            </a:r>
            <a:endParaRPr lang="en-US" sz="1299" dirty="0"/>
          </a:p>
        </p:txBody>
      </p:sp>
      <p:sp>
        <p:nvSpPr>
          <p:cNvPr id="14" name="Text 4"/>
          <p:cNvSpPr txBox="1"/>
          <p:nvPr/>
        </p:nvSpPr>
        <p:spPr>
          <a:xfrm>
            <a:off x="6206520" y="2123101"/>
            <a:ext cx="2269664" cy="774277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0B424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Следи за листьями
</a:t>
            </a:r>
            <a:pPr algn="l" indent="0" marL="0">
              <a:lnSpc>
                <a:spcPct val="100000"/>
              </a:lnSpc>
              <a:buNone/>
            </a:pPr>
            <a:r>
              <a:rPr lang="en-US" sz="600" b="1" dirty="0">
                <a:solidFill>
                  <a:srgbClr val="0B424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200" b="1" dirty="0">
                <a:solidFill>
                  <a:srgbClr val="0B424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800" b="1" dirty="0">
                <a:solidFill>
                  <a:srgbClr val="0B424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Листья полезно протирать от пыли мягкой влажной салфеткой. Так растение легче получает свет и выглядит аккуратнее, будто только что умывалось прохладной водой.
</a:t>
            </a:r>
            <a:endParaRPr lang="en-US" sz="1300" dirty="0"/>
          </a:p>
        </p:txBody>
      </p:sp>
      <p:sp>
        <p:nvSpPr>
          <p:cNvPr id="15" name="Text 5"/>
          <p:cNvSpPr txBox="1"/>
          <p:nvPr/>
        </p:nvSpPr>
        <p:spPr>
          <a:xfrm>
            <a:off x="682605" y="3875701"/>
            <a:ext cx="2269664" cy="774277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0B424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Береги от холода и жара
</a:t>
            </a:r>
            <a:pPr algn="l" indent="0" marL="0">
              <a:lnSpc>
                <a:spcPct val="100000"/>
              </a:lnSpc>
              <a:buNone/>
            </a:pPr>
            <a:r>
              <a:rPr lang="en-US" sz="600" b="1" dirty="0">
                <a:solidFill>
                  <a:srgbClr val="0B424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200" b="1" dirty="0">
                <a:solidFill>
                  <a:srgbClr val="0B424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800" b="1" dirty="0">
                <a:solidFill>
                  <a:srgbClr val="0B424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 ставь горшок рядом с батареей, горячим воздухом или холодным сквозняком. Растению нужен спокойный и ровный угол, где ему будет удобно каждый день.
</a:t>
            </a:r>
            <a:endParaRPr lang="en-US" sz="1300" dirty="0"/>
          </a:p>
        </p:txBody>
      </p:sp>
      <p:sp>
        <p:nvSpPr>
          <p:cNvPr id="16" name="Text 6"/>
          <p:cNvSpPr txBox="1"/>
          <p:nvPr/>
        </p:nvSpPr>
        <p:spPr>
          <a:xfrm>
            <a:off x="3440554" y="3875701"/>
            <a:ext cx="2269664" cy="774277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99" b="1" dirty="0">
                <a:solidFill>
                  <a:srgbClr val="0B424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Пересаживай при тесноте
</a:t>
            </a:r>
            <a:pPr algn="l" indent="0" marL="0">
              <a:lnSpc>
                <a:spcPct val="100000"/>
              </a:lnSpc>
              <a:buNone/>
            </a:pPr>
            <a:r>
              <a:rPr lang="en-US" sz="599" b="1" dirty="0">
                <a:solidFill>
                  <a:srgbClr val="0B424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200" b="1" dirty="0">
                <a:solidFill>
                  <a:srgbClr val="0B424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799" b="1" dirty="0">
                <a:solidFill>
                  <a:srgbClr val="0B424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 корням стало мало места, горшок нужно заменить на чуть больший. Пересадка помогает растению продолжать рост и не чувствовать себя, как в слишком тесных ботинках.
</a:t>
            </a:r>
            <a:endParaRPr lang="en-US" sz="1299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0B4240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516150" y="1905538"/>
            <a:ext cx="8111700" cy="11319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800" b="1" dirty="0">
                <a:solidFill>
                  <a:srgbClr val="0B424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Зелёный друг рядом с нами
</a:t>
            </a:r>
            <a:endParaRPr lang="en-US" sz="2800" dirty="0"/>
          </a:p>
        </p:txBody>
      </p:sp>
      <p:sp>
        <p:nvSpPr>
          <p:cNvPr id="4" name="Text 1"/>
          <p:cNvSpPr txBox="1"/>
          <p:nvPr/>
        </p:nvSpPr>
        <p:spPr>
          <a:xfrm>
            <a:off x="516150" y="3189063"/>
            <a:ext cx="8111700" cy="1131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B424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Комнатные растения украшают дом и школу, а ещё учат терпению и внимательности. Если заботиться о них регулярно, они будут долго расти и каждый день радовать своей зеленью.
</a:t>
            </a:r>
            <a:endParaRPr lang="en-US" sz="1400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2026-05-25T22:06:25Z</dcterms:created>
  <dcterms:modified xsi:type="dcterms:W3CDTF">2026-05-25T22:06:25Z</dcterms:modified>
</cp:coreProperties>
</file>