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image" Target="../media/image-7-15.png"/><Relationship Id="rId16" Type="http://schemas.openxmlformats.org/officeDocument/2006/relationships/image" Target="../media/image-7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Америка: знакомый незнакомец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Континент, который кажется знакомым, если посмотреть внимательнее.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 из многих миров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 — это не одна страна, а целый континент с разными государствами, ландшафтами и культурами.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238" y="1830853"/>
            <a:ext cx="355500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79213" y="1857883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38837" y="1857883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98463" y="1857883"/>
            <a:ext cx="376800" cy="301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68738" y="1830853"/>
            <a:ext cx="355500" cy="355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«знакомый незнакомец»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2481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 экрана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2481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и сериалы часто показывают только крупные города, но за ними скрываются огромные расстояния, разные ритмы жизни и много природных зон.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1984438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 культуры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984438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континенте живут десятки народов, поэтому рядом существуют разные традиции, языки и представления о повседневной жизни.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4406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Природа-контраст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74406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арктических льдов до тропиков здесь меняются животные, растения и погода, словно на одном материке собрано несколько климатов.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503688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Города-центры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5503688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Нью-Йорк, Мехико, Торонто и многие другие города влияют на моду, музыку, технологии и новости далеко за пределами региона.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263313" y="2309400"/>
            <a:ext cx="16611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мир
</a:t>
            </a:r>
            <a:endParaRPr lang="en-US" sz="1400" dirty="0"/>
          </a:p>
        </p:txBody>
      </p:sp>
      <p:sp>
        <p:nvSpPr>
          <p:cNvPr id="19" name="Text 11"/>
          <p:cNvSpPr txBox="1"/>
          <p:nvPr/>
        </p:nvSpPr>
        <p:spPr>
          <a:xfrm>
            <a:off x="7263313" y="3050050"/>
            <a:ext cx="16611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заметна во всём мире через торговлю, кино, науку, спорт и международные связи.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популярные представления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277700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высотки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города здесь застроены небоскрёбами: между мегаполисами есть маленькие города, фермерские районы и обширные природные территории.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277700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один язык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распространён широко, но рядом с ним важны французский, испанский и множество языков коренных народов.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219975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вечное лето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не бывает одинаковым: на севере холодно, в центре бывают сильные сезоны, а на юге встречаются тропические условия.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19975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одна страна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 — это не только США: Канада, Мексика, страны Центральной Америки и Карибского региона тоже важны.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континента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851675" y="1368275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океан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Западное побережье континента выходит к Тихому океану, поэтому здесь расположены порты, крупные города и важные торговые маршруты.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51675" y="2044702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Атлантика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часть омывается Атлантическим океаном, который исторически связывал Северную Америку с Европой и Африкой.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851675" y="2721128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воды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континента уходит в район Северного Ледовитого океана, где находятся ледяные моря, острова и суровый климат.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51675" y="3389234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югом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юга континент соединяется с Южной Америкой через Панамский перешеек, один из важнейших сухопутных переходов региона.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851675" y="4054598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части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особенно заметны Канада, США, Мексика, Гренландия и Центральная Америка — именно они формируют привычный образ материка.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природным зонам Северной Америки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от льдов до пустынь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южнее, тем больше тепла и влаги, но местами погода резко меняется из-за гор и океанов.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соединяет почти все климатические пояса: от льда и тундры до жарких и влажных территорий.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6700" y="1162513"/>
            <a:ext cx="323400" cy="323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94950" y="1175146"/>
            <a:ext cx="335400" cy="298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35200" y="1162513"/>
            <a:ext cx="323400" cy="323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563450" y="1175146"/>
            <a:ext cx="335400" cy="298133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297700" y="1175146"/>
            <a:ext cx="335400" cy="298133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9" name="Text 1"/>
          <p:cNvSpPr txBox="1"/>
          <p:nvPr/>
        </p:nvSpPr>
        <p:spPr>
          <a:xfrm>
            <a:off x="285550" y="387100"/>
            <a:ext cx="8564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рельефа и вода
</a:t>
            </a:r>
            <a:endParaRPr lang="en-US" sz="2500" dirty="0"/>
          </a:p>
        </p:txBody>
      </p:sp>
      <p:sp>
        <p:nvSpPr>
          <p:cNvPr id="20" name="Text 2"/>
          <p:cNvSpPr txBox="1"/>
          <p:nvPr/>
        </p:nvSpPr>
        <p:spPr>
          <a:xfrm>
            <a:off x="285550" y="2496200"/>
            <a:ext cx="1627200" cy="17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Кордильеры тянутся вдоль западной части континента и включают высокие горные цепи, которые влияют на погоду и расположение дорог.
</a:t>
            </a:r>
            <a:endParaRPr lang="en-US" sz="1100" dirty="0"/>
          </a:p>
        </p:txBody>
      </p:sp>
      <p:sp>
        <p:nvSpPr>
          <p:cNvPr id="21" name="Text 3"/>
          <p:cNvSpPr txBox="1"/>
          <p:nvPr/>
        </p:nvSpPr>
        <p:spPr>
          <a:xfrm>
            <a:off x="285550" y="1693025"/>
            <a:ext cx="1635900" cy="57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Кордильеры
</a:t>
            </a:r>
            <a:endParaRPr lang="en-US" sz="1300" dirty="0"/>
          </a:p>
        </p:txBody>
      </p:sp>
      <p:sp>
        <p:nvSpPr>
          <p:cNvPr id="22" name="Text 4"/>
          <p:cNvSpPr txBox="1"/>
          <p:nvPr/>
        </p:nvSpPr>
        <p:spPr>
          <a:xfrm>
            <a:off x="2019800" y="2496200"/>
            <a:ext cx="1627200" cy="17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Аппалачи на востоке старше и ниже Кордильер, но тоже заметно влияют на расселение людей и природные условия.
</a:t>
            </a:r>
            <a:endParaRPr lang="en-US" sz="1100" dirty="0"/>
          </a:p>
        </p:txBody>
      </p:sp>
      <p:sp>
        <p:nvSpPr>
          <p:cNvPr id="23" name="Text 5"/>
          <p:cNvSpPr txBox="1"/>
          <p:nvPr/>
        </p:nvSpPr>
        <p:spPr>
          <a:xfrm>
            <a:off x="2019800" y="1693025"/>
            <a:ext cx="1635900" cy="57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Аппалачи
</a:t>
            </a:r>
            <a:endParaRPr lang="en-US" sz="1300" dirty="0"/>
          </a:p>
        </p:txBody>
      </p:sp>
      <p:sp>
        <p:nvSpPr>
          <p:cNvPr id="24" name="Text 6"/>
          <p:cNvSpPr txBox="1"/>
          <p:nvPr/>
        </p:nvSpPr>
        <p:spPr>
          <a:xfrm>
            <a:off x="3754050" y="2496200"/>
            <a:ext cx="1627200" cy="17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равнины занимают центральную часть материка и удобны для сельского хозяйства, поэтому здесь много полей и ферм.
</a:t>
            </a:r>
            <a:endParaRPr lang="en-US" sz="1100" dirty="0"/>
          </a:p>
        </p:txBody>
      </p:sp>
      <p:sp>
        <p:nvSpPr>
          <p:cNvPr id="25" name="Text 7"/>
          <p:cNvSpPr txBox="1"/>
          <p:nvPr/>
        </p:nvSpPr>
        <p:spPr>
          <a:xfrm>
            <a:off x="3754050" y="1693025"/>
            <a:ext cx="1635900" cy="57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Равнины
</a:t>
            </a:r>
            <a:endParaRPr lang="en-US" sz="1300" dirty="0"/>
          </a:p>
        </p:txBody>
      </p:sp>
      <p:sp>
        <p:nvSpPr>
          <p:cNvPr id="26" name="Text 8"/>
          <p:cNvSpPr txBox="1"/>
          <p:nvPr/>
        </p:nvSpPr>
        <p:spPr>
          <a:xfrm>
            <a:off x="5488300" y="2496200"/>
            <a:ext cx="1627200" cy="17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Миссисипи и Миссури образуют одну из крупнейших речных систем мира и помогают перевозить грузы внутри материка.
</a:t>
            </a:r>
            <a:endParaRPr lang="en-US" sz="1100" dirty="0"/>
          </a:p>
        </p:txBody>
      </p:sp>
      <p:sp>
        <p:nvSpPr>
          <p:cNvPr id="27" name="Text 9"/>
          <p:cNvSpPr txBox="1"/>
          <p:nvPr/>
        </p:nvSpPr>
        <p:spPr>
          <a:xfrm>
            <a:off x="5488300" y="1693025"/>
            <a:ext cx="1635900" cy="57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пути
</a:t>
            </a:r>
            <a:endParaRPr lang="en-US" sz="1300" dirty="0"/>
          </a:p>
        </p:txBody>
      </p:sp>
      <p:sp>
        <p:nvSpPr>
          <p:cNvPr id="28" name="Text 10"/>
          <p:cNvSpPr txBox="1"/>
          <p:nvPr/>
        </p:nvSpPr>
        <p:spPr>
          <a:xfrm>
            <a:off x="7222550" y="2496200"/>
            <a:ext cx="1627200" cy="17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Святого Лаврентия и Юкон важны для судоходства, связи регионов и освоения северных территорий.
</a:t>
            </a:r>
            <a:endParaRPr lang="en-US" sz="1100" dirty="0"/>
          </a:p>
        </p:txBody>
      </p:sp>
      <p:sp>
        <p:nvSpPr>
          <p:cNvPr id="29" name="Text 11"/>
          <p:cNvSpPr txBox="1"/>
          <p:nvPr/>
        </p:nvSpPr>
        <p:spPr>
          <a:xfrm>
            <a:off x="7222550" y="1693025"/>
            <a:ext cx="1635900" cy="57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реки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500" y="767988"/>
            <a:ext cx="3597300" cy="35902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континента до колонизации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4267100" y="766970"/>
            <a:ext cx="4524900" cy="6049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народов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прихода европейцев материк был домом для множества народов с собственными языками, обычаями и способами хозяйства.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267100" y="1502270"/>
            <a:ext cx="4524900" cy="6049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Ирокезы, навахо, инуиты, майя и ацтеки — лишь часть тех обществ, которые создали сложные и разнообразные культуры.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267100" y="2227137"/>
            <a:ext cx="4524900" cy="6049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 месту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Жилища, одежда и занятия зависели от климата: одни народы строили дома из камня и глины, другие приспосабливались к тундре и снегу.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267100" y="2956499"/>
            <a:ext cx="4524900" cy="6049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и 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знания о природе, земледелии и ремёслах важны и сегодня, потому что они помогают лучше понять историю континента.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267100" y="3685860"/>
            <a:ext cx="4524900" cy="6049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Изучая эту тему, важно говорить не только о прошлом, но и о правах народов и уважении к их землям.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встреч к колонизации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первые контакты быстро изменили жизнь и карту континента.
</a:t>
            </a:r>
            <a:endParaRPr lang="en-US" sz="166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даты по общеизвестной хронологии США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США: от колоний к стране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истории США особенно заметны переломные годы, когда менялись границы, власть и жизнь общества.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ключевых событий последовательно превратили колонии в единое государство с мощной экономикой и влиянием.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Канады: Confederation in 1867, Statute of Westminster 1931, Constitution Act 1982.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Канада: путь к государственности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строила государственность постепенно: от колонии к самоуправлению и собственной политической системе. Двуязычие и огромные пространства и сегодня заметны в жизни страны.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шаг укреплял самостоятельность страны, но связи с британской традицией и двуязычная культура сохранились.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570287"/>
            <a:ext cx="4894200" cy="15618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Мексика: культура и роль в регионе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 соединяет древние традиции и современную городскую культуру, поэтому её роль в регионе особенно заметна.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Мексиканская культура узнаваема по сочетанию коренных и испанских корней, а также по сильному влиянию на весь регион.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Мексики; культурные особенности, закреплённые в общеизвестных источниках.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4676"/>
            <a:ext cx="3043800" cy="18904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234676"/>
            <a:ext cx="3043800" cy="18904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475" y="1358251"/>
            <a:ext cx="3043800" cy="189048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164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где слышны разные языки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квартале можно услышать английскую речь, в другом — испанскую, а на вывесках иногда встречается и французский. Такое смешение особенно заметно в крупных городах, где рядом живут люди из разных стран и семейных историй.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60698" y="151722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Культура, собранная из многих стран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Иммиграция сделала североамериканскую культуру многослойной. Новые жители приносили свои блюда, праздники, музыку и привычки, поэтому даже обычная улица может выглядеть как карта нескольких континентов сразу.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184123" y="3378871"/>
            <a:ext cx="26547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Языки, которые продолжают жить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севере рядом с современными городами сохраняются языки коренных народов. Они живут не только в учебниках: их используют в общинах, в семейном общении и в программах сохранения культурного наследия.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звучит Северная Америка
</a:t>
            </a:r>
            <a:endParaRPr lang="en-US" sz="2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104941"/>
            <a:ext cx="9144000" cy="20359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городская жизнь
</a:t>
            </a:r>
            <a:endParaRPr lang="en-US" sz="2500" dirty="0"/>
          </a:p>
        </p:txBody>
      </p:sp>
      <p:sp>
        <p:nvSpPr>
          <p:cNvPr id="13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436884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региона редко живут только своим центром. Вокруг деловых кварталов тянутся жилые районы, где многие семьи выбирают просторные дома, школы и магазины поближе к дорогам и станциям.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918763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его окружение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2505478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Метро и автобусы помогают там, где улицы перегружены, но автомобиль остаётся очень важным. Из-за больших расстояний между районами поездка часто занимает больше времени, чем кажется по карте.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2987357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на каждый день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4574072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Нью-Йорк, Торонто, Лос-Анджелес, Мехико и Чикаго отличаются по планировке, но везде чувствуется масштаб. Высокие здания соседствуют с широкими магистралями, мостами и длинными линиями пригородов.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5055952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большого масштаба
</a:t>
            </a:r>
            <a:endParaRPr lang="en-US" sz="1100" dirty="0"/>
          </a:p>
        </p:txBody>
      </p:sp>
      <p:sp>
        <p:nvSpPr>
          <p:cNvPr id="20" name="Text 8"/>
          <p:cNvSpPr txBox="1"/>
          <p:nvPr/>
        </p:nvSpPr>
        <p:spPr>
          <a:xfrm>
            <a:off x="6642667" y="1907511"/>
            <a:ext cx="2024761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жителей важна не только работа в центре, но и связь между домом, школой, спортом и магазинами. Поэтому транспорт здесь — часть повседневного ритма, а не просто способ добраться куда-то.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7124546" y="1361536"/>
            <a:ext cx="1542689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движении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привычки и праздники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4851675" y="1368275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4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по-своему
</a:t>
            </a:r>
            <a:pPr algn="l" indent="0" marL="0">
              <a:lnSpc>
                <a:spcPct val="100000"/>
              </a:lnSpc>
              <a:buNone/>
            </a:pPr>
            <a:r>
              <a:rPr lang="en-US" sz="183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США, Канаде и Мексике школьные традиции разные, но везде важны расписание, домашние задания и спортивные команды. Школа часто становится местом, где дети учатся не только предметам, но и командной работе.
</a:t>
            </a:r>
            <a:endParaRPr lang="en-US" sz="1004" dirty="0"/>
          </a:p>
        </p:txBody>
      </p:sp>
      <p:sp>
        <p:nvSpPr>
          <p:cNvPr id="12" name="Text 3"/>
          <p:cNvSpPr txBox="1"/>
          <p:nvPr/>
        </p:nvSpPr>
        <p:spPr>
          <a:xfrm>
            <a:off x="4851675" y="2044702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4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с местным характером
</a:t>
            </a:r>
            <a:pPr algn="l" indent="0" marL="0">
              <a:lnSpc>
                <a:spcPct val="100000"/>
              </a:lnSpc>
              <a:buNone/>
            </a:pPr>
            <a:r>
              <a:rPr lang="en-US" sz="183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Хэллоуин, Рождество и День благодарения известны далеко за пределами континента, но отмечаются по-разному. В каждой стране свои блюда, украшения и семейные привычки, поэтому одинаковое название не означает одинаковый праздник.
</a:t>
            </a:r>
            <a:endParaRPr lang="en-US" sz="1004" dirty="0"/>
          </a:p>
        </p:txBody>
      </p:sp>
      <p:sp>
        <p:nvSpPr>
          <p:cNvPr id="13" name="Text 4"/>
          <p:cNvSpPr txBox="1"/>
          <p:nvPr/>
        </p:nvSpPr>
        <p:spPr>
          <a:xfrm>
            <a:off x="4851675" y="2721128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Меню без границ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здесь легко показывает смешение традиций. На одном столе могут оказаться индейка, кукурузные блюда, тако, пироги и блюда семейной кухни, передаваемые из поколения в поколение.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51675" y="3389234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 любимый вид спорта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тоже зависит от страны и региона. Где-то особенно любят бейсбол, где-то — хоккей или американский футбол, а в Мексике очень силён интерес к футболу и большим матчам.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851675" y="4054598"/>
            <a:ext cx="3815700" cy="61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из привычек
</a:t>
            </a:r>
            <a:pPr algn="l" indent="0" marL="0">
              <a:lnSpc>
                <a:spcPct val="100000"/>
              </a:lnSpc>
              <a:buNone/>
            </a:pPr>
            <a:r>
              <a:rPr lang="en-US" sz="195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культура складывается из мелочей: семейных ужинов, школьных традиций, музыки в машине и соседских праздников. Поэтому Северная Америка выглядит не одинаково, а очень по-разному.
</a:t>
            </a:r>
            <a:endParaRPr lang="en-US" sz="107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63900" y="1237650"/>
            <a:ext cx="3339300" cy="266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страны особенно заметно формируют музыкальный и спортивный образ континента: у каждой свои жанры, команды и традиции, которые узнают во всём мире.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43050" y="1330200"/>
            <a:ext cx="4012800" cy="24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задают Северной Америке свой неповторимый ритм в музыке и спорте.
</a:t>
            </a:r>
            <a:endParaRPr lang="en-US" sz="4500" dirty="0"/>
          </a:p>
        </p:txBody>
      </p:sp>
      <p:sp>
        <p:nvSpPr>
          <p:cNvPr id="6" name="Text 3"/>
          <p:cNvSpPr txBox="1"/>
          <p:nvPr/>
        </p:nvSpPr>
        <p:spPr>
          <a:xfrm>
            <a:off x="590450" y="4748425"/>
            <a:ext cx="80460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презентации: США, Канада и Мексика.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782309"/>
            <a:ext cx="4788300" cy="152803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поддерживает экономику региона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экономики Северной Америки; данные-иллюстрации по ключевым отраслям.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Северной Америки разнообразна: рядом с заводами и фермами работают банки, порты, IT-компании и транспортные узлы.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силён благодаря связям между странами: товары, люди и деньги быстро перемещаются по крупным торговым маршрутам.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423" y="3119295"/>
            <a:ext cx="2521706" cy="20242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0198" y="3119295"/>
            <a:ext cx="2521706" cy="20242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5310" y="1359582"/>
            <a:ext cx="2521800" cy="202433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7077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Кремниевая долина: идеи на старте
</a:t>
            </a:r>
            <a:pPr algn="ctr" indent="0" marL="0">
              <a:lnSpc>
                <a:spcPct val="115000"/>
              </a:lnSpc>
              <a:buNone/>
            </a:pPr>
            <a:r>
              <a:rPr lang="en-US" sz="10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Кремниевой долине создают технологии, которые потом используют по всему миру: приложения, сервисы и инструменты для работы с данными. Здесь рядом находятся компании, стартапы и инженеры, постоянно проверяющие новые идеи.
</a:t>
            </a:r>
            <a:endParaRPr lang="en-US" sz="1092" dirty="0"/>
          </a:p>
        </p:txBody>
      </p:sp>
      <p:sp>
        <p:nvSpPr>
          <p:cNvPr id="10" name="Text 1"/>
          <p:cNvSpPr txBox="1"/>
          <p:nvPr/>
        </p:nvSpPr>
        <p:spPr>
          <a:xfrm>
            <a:off x="6206852" y="1544700"/>
            <a:ext cx="2388524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Мехико в технологической карте
</a:t>
            </a:r>
            <a:pPr algn="ctr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Мехико показывает, что научный центр — это не только США и Канада. Здесь развиваются университетские проекты, цифровые решения и инженерные разработки, которые помогают региону быть частью мировой науки.
</a:t>
            </a:r>
            <a:endParaRPr lang="en-US" sz="1177" dirty="0"/>
          </a:p>
        </p:txBody>
      </p:sp>
      <p:sp>
        <p:nvSpPr>
          <p:cNvPr id="11" name="Text 2"/>
          <p:cNvSpPr txBox="1"/>
          <p:nvPr/>
        </p:nvSpPr>
        <p:spPr>
          <a:xfrm>
            <a:off x="3382540" y="3651413"/>
            <a:ext cx="2388600" cy="12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знаний и открытий
</a:t>
            </a:r>
            <a:pPr algn="ctr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Бостон, Торонто и Монреаль известны университетами и лабораториями. В этих городах исследуют лекарства, биотехнологии и искусственный интеллект, а студенты часто работают вместе с учёными и компаниями.
</a:t>
            </a:r>
            <a:endParaRPr lang="en-US" sz="1146" dirty="0"/>
          </a:p>
        </p:txBody>
      </p:sp>
      <p:sp>
        <p:nvSpPr>
          <p:cNvPr id="12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3450" y="563725"/>
            <a:ext cx="80571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рождаются новые технологии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теме: пожары, ураганы, засухи и природоохранные меры Северной Америки.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экология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для природы в Северной Америке не одинаковы: одни связаны с жарой и огнём, другие — с сильными штормами и нехваткой воды.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фоне трёх главных природных угроз особенно важны охранные программы и заповедные территории, которые помогают сохранять виды и леса.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Знакомый мир, который удивляет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знакома каждому по фильмам и брендам, но за привычными образами скрывается сложный мир стран, языков, историй и природных контрастов, который постоянно меняется.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2026-07-26T20:49:27Z</dcterms:created>
  <dcterms:modified xsi:type="dcterms:W3CDTF">2026-07-26T20:49:27Z</dcterms:modified>
</cp:coreProperties>
</file>