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image" Target="../media/image-1-2.jpe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png"/><Relationship Id="rId2" Type="http://schemas.openxmlformats.org/officeDocument/2006/relationships/image" Target="../media/image-2-2.jpe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image" Target="../media/image-3-6.png"/><Relationship Id="rId7" Type="http://schemas.openxmlformats.org/officeDocument/2006/relationships/image" Target="../media/image-3-7.png"/><Relationship Id="rId8" Type="http://schemas.openxmlformats.org/officeDocument/2006/relationships/image" Target="../media/image-3-8.png"/><Relationship Id="rId9" Type="http://schemas.openxmlformats.org/officeDocument/2006/relationships/image" Target="../media/image-3-9.png"/><Relationship Id="rId10" Type="http://schemas.openxmlformats.org/officeDocument/2006/relationships/image" Target="../media/image-3-10.png"/><Relationship Id="rId11" Type="http://schemas.openxmlformats.org/officeDocument/2006/relationships/image" Target="../media/image-3-11.png"/><Relationship Id="rId12" Type="http://schemas.openxmlformats.org/officeDocument/2006/relationships/image" Target="../media/image-3-12.png"/><Relationship Id="rId13" Type="http://schemas.openxmlformats.org/officeDocument/2006/relationships/slideLayout" Target="../slideLayouts/slideLayout1.xml"/><Relationship Id="rId14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jpe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image" Target="../media/image-6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jpe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jpeg"/><Relationship Id="rId5" Type="http://schemas.openxmlformats.org/officeDocument/2006/relationships/image" Target="../media/image-12-5.jpeg"/><Relationship Id="rId6" Type="http://schemas.openxmlformats.org/officeDocument/2006/relationships/image" Target="../media/image-12-6.jpe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jpeg"/><Relationship Id="rId3" Type="http://schemas.openxmlformats.org/officeDocument/2006/relationships/image" Target="../media/image-15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image" Target="../media/image-17-5.png"/><Relationship Id="rId6" Type="http://schemas.openxmlformats.org/officeDocument/2006/relationships/image" Target="../media/image-17-6.png"/><Relationship Id="rId7" Type="http://schemas.openxmlformats.org/officeDocument/2006/relationships/image" Target="../media/image-17-7.png"/><Relationship Id="rId8" Type="http://schemas.openxmlformats.org/officeDocument/2006/relationships/image" Target="../media/image-17-8.png"/><Relationship Id="rId9" Type="http://schemas.openxmlformats.org/officeDocument/2006/relationships/image" Target="../media/image-17-9.png"/><Relationship Id="rId10" Type="http://schemas.openxmlformats.org/officeDocument/2006/relationships/slideLayout" Target="../slideLayouts/slideLayout1.xml"/><Relationship Id="rId11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50025" y="1958022"/>
            <a:ext cx="4347000" cy="2733855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50000" y="450000"/>
            <a:ext cx="8244000" cy="1042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2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«Жди меня, и я вернусь…»: стихотворение Константина Симонова
</a:t>
            </a:r>
            <a:endParaRPr lang="en-US" sz="3212" dirty="0"/>
          </a:p>
        </p:txBody>
      </p:sp>
      <p:sp>
        <p:nvSpPr>
          <p:cNvPr id="5" name="Text 1"/>
          <p:cNvSpPr txBox="1"/>
          <p:nvPr/>
        </p:nvSpPr>
        <p:spPr>
          <a:xfrm>
            <a:off x="5217550" y="4500900"/>
            <a:ext cx="2628600" cy="192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46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746" dirty="0"/>
          </a:p>
        </p:txBody>
      </p:sp>
      <p:sp>
        <p:nvSpPr>
          <p:cNvPr id="6" name="Text 2"/>
          <p:cNvSpPr txBox="1"/>
          <p:nvPr/>
        </p:nvSpPr>
        <p:spPr>
          <a:xfrm>
            <a:off x="5217550" y="3501125"/>
            <a:ext cx="3476400" cy="801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6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Ожидание, верность и надежда, звучащие сквозь войну.
</a:t>
            </a:r>
            <a:endParaRPr lang="en-US" sz="986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219527" y="0"/>
            <a:ext cx="3927946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50000" y="2605175"/>
            <a:ext cx="3931800" cy="8847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личный опыт Симонова стал стихотворением о войне
</a:t>
            </a:r>
            <a:endParaRPr lang="en-US" sz="2400" dirty="0"/>
          </a:p>
        </p:txBody>
      </p:sp>
      <p:sp>
        <p:nvSpPr>
          <p:cNvPr id="5" name="Text 1"/>
          <p:cNvSpPr txBox="1"/>
          <p:nvPr/>
        </p:nvSpPr>
        <p:spPr>
          <a:xfrm>
            <a:off x="450000" y="3771600"/>
            <a:ext cx="4060200" cy="9219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Константин Симонов в 1941 году увидел войну как фронтовой корреспондент. Его стихотворение родилось из живого военного опыта, разлук и тревоги первых месяцев Великой Отечественной войны.
</a:t>
            </a:r>
            <a:endParaRPr lang="en-US" sz="1086" dirty="0"/>
          </a:p>
        </p:txBody>
      </p:sp>
      <p:sp>
        <p:nvSpPr>
          <p:cNvPr id="6" name="Text 2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622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246296" y="1580032"/>
            <a:ext cx="449100" cy="4491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2246285" y="2416495"/>
            <a:ext cx="449100" cy="4491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2246285" y="3297869"/>
            <a:ext cx="449100" cy="35928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2" name="Image 10" descr="preencoded.png">    </p:cNvPr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3" name="Image 11" descr="preencoded.png">    </p:cNvPr>
          <p:cNvPicPr>
            <a:picLocks noChangeAspect="1"/>
          </p:cNvPicPr>
          <p:nvPr/>
        </p:nvPicPr>
        <p:blipFill>
          <a:blip r:embed="rId12"/>
          <a:stretch>
            <a:fillRect/>
          </a:stretch>
        </p:blipFill>
        <p:spPr>
          <a:xfrm>
            <a:off x="2246285" y="4089402"/>
            <a:ext cx="449100" cy="449100"/>
          </a:xfrm>
          <a:prstGeom prst="rect">
            <a:avLst/>
          </a:prstGeom>
        </p:spPr>
      </p:pic>
      <p:sp>
        <p:nvSpPr>
          <p:cNvPr id="14" name="Text 0"/>
          <p:cNvSpPr txBox="1"/>
          <p:nvPr/>
        </p:nvSpPr>
        <p:spPr>
          <a:xfrm>
            <a:off x="450000" y="450000"/>
            <a:ext cx="8244000" cy="63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400" b="1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Константин Симонов как поэт фронтового поколения
</a:t>
            </a:r>
            <a:endParaRPr lang="en-US" sz="2400" dirty="0"/>
          </a:p>
        </p:txBody>
      </p:sp>
      <p:sp>
        <p:nvSpPr>
          <p:cNvPr id="15" name="Text 1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622" dirty="0"/>
          </a:p>
        </p:txBody>
      </p:sp>
      <p:sp>
        <p:nvSpPr>
          <p:cNvPr id="16" name="Text 2"/>
          <p:cNvSpPr txBox="1"/>
          <p:nvPr/>
        </p:nvSpPr>
        <p:spPr>
          <a:xfrm>
            <a:off x="3070392" y="1509076"/>
            <a:ext cx="3904200" cy="590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Писатель и корреспондент
</a:t>
            </a:r>
            <a:pPr algn="l" indent="0" marL="0">
              <a:lnSpc>
                <a:spcPct val="115000"/>
              </a:lnSpc>
              <a:buNone/>
            </a:pPr>
            <a:r>
              <a:rPr lang="en-US" sz="300" b="1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Симонов писал не только стихи, но и очерки, фронтовые заметки и статьи. Он хорошо знал военную жизнь и передавал ее без прикрас, опираясь на собственные наблюдения.
</a:t>
            </a:r>
            <a:endParaRPr lang="en-US" sz="800" dirty="0"/>
          </a:p>
        </p:txBody>
      </p:sp>
      <p:sp>
        <p:nvSpPr>
          <p:cNvPr id="17" name="Text 3"/>
          <p:cNvSpPr txBox="1"/>
          <p:nvPr/>
        </p:nvSpPr>
        <p:spPr>
          <a:xfrm>
            <a:off x="3070381" y="2345535"/>
            <a:ext cx="3904200" cy="590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Опыт войны
</a:t>
            </a:r>
            <a:pPr algn="l" indent="0" marL="0">
              <a:lnSpc>
                <a:spcPct val="115000"/>
              </a:lnSpc>
              <a:buNone/>
            </a:pPr>
            <a:r>
              <a:rPr lang="en-US" sz="300" b="1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 время войны он работал рядом с бойцами и видел фронтовой быт, прощания и ожидание писем. Поэтому его строки звучат убедительно и вызывают доверие у читателя.
</a:t>
            </a:r>
            <a:endParaRPr lang="en-US" sz="800" dirty="0"/>
          </a:p>
        </p:txBody>
      </p:sp>
      <p:sp>
        <p:nvSpPr>
          <p:cNvPr id="18" name="Text 4"/>
          <p:cNvSpPr txBox="1"/>
          <p:nvPr/>
        </p:nvSpPr>
        <p:spPr>
          <a:xfrm>
            <a:off x="3070381" y="3181993"/>
            <a:ext cx="3904200" cy="590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Тема долга и верности
</a:t>
            </a:r>
            <a:pPr algn="l" indent="0" marL="0">
              <a:lnSpc>
                <a:spcPct val="115000"/>
              </a:lnSpc>
              <a:buNone/>
            </a:pPr>
            <a:r>
              <a:rPr lang="en-US" sz="300" b="1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произведениях Симонова часто звучат мужество, дружба, ответственность и преданность. Эти качества особенно важны в стихах о войне, где человек проверяется поступками и выбором.
</a:t>
            </a:r>
            <a:endParaRPr lang="en-US" sz="800" dirty="0"/>
          </a:p>
        </p:txBody>
      </p:sp>
      <p:sp>
        <p:nvSpPr>
          <p:cNvPr id="19" name="Text 5"/>
          <p:cNvSpPr txBox="1"/>
          <p:nvPr/>
        </p:nvSpPr>
        <p:spPr>
          <a:xfrm>
            <a:off x="3070381" y="4018437"/>
            <a:ext cx="3904200" cy="590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Правда личного слова
</a:t>
            </a:r>
            <a:pPr algn="l" indent="0" marL="0">
              <a:lnSpc>
                <a:spcPct val="115000"/>
              </a:lnSpc>
              <a:buNone/>
            </a:pPr>
            <a:r>
              <a:rPr lang="en-US" sz="300" b="1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 школьников важно, что поэт писал о том, что видел сам. Именно поэтому его лирика понятна, эмоциональна и помогает почувствовать эпоху через судьбу одного человека.
</a:t>
            </a:r>
            <a:endParaRPr lang="en-US" sz="8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219527" y="0"/>
            <a:ext cx="3927946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50000" y="752725"/>
            <a:ext cx="3931800" cy="8847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Исторический фон 1941 года
</a:t>
            </a:r>
            <a:endParaRPr lang="en-US" sz="2400" dirty="0"/>
          </a:p>
        </p:txBody>
      </p:sp>
      <p:sp>
        <p:nvSpPr>
          <p:cNvPr id="5" name="Text 1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622" dirty="0"/>
          </a:p>
        </p:txBody>
      </p:sp>
      <p:sp>
        <p:nvSpPr>
          <p:cNvPr id="6" name="Text 2"/>
          <p:cNvSpPr txBox="1"/>
          <p:nvPr/>
        </p:nvSpPr>
        <p:spPr>
          <a:xfrm>
            <a:off x="810900" y="2259825"/>
            <a:ext cx="3570900" cy="106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8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Начало войны и разлука
</a:t>
            </a:r>
            <a:pPr algn="l" indent="0" marL="0">
              <a:lnSpc>
                <a:spcPct val="115000"/>
              </a:lnSpc>
              <a:buNone/>
            </a:pPr>
            <a:r>
              <a:rPr lang="en-US" sz="5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Летом 1941 года началась Великая Отечественная война. В первые месяцы люди покидали дома, расставались с близкими и жили в тревожном ожидании новостей.
</a:t>
            </a:r>
            <a:endParaRPr lang="en-US" sz="1086" dirty="0"/>
          </a:p>
        </p:txBody>
      </p:sp>
      <p:sp>
        <p:nvSpPr>
          <p:cNvPr id="7" name="Text 3"/>
          <p:cNvSpPr txBox="1"/>
          <p:nvPr/>
        </p:nvSpPr>
        <p:spPr>
          <a:xfrm>
            <a:off x="810900" y="3632100"/>
            <a:ext cx="3570900" cy="106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8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Письмо как надежда
</a:t>
            </a:r>
            <a:pPr algn="l" indent="0" marL="0">
              <a:lnSpc>
                <a:spcPct val="115000"/>
              </a:lnSpc>
              <a:buNone/>
            </a:pPr>
            <a:r>
              <a:rPr lang="en-US" sz="5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Письма с фронта становились для семей знаком жизни и связи. На этом фоне просьба ждать звучала особенно сильно, потому что каждый надеялся сохранить близкого человека.
</a:t>
            </a:r>
            <a:endParaRPr lang="en-US" sz="1086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137469" y="1162275"/>
            <a:ext cx="6869063" cy="1939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49988" y="450000"/>
            <a:ext cx="8244000" cy="45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400" b="1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Главные мотивы стихотворения
</a:t>
            </a:r>
            <a:endParaRPr lang="en-US" sz="2400" dirty="0"/>
          </a:p>
        </p:txBody>
      </p:sp>
      <p:sp>
        <p:nvSpPr>
          <p:cNvPr id="5" name="Text 1"/>
          <p:cNvSpPr txBox="1"/>
          <p:nvPr/>
        </p:nvSpPr>
        <p:spPr>
          <a:xfrm>
            <a:off x="450000" y="4035225"/>
            <a:ext cx="3897000" cy="658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Ключевые мотивы объединяются в одну мысль: верность помогает пережить разлуку.
</a:t>
            </a:r>
            <a:endParaRPr lang="en-US" sz="900" dirty="0"/>
          </a:p>
        </p:txBody>
      </p:sp>
      <p:sp>
        <p:nvSpPr>
          <p:cNvPr id="6" name="Text 2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622" dirty="0"/>
          </a:p>
        </p:txBody>
      </p:sp>
      <p:sp>
        <p:nvSpPr>
          <p:cNvPr id="7" name="Text 3"/>
          <p:cNvSpPr txBox="1"/>
          <p:nvPr/>
        </p:nvSpPr>
        <p:spPr>
          <a:xfrm>
            <a:off x="4797000" y="4035300"/>
            <a:ext cx="3897000" cy="658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Все мотивы поддерживают идею духовной стойкости: чувство не исчезает, даже когда человека нет рядом.
</a:t>
            </a:r>
            <a:endParaRPr lang="en-US" sz="900" dirty="0"/>
          </a:p>
        </p:txBody>
      </p:sp>
      <p:sp>
        <p:nvSpPr>
          <p:cNvPr id="8" name="Text 4"/>
          <p:cNvSpPr txBox="1"/>
          <p:nvPr/>
        </p:nvSpPr>
        <p:spPr>
          <a:xfrm>
            <a:off x="450000" y="3251288"/>
            <a:ext cx="4122000" cy="167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Стихотворение К. Симонова «Жди меня, и я вернусь…»
</a:t>
            </a:r>
            <a:endParaRPr lang="en-US" sz="7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450000" y="1085000"/>
            <a:ext cx="8244000" cy="63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400" b="1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Композиция стихотворения и роль повтора
</a:t>
            </a:r>
            <a:endParaRPr lang="en-US" sz="2400" dirty="0"/>
          </a:p>
        </p:txBody>
      </p:sp>
      <p:sp>
        <p:nvSpPr>
          <p:cNvPr id="8" name="Text 1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622" dirty="0"/>
          </a:p>
        </p:txBody>
      </p:sp>
      <p:sp>
        <p:nvSpPr>
          <p:cNvPr id="9" name="Text 2"/>
          <p:cNvSpPr txBox="1"/>
          <p:nvPr/>
        </p:nvSpPr>
        <p:spPr>
          <a:xfrm>
            <a:off x="450000" y="1903300"/>
            <a:ext cx="1960200" cy="12069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Обращение
</a:t>
            </a:r>
            <a:pPr algn="l" indent="0" marL="0">
              <a:lnSpc>
                <a:spcPct val="115000"/>
              </a:lnSpc>
              <a:buNone/>
            </a:pPr>
            <a:r>
              <a:rPr lang="en-US" sz="300" b="1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Текст начинается как личная речь к одному человеку, но звучит так, будто обращен ко всем, кто ждет с войны.
</a:t>
            </a:r>
            <a:endParaRPr lang="en-US" sz="800" dirty="0"/>
          </a:p>
        </p:txBody>
      </p:sp>
      <p:sp>
        <p:nvSpPr>
          <p:cNvPr id="10" name="Text 3"/>
          <p:cNvSpPr txBox="1"/>
          <p:nvPr/>
        </p:nvSpPr>
        <p:spPr>
          <a:xfrm>
            <a:off x="2544604" y="1903300"/>
            <a:ext cx="1960200" cy="12069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Повтор «жди»
</a:t>
            </a:r>
            <a:pPr algn="l" indent="0" marL="0">
              <a:lnSpc>
                <a:spcPct val="115000"/>
              </a:lnSpc>
              <a:buNone/>
            </a:pPr>
            <a:r>
              <a:rPr lang="en-US" sz="300" b="1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Ключевое слово возвращается снова и снова, создавая ритм, напряжение и ощущение настойчивой просьбы.
</a:t>
            </a:r>
            <a:endParaRPr lang="en-US" sz="800" dirty="0"/>
          </a:p>
        </p:txBody>
      </p:sp>
      <p:sp>
        <p:nvSpPr>
          <p:cNvPr id="11" name="Text 4"/>
          <p:cNvSpPr txBox="1"/>
          <p:nvPr/>
        </p:nvSpPr>
        <p:spPr>
          <a:xfrm>
            <a:off x="4639207" y="1903300"/>
            <a:ext cx="1960200" cy="12069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Испытание временем
</a:t>
            </a:r>
            <a:pPr algn="l" indent="0" marL="0">
              <a:lnSpc>
                <a:spcPct val="115000"/>
              </a:lnSpc>
              <a:buNone/>
            </a:pPr>
            <a:r>
              <a:rPr lang="en-US" sz="300" b="1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Ожидание проходит через сомнения, страх и долгую разлуку, показывая силу характера и чувства.
</a:t>
            </a:r>
            <a:endParaRPr lang="en-US" sz="800" dirty="0"/>
          </a:p>
        </p:txBody>
      </p:sp>
      <p:sp>
        <p:nvSpPr>
          <p:cNvPr id="12" name="Text 5"/>
          <p:cNvSpPr txBox="1"/>
          <p:nvPr/>
        </p:nvSpPr>
        <p:spPr>
          <a:xfrm>
            <a:off x="6733811" y="1903300"/>
            <a:ext cx="1960200" cy="12069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Обещание встречи
</a:t>
            </a:r>
            <a:pPr algn="l" indent="0" marL="0">
              <a:lnSpc>
                <a:spcPct val="115000"/>
              </a:lnSpc>
              <a:buNone/>
            </a:pPr>
            <a:r>
              <a:rPr lang="en-US" sz="300" b="1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Финал строится на вере в возвращение: просьба превращается в надежду и внутреннюю опору.
</a:t>
            </a:r>
            <a:endParaRPr lang="en-US" sz="8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50000" y="2073251"/>
            <a:ext cx="8244000" cy="2617898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622" dirty="0"/>
          </a:p>
        </p:txBody>
      </p:sp>
      <p:sp>
        <p:nvSpPr>
          <p:cNvPr id="5" name="Text 1"/>
          <p:cNvSpPr txBox="1"/>
          <p:nvPr/>
        </p:nvSpPr>
        <p:spPr>
          <a:xfrm>
            <a:off x="450000" y="450000"/>
            <a:ext cx="8244000" cy="46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Развитие чувств и смысла в стихотворении
</a:t>
            </a:r>
            <a:endParaRPr lang="en-US" sz="2400" dirty="0"/>
          </a:p>
        </p:txBody>
      </p:sp>
      <p:sp>
        <p:nvSpPr>
          <p:cNvPr id="6" name="Text 2"/>
          <p:cNvSpPr txBox="1"/>
          <p:nvPr/>
        </p:nvSpPr>
        <p:spPr>
          <a:xfrm>
            <a:off x="450025" y="990000"/>
            <a:ext cx="8244000" cy="17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показывает, как ожидание становится нравственным испытанием.
</a:t>
            </a:r>
            <a:endParaRPr lang="en-US" sz="10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400" y="2892484"/>
            <a:ext cx="9144000" cy="2250281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721025" y="1449000"/>
            <a:ext cx="3660900" cy="89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Героиня не названа по имени, поэтому ее образ становится обобщенным. В нем легко узнать жену, невесту, мать или подругу, которая ждет известий и возвращения близкого человека.
</a:t>
            </a:r>
            <a:endParaRPr lang="en-US" sz="1086" dirty="0"/>
          </a:p>
        </p:txBody>
      </p:sp>
      <p:sp>
        <p:nvSpPr>
          <p:cNvPr id="7" name="Text 1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622" dirty="0"/>
          </a:p>
        </p:txBody>
      </p:sp>
      <p:sp>
        <p:nvSpPr>
          <p:cNvPr id="8" name="Text 2"/>
          <p:cNvSpPr txBox="1"/>
          <p:nvPr/>
        </p:nvSpPr>
        <p:spPr>
          <a:xfrm>
            <a:off x="5033100" y="1449000"/>
            <a:ext cx="3660900" cy="89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Ожидание в стихотворении — это не пассивность, а труд верности и внутренней силы. Такой образ делает текст близким и понятным людям разных поколений.
</a:t>
            </a:r>
            <a:endParaRPr lang="en-US" sz="1086" dirty="0"/>
          </a:p>
        </p:txBody>
      </p:sp>
      <p:sp>
        <p:nvSpPr>
          <p:cNvPr id="9" name="Text 3"/>
          <p:cNvSpPr txBox="1"/>
          <p:nvPr/>
        </p:nvSpPr>
        <p:spPr>
          <a:xfrm>
            <a:off x="450000" y="450000"/>
            <a:ext cx="8244000" cy="65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Образ женщины, которая ждет
</a:t>
            </a:r>
            <a:endParaRPr lang="en-US" sz="24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572038" y="1697995"/>
            <a:ext cx="4122000" cy="202526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572025" y="450000"/>
            <a:ext cx="4122000" cy="852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b="1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делает стихотворение особенно запоминающимся
</a:t>
            </a:r>
            <a:endParaRPr lang="en-US" sz="2000" dirty="0"/>
          </a:p>
        </p:txBody>
      </p:sp>
      <p:sp>
        <p:nvSpPr>
          <p:cNvPr id="5" name="Text 1"/>
          <p:cNvSpPr txBox="1"/>
          <p:nvPr/>
        </p:nvSpPr>
        <p:spPr>
          <a:xfrm>
            <a:off x="450002" y="1697350"/>
            <a:ext cx="3153300" cy="9477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Сила текста в том, что он звучит спокойно, но очень убедительно. Каждая деталь поддерживает ощущение личного обещания.
</a:t>
            </a:r>
            <a:endParaRPr lang="en-US" sz="900" dirty="0"/>
          </a:p>
        </p:txBody>
      </p:sp>
      <p:sp>
        <p:nvSpPr>
          <p:cNvPr id="6" name="Text 2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622" dirty="0"/>
          </a:p>
        </p:txBody>
      </p:sp>
      <p:sp>
        <p:nvSpPr>
          <p:cNvPr id="7" name="Text 3"/>
          <p:cNvSpPr txBox="1"/>
          <p:nvPr/>
        </p:nvSpPr>
        <p:spPr>
          <a:xfrm>
            <a:off x="450000" y="2776197"/>
            <a:ext cx="3153300" cy="94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Повтор, ясность и доверительный тон превращают стихотворение в запоминающееся обращение, которое легко воспринимается на слух.
</a:t>
            </a:r>
            <a:endParaRPr lang="en-US" sz="900" dirty="0"/>
          </a:p>
        </p:txBody>
      </p:sp>
      <p:sp>
        <p:nvSpPr>
          <p:cNvPr id="8" name="Text 4"/>
          <p:cNvSpPr txBox="1"/>
          <p:nvPr/>
        </p:nvSpPr>
        <p:spPr>
          <a:xfrm>
            <a:off x="4572013" y="4525712"/>
            <a:ext cx="4122000" cy="167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Стихотворение К. Симонова «Жди меня, и я вернусь…»
</a:t>
            </a:r>
            <a:endParaRPr lang="en-US" sz="7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622" dirty="0"/>
          </a:p>
        </p:txBody>
      </p:sp>
      <p:sp>
        <p:nvSpPr>
          <p:cNvPr id="4" name="Text 1"/>
          <p:cNvSpPr txBox="1"/>
          <p:nvPr/>
        </p:nvSpPr>
        <p:spPr>
          <a:xfrm>
            <a:off x="5418275" y="1925225"/>
            <a:ext cx="3275700" cy="129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Повтор одного глагола делает просьбу особенно сильной: в нем слышится не просто ожидание, а вера в живую связь между людьми.
</a:t>
            </a:r>
            <a:endParaRPr lang="en-US" sz="1000" dirty="0"/>
          </a:p>
        </p:txBody>
      </p:sp>
      <p:sp>
        <p:nvSpPr>
          <p:cNvPr id="5" name="Text 2"/>
          <p:cNvSpPr txBox="1"/>
          <p:nvPr/>
        </p:nvSpPr>
        <p:spPr>
          <a:xfrm>
            <a:off x="450000" y="1310544"/>
            <a:ext cx="3275700" cy="12117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7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
</a:t>
            </a:r>
            <a:endParaRPr lang="en-US" sz="7200" dirty="0"/>
          </a:p>
        </p:txBody>
      </p:sp>
      <p:sp>
        <p:nvSpPr>
          <p:cNvPr id="6" name="Text 3"/>
          <p:cNvSpPr txBox="1"/>
          <p:nvPr/>
        </p:nvSpPr>
        <p:spPr>
          <a:xfrm>
            <a:off x="450000" y="2621216"/>
            <a:ext cx="3275700" cy="121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главное слово текста, в котором соединяются просьба, доверие и надежда.
</a:t>
            </a:r>
            <a:endParaRPr lang="en-US" sz="2000" dirty="0"/>
          </a:p>
        </p:txBody>
      </p:sp>
      <p:sp>
        <p:nvSpPr>
          <p:cNvPr id="7" name="Text 4"/>
          <p:cNvSpPr txBox="1"/>
          <p:nvPr/>
        </p:nvSpPr>
        <p:spPr>
          <a:xfrm>
            <a:off x="5418275" y="4461225"/>
            <a:ext cx="3275700" cy="23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Стихотворение К. Симонова «Жди меня, и я вернусь…»
</a:t>
            </a:r>
            <a:endParaRPr lang="en-US" sz="7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50025" y="2128696"/>
            <a:ext cx="4122000" cy="1163859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50000" y="450000"/>
            <a:ext cx="4122000" cy="852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400" b="1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Война и любовь в стихотворении: сравнение смыслов
</a:t>
            </a:r>
            <a:endParaRPr lang="en-US" sz="2400" dirty="0"/>
          </a:p>
        </p:txBody>
      </p:sp>
      <p:sp>
        <p:nvSpPr>
          <p:cNvPr id="5" name="Text 1"/>
          <p:cNvSpPr txBox="1"/>
          <p:nvPr/>
        </p:nvSpPr>
        <p:spPr>
          <a:xfrm>
            <a:off x="5540727" y="1697375"/>
            <a:ext cx="3153300" cy="9477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Сопоставление показывает, как в стихотворении военные испытания и чувство любви раскрывают разные стороны человеческой жизни.
</a:t>
            </a:r>
            <a:endParaRPr lang="en-US" sz="900" dirty="0"/>
          </a:p>
        </p:txBody>
      </p:sp>
      <p:sp>
        <p:nvSpPr>
          <p:cNvPr id="6" name="Text 2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622" dirty="0"/>
          </a:p>
        </p:txBody>
      </p:sp>
      <p:sp>
        <p:nvSpPr>
          <p:cNvPr id="7" name="Text 3"/>
          <p:cNvSpPr txBox="1"/>
          <p:nvPr/>
        </p:nvSpPr>
        <p:spPr>
          <a:xfrm>
            <a:off x="5540725" y="2776222"/>
            <a:ext cx="3153300" cy="94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Любовь в стихотворении не отменяет войну, но помогает человеку выдержать разлуку и сохранить внутреннюю опору.
</a:t>
            </a:r>
            <a:endParaRPr lang="en-US" sz="900" dirty="0"/>
          </a:p>
        </p:txBody>
      </p:sp>
      <p:sp>
        <p:nvSpPr>
          <p:cNvPr id="8" name="Text 4"/>
          <p:cNvSpPr txBox="1"/>
          <p:nvPr/>
        </p:nvSpPr>
        <p:spPr>
          <a:xfrm>
            <a:off x="450000" y="4525712"/>
            <a:ext cx="4122000" cy="167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Константин Симонов, «Жди меня, и я вернусь…» (1941)
</a:t>
            </a:r>
            <a:endParaRPr lang="en-US" sz="7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50000" y="2701245"/>
            <a:ext cx="2747700" cy="1991009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197793" y="2701137"/>
            <a:ext cx="2748000" cy="1991227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5945896" y="2701137"/>
            <a:ext cx="2748000" cy="1991227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450000" y="450000"/>
            <a:ext cx="8244000" cy="45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стихотворение стало известным многим людям
</a:t>
            </a:r>
            <a:endParaRPr lang="en-US" sz="2200" dirty="0"/>
          </a:p>
        </p:txBody>
      </p:sp>
      <p:sp>
        <p:nvSpPr>
          <p:cNvPr id="9" name="Text 1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622" dirty="0"/>
          </a:p>
        </p:txBody>
      </p:sp>
      <p:sp>
        <p:nvSpPr>
          <p:cNvPr id="10" name="Text 2"/>
          <p:cNvSpPr txBox="1"/>
          <p:nvPr/>
        </p:nvSpPr>
        <p:spPr>
          <a:xfrm>
            <a:off x="596200" y="1350000"/>
            <a:ext cx="2455500" cy="90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4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Стихотворение, которое ждали на фронте
</a:t>
            </a:r>
            <a:pPr algn="l" indent="0" marL="0">
              <a:lnSpc>
                <a:spcPct val="115000"/>
              </a:lnSpc>
              <a:buNone/>
            </a:pPr>
            <a:r>
              <a:rPr lang="en-US" sz="28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4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Военные читали эти строки как личное обращение, почти как письмо из дома. Короткий текст легко запоминался и помогал пережить тревожные дни. В нем было главное — надежда, что близкий человек дождется и не потеряет веру.
</a:t>
            </a:r>
            <a:endParaRPr lang="en-US" sz="840" dirty="0"/>
          </a:p>
        </p:txBody>
      </p:sp>
      <p:sp>
        <p:nvSpPr>
          <p:cNvPr id="11" name="Text 3"/>
          <p:cNvSpPr txBox="1"/>
          <p:nvPr/>
        </p:nvSpPr>
        <p:spPr>
          <a:xfrm>
            <a:off x="3344393" y="1350000"/>
            <a:ext cx="2455500" cy="90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4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Текст, понятный без объяснений
</a:t>
            </a:r>
            <a:pPr algn="l" indent="0" marL="0">
              <a:lnSpc>
                <a:spcPct val="115000"/>
              </a:lnSpc>
              <a:buNone/>
            </a:pPr>
            <a:r>
              <a:rPr lang="en-US" sz="28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4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Симонов говорил простыми словами о том, что переживали тысячи семей. Поэтому стихотворение одинаково трогало и солдат, и тех, кто ждал их в тылу. В нем не нужно искать сложный смысл: чувство передано прямо и честно.
</a:t>
            </a:r>
            <a:endParaRPr lang="en-US" sz="840" dirty="0"/>
          </a:p>
        </p:txBody>
      </p:sp>
      <p:sp>
        <p:nvSpPr>
          <p:cNvPr id="12" name="Text 4"/>
          <p:cNvSpPr txBox="1"/>
          <p:nvPr/>
        </p:nvSpPr>
        <p:spPr>
          <a:xfrm>
            <a:off x="6092496" y="1350000"/>
            <a:ext cx="2455500" cy="90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9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Слова, которые передавали друг другу
</a:t>
            </a:r>
            <a:pPr algn="l" indent="0" marL="0">
              <a:lnSpc>
                <a:spcPct val="115000"/>
              </a:lnSpc>
              <a:buNone/>
            </a:pPr>
            <a:r>
              <a:rPr lang="en-US" sz="299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9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Строки переписывали от руки, учили наизусть и читали вслух. Так стихотворение быстро разошлось по всей стране и стало частью общей памяти о войне. Его сила заключалась в искренности, а не в громких словах.
</a:t>
            </a:r>
            <a:endParaRPr lang="en-US" sz="896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572038" y="1697995"/>
            <a:ext cx="4122000" cy="202526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572025" y="450000"/>
            <a:ext cx="4122000" cy="852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b="1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Темы стихотворения и их связь между собой
</a:t>
            </a:r>
            <a:endParaRPr lang="en-US" sz="2000" dirty="0"/>
          </a:p>
        </p:txBody>
      </p:sp>
      <p:sp>
        <p:nvSpPr>
          <p:cNvPr id="5" name="Text 1"/>
          <p:cNvSpPr txBox="1"/>
          <p:nvPr/>
        </p:nvSpPr>
        <p:spPr>
          <a:xfrm>
            <a:off x="450002" y="1697350"/>
            <a:ext cx="3153300" cy="9477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Диаграмма показывает, какие чувства и идеи звучат в тексте особенно сильно.
</a:t>
            </a:r>
            <a:endParaRPr lang="en-US" sz="900" dirty="0"/>
          </a:p>
        </p:txBody>
      </p:sp>
      <p:sp>
        <p:nvSpPr>
          <p:cNvPr id="6" name="Text 2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622" dirty="0"/>
          </a:p>
        </p:txBody>
      </p:sp>
      <p:sp>
        <p:nvSpPr>
          <p:cNvPr id="7" name="Text 3"/>
          <p:cNvSpPr txBox="1"/>
          <p:nvPr/>
        </p:nvSpPr>
        <p:spPr>
          <a:xfrm>
            <a:off x="450000" y="2776197"/>
            <a:ext cx="3153300" cy="94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Все темы сходятся в одной мысли: человеческая связь помогает сохранить стойкость даже в войну.
</a:t>
            </a:r>
            <a:endParaRPr lang="en-US" sz="900" dirty="0"/>
          </a:p>
        </p:txBody>
      </p:sp>
      <p:sp>
        <p:nvSpPr>
          <p:cNvPr id="8" name="Text 4"/>
          <p:cNvSpPr txBox="1"/>
          <p:nvPr/>
        </p:nvSpPr>
        <p:spPr>
          <a:xfrm>
            <a:off x="4572013" y="4525712"/>
            <a:ext cx="4122000" cy="167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Константин Симонов, «Жди меня, и я вернусь…»; литературный анализ текста
</a:t>
            </a:r>
            <a:endParaRPr lang="en-US" sz="7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450000" y="450000"/>
            <a:ext cx="8244000" cy="65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Поэтический язык: простота и точность
</a:t>
            </a:r>
            <a:endParaRPr lang="en-US" sz="2400" dirty="0"/>
          </a:p>
        </p:txBody>
      </p:sp>
      <p:sp>
        <p:nvSpPr>
          <p:cNvPr id="4" name="Text 1"/>
          <p:cNvSpPr txBox="1"/>
          <p:nvPr/>
        </p:nvSpPr>
        <p:spPr>
          <a:xfrm>
            <a:off x="450000" y="2306245"/>
            <a:ext cx="4060200" cy="715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тексте почти нет сложных образов и красивостей. Отсутствие лишних украшений помогает сосредоточиться на главном чувстве — верности, которая проверяется временем.
</a:t>
            </a:r>
            <a:endParaRPr lang="en-US" sz="1000" dirty="0"/>
          </a:p>
        </p:txBody>
      </p:sp>
      <p:sp>
        <p:nvSpPr>
          <p:cNvPr id="5" name="Text 2"/>
          <p:cNvSpPr txBox="1"/>
          <p:nvPr/>
        </p:nvSpPr>
        <p:spPr>
          <a:xfrm>
            <a:off x="450000" y="3142140"/>
            <a:ext cx="4060200" cy="715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Спокойная интонация не ослабляет эмоции, а усиливает их. Чем сдержаннее звучат слова, тем сильнее ощущается надежда, скрытая в каждой строке.
</a:t>
            </a:r>
            <a:endParaRPr lang="en-US" sz="1000" dirty="0"/>
          </a:p>
        </p:txBody>
      </p:sp>
      <p:sp>
        <p:nvSpPr>
          <p:cNvPr id="6" name="Text 3"/>
          <p:cNvSpPr txBox="1"/>
          <p:nvPr/>
        </p:nvSpPr>
        <p:spPr>
          <a:xfrm>
            <a:off x="450000" y="1470350"/>
            <a:ext cx="4060200" cy="715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Симонов выбирает короткие и ясные фразы, поэтому стихотворение читается легко. Простая речь делает переживание героя особенно правдивым и близким читателю.
</a:t>
            </a:r>
            <a:endParaRPr lang="en-US" sz="1000" dirty="0"/>
          </a:p>
        </p:txBody>
      </p:sp>
      <p:sp>
        <p:nvSpPr>
          <p:cNvPr id="7" name="Text 4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622" dirty="0"/>
          </a:p>
        </p:txBody>
      </p:sp>
      <p:sp>
        <p:nvSpPr>
          <p:cNvPr id="8" name="Text 5"/>
          <p:cNvSpPr txBox="1"/>
          <p:nvPr/>
        </p:nvSpPr>
        <p:spPr>
          <a:xfrm>
            <a:off x="450000" y="3978036"/>
            <a:ext cx="4060200" cy="715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 школьного анализа важно заметить, что простота здесь не означает бедность. Наоборот, точный выбор слов делает стихотворение запоминающимся и очень выразительным.
</a:t>
            </a:r>
            <a:endParaRPr lang="en-US" sz="10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597129" y="0"/>
            <a:ext cx="4550792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50000" y="1208150"/>
            <a:ext cx="3653100" cy="1221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Образ возвращения и его значение
</a:t>
            </a:r>
            <a:endParaRPr lang="en-US" sz="2000" dirty="0"/>
          </a:p>
        </p:txBody>
      </p:sp>
      <p:sp>
        <p:nvSpPr>
          <p:cNvPr id="6" name="Text 1"/>
          <p:cNvSpPr txBox="1"/>
          <p:nvPr/>
        </p:nvSpPr>
        <p:spPr>
          <a:xfrm>
            <a:off x="810775" y="3887700"/>
            <a:ext cx="3292200" cy="80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 лирического героя возвращение становится знаком спасения и человеческой стойкости. В нем соединяются вера, память о близких и мечта о будущем, в котором снова возможна мирная жизнь.
</a:t>
            </a:r>
            <a:endParaRPr lang="en-US" sz="986" dirty="0"/>
          </a:p>
        </p:txBody>
      </p:sp>
      <p:sp>
        <p:nvSpPr>
          <p:cNvPr id="7" name="Text 2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622" dirty="0"/>
          </a:p>
        </p:txBody>
      </p:sp>
      <p:sp>
        <p:nvSpPr>
          <p:cNvPr id="8" name="Text 3"/>
          <p:cNvSpPr txBox="1"/>
          <p:nvPr/>
        </p:nvSpPr>
        <p:spPr>
          <a:xfrm>
            <a:off x="810775" y="2812175"/>
            <a:ext cx="3292200" cy="80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Возвращение в стихотворении — это не только встреча после разлуки. Оно связано с домом, теплом и победой жизни над войной, поэтому финал звучит светло и обнадеживающе.
</a:t>
            </a:r>
            <a:endParaRPr lang="en-US" sz="986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50000" y="2073251"/>
            <a:ext cx="8244000" cy="2617898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622" dirty="0"/>
          </a:p>
        </p:txBody>
      </p:sp>
      <p:sp>
        <p:nvSpPr>
          <p:cNvPr id="5" name="Text 1"/>
          <p:cNvSpPr txBox="1"/>
          <p:nvPr/>
        </p:nvSpPr>
        <p:spPr>
          <a:xfrm>
            <a:off x="450000" y="450000"/>
            <a:ext cx="8244000" cy="46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стихотворение связано с памятью о войне
</a:t>
            </a:r>
            <a:endParaRPr lang="en-US" sz="2400" dirty="0"/>
          </a:p>
        </p:txBody>
      </p:sp>
      <p:sp>
        <p:nvSpPr>
          <p:cNvPr id="6" name="Text 2"/>
          <p:cNvSpPr txBox="1"/>
          <p:nvPr/>
        </p:nvSpPr>
        <p:spPr>
          <a:xfrm>
            <a:off x="450025" y="990000"/>
            <a:ext cx="8244000" cy="17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 личного переживания к общей исторической памяти
</a:t>
            </a:r>
            <a:endParaRPr lang="en-US" sz="10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88153" y="1843958"/>
            <a:ext cx="397500" cy="353333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2682951" y="1821875"/>
            <a:ext cx="397500" cy="397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4777752" y="1821875"/>
            <a:ext cx="397500" cy="397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6872552" y="1821875"/>
            <a:ext cx="397500" cy="397500"/>
          </a:xfrm>
          <a:prstGeom prst="rect">
            <a:avLst/>
          </a:prstGeom>
        </p:spPr>
      </p:pic>
      <p:sp>
        <p:nvSpPr>
          <p:cNvPr id="11" name="Text 0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622" dirty="0"/>
          </a:p>
        </p:txBody>
      </p:sp>
      <p:sp>
        <p:nvSpPr>
          <p:cNvPr id="12" name="Text 1"/>
          <p:cNvSpPr txBox="1"/>
          <p:nvPr/>
        </p:nvSpPr>
        <p:spPr>
          <a:xfrm>
            <a:off x="450000" y="450000"/>
            <a:ext cx="8244000" cy="63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стихотворение изучают в 6 классе
</a:t>
            </a:r>
            <a:endParaRPr lang="en-US" sz="2400" dirty="0"/>
          </a:p>
        </p:txBody>
      </p:sp>
      <p:sp>
        <p:nvSpPr>
          <p:cNvPr id="13" name="Text 2"/>
          <p:cNvSpPr txBox="1"/>
          <p:nvPr/>
        </p:nvSpPr>
        <p:spPr>
          <a:xfrm>
            <a:off x="588134" y="2582525"/>
            <a:ext cx="1821600" cy="120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Понимание текста
</a:t>
            </a:r>
            <a:pPr algn="l" indent="0" marL="0">
              <a:lnSpc>
                <a:spcPct val="115000"/>
              </a:lnSpc>
              <a:buNone/>
            </a:pPr>
            <a:r>
              <a:rPr lang="en-US" sz="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Стихотворение показывает, как сильные чувства можно передать простыми словами. Шестиклассники учатся видеть главную мысль, не теряясь в сложных выражениях и длинных объяснениях.
</a:t>
            </a:r>
            <a:endParaRPr lang="en-US" sz="800" dirty="0"/>
          </a:p>
        </p:txBody>
      </p:sp>
      <p:sp>
        <p:nvSpPr>
          <p:cNvPr id="14" name="Text 3"/>
          <p:cNvSpPr txBox="1"/>
          <p:nvPr/>
        </p:nvSpPr>
        <p:spPr>
          <a:xfrm>
            <a:off x="2682943" y="2582525"/>
            <a:ext cx="1821600" cy="120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Связь войны и чувств
</a:t>
            </a:r>
            <a:pPr algn="l" indent="0" marL="0">
              <a:lnSpc>
                <a:spcPct val="115000"/>
              </a:lnSpc>
              <a:buNone/>
            </a:pPr>
            <a:r>
              <a:rPr lang="en-US" sz="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Текст помогает понять, что личная судьба человека не отделена от истории страны. На примере одного героя видно, как война меняет жизнь и проверяет любовь.
</a:t>
            </a:r>
            <a:endParaRPr lang="en-US" sz="800" dirty="0"/>
          </a:p>
        </p:txBody>
      </p:sp>
      <p:sp>
        <p:nvSpPr>
          <p:cNvPr id="15" name="Text 4"/>
          <p:cNvSpPr txBox="1"/>
          <p:nvPr/>
        </p:nvSpPr>
        <p:spPr>
          <a:xfrm>
            <a:off x="4777735" y="2582525"/>
            <a:ext cx="1821600" cy="120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Повторы и ритм
</a:t>
            </a:r>
            <a:pPr algn="l" indent="0" marL="0">
              <a:lnSpc>
                <a:spcPct val="115000"/>
              </a:lnSpc>
              <a:buNone/>
            </a:pPr>
            <a:r>
              <a:rPr lang="en-US" sz="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стихотворении легко заметить повтор ключевого слова и услышать его ритм. Это развивает внимание к поэтической форме и помогает объяснить, почему текст так запоминается.
</a:t>
            </a:r>
            <a:endParaRPr lang="en-US" sz="800" dirty="0"/>
          </a:p>
        </p:txBody>
      </p:sp>
      <p:sp>
        <p:nvSpPr>
          <p:cNvPr id="16" name="Text 5"/>
          <p:cNvSpPr txBox="1"/>
          <p:nvPr/>
        </p:nvSpPr>
        <p:spPr>
          <a:xfrm>
            <a:off x="6872538" y="2582525"/>
            <a:ext cx="1821600" cy="120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Главная мысль
</a:t>
            </a:r>
            <a:pPr algn="l" indent="0" marL="0">
              <a:lnSpc>
                <a:spcPct val="115000"/>
              </a:lnSpc>
              <a:buNone/>
            </a:pPr>
            <a:r>
              <a:rPr lang="en-US" sz="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Произведение учит сопоставлять тему войны с темой верности и надежды. Для подростков это важный пример того, как литература говорит о трудном через ясные и понятные образы.
</a:t>
            </a:r>
            <a:endParaRPr lang="en-US" sz="8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717325" y="1162275"/>
            <a:ext cx="5709351" cy="1939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49988" y="450000"/>
            <a:ext cx="8244000" cy="45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400" b="1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Ключевые художественные особенности
</a:t>
            </a:r>
            <a:endParaRPr lang="en-US" sz="2400" dirty="0"/>
          </a:p>
        </p:txBody>
      </p:sp>
      <p:sp>
        <p:nvSpPr>
          <p:cNvPr id="5" name="Text 1"/>
          <p:cNvSpPr txBox="1"/>
          <p:nvPr/>
        </p:nvSpPr>
        <p:spPr>
          <a:xfrm>
            <a:off x="450000" y="4035225"/>
            <a:ext cx="3897000" cy="658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таблице показано, какие приемы помогают Симонову передать доверие, напряжение и надежду.
</a:t>
            </a:r>
            <a:endParaRPr lang="en-US" sz="900" dirty="0"/>
          </a:p>
        </p:txBody>
      </p:sp>
      <p:sp>
        <p:nvSpPr>
          <p:cNvPr id="6" name="Text 2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622" dirty="0"/>
          </a:p>
        </p:txBody>
      </p:sp>
      <p:sp>
        <p:nvSpPr>
          <p:cNvPr id="7" name="Text 3"/>
          <p:cNvSpPr txBox="1"/>
          <p:nvPr/>
        </p:nvSpPr>
        <p:spPr>
          <a:xfrm>
            <a:off x="4797000" y="4035300"/>
            <a:ext cx="3897000" cy="658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Все приемы работают на одну задачу: сделать чувство верности убедительным и эмоционально сильным.
</a:t>
            </a:r>
            <a:endParaRPr lang="en-US" sz="900" dirty="0"/>
          </a:p>
        </p:txBody>
      </p:sp>
      <p:sp>
        <p:nvSpPr>
          <p:cNvPr id="8" name="Text 4"/>
          <p:cNvSpPr txBox="1"/>
          <p:nvPr/>
        </p:nvSpPr>
        <p:spPr>
          <a:xfrm>
            <a:off x="450000" y="3251288"/>
            <a:ext cx="4122000" cy="167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Константин Симонов, «Жди меня, и я вернусь…»; анализ художественных средств
</a:t>
            </a:r>
            <a:endParaRPr lang="en-US" sz="7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572038" y="1697995"/>
            <a:ext cx="4122000" cy="202526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572025" y="450000"/>
            <a:ext cx="4122000" cy="852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b="1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особенно запоминается после чтения
</a:t>
            </a:r>
            <a:endParaRPr lang="en-US" sz="2000" dirty="0"/>
          </a:p>
        </p:txBody>
      </p:sp>
      <p:sp>
        <p:nvSpPr>
          <p:cNvPr id="5" name="Text 1"/>
          <p:cNvSpPr txBox="1"/>
          <p:nvPr/>
        </p:nvSpPr>
        <p:spPr>
          <a:xfrm>
            <a:off x="450002" y="1697350"/>
            <a:ext cx="3153300" cy="9477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Самые яркие детали связаны не с событиями, а с чувствами, которые звучат в каждой строке.
</a:t>
            </a:r>
            <a:endParaRPr lang="en-US" sz="900" dirty="0"/>
          </a:p>
        </p:txBody>
      </p:sp>
      <p:sp>
        <p:nvSpPr>
          <p:cNvPr id="6" name="Text 2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622" dirty="0"/>
          </a:p>
        </p:txBody>
      </p:sp>
      <p:sp>
        <p:nvSpPr>
          <p:cNvPr id="7" name="Text 3"/>
          <p:cNvSpPr txBox="1"/>
          <p:nvPr/>
        </p:nvSpPr>
        <p:spPr>
          <a:xfrm>
            <a:off x="450000" y="2776197"/>
            <a:ext cx="3153300" cy="94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Сильнее всего читатель воспринимает сочетание тревоги и надежды: именно оно делает стихотворение живым и незабываемым.
</a:t>
            </a:r>
            <a:endParaRPr lang="en-US" sz="900" dirty="0"/>
          </a:p>
        </p:txBody>
      </p:sp>
      <p:sp>
        <p:nvSpPr>
          <p:cNvPr id="8" name="Text 4"/>
          <p:cNvSpPr txBox="1"/>
          <p:nvPr/>
        </p:nvSpPr>
        <p:spPr>
          <a:xfrm>
            <a:off x="4572013" y="4525712"/>
            <a:ext cx="4122000" cy="167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Константин Симонов, «Жди меня, и я вернусь…»; читательское восприятие текста
</a:t>
            </a:r>
            <a:endParaRPr lang="en-US" sz="7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450000" y="450000"/>
            <a:ext cx="8244000" cy="2330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43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Стихотворение, которое учит ждать и верить
</a:t>
            </a:r>
            <a:endParaRPr lang="en-US" sz="4312" dirty="0"/>
          </a:p>
        </p:txBody>
      </p:sp>
      <p:sp>
        <p:nvSpPr>
          <p:cNvPr id="4" name="Text 1"/>
          <p:cNvSpPr txBox="1"/>
          <p:nvPr/>
        </p:nvSpPr>
        <p:spPr>
          <a:xfrm>
            <a:off x="450000" y="3707950"/>
            <a:ext cx="4122000" cy="98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6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«Жди меня, и я вернусь…» показывает, что любовь и верность помогают человеку пережить войну и сохранить надежду. Это стихотворение остается близким читателям и сегодня.
</a:t>
            </a:r>
            <a:endParaRPr lang="en-US" sz="986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2026-05-18T18:29:16Z</dcterms:created>
  <dcterms:modified xsi:type="dcterms:W3CDTF">2026-05-18T18:29:16Z</dcterms:modified>
</cp:coreProperties>
</file>