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80000" y="294300"/>
            <a:ext cx="6853200" cy="14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8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клеточного цикла: структура и ключевые темы
</a:t>
            </a:r>
            <a:endParaRPr lang="en-US" sz="3819" dirty="0"/>
          </a:p>
        </p:txBody>
      </p:sp>
      <p:sp>
        <p:nvSpPr>
          <p:cNvPr id="4" name="Text 1"/>
          <p:cNvSpPr txBox="1"/>
          <p:nvPr/>
        </p:nvSpPr>
        <p:spPr>
          <a:xfrm>
            <a:off x="5379725" y="2956550"/>
            <a:ext cx="3584100" cy="14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Клеточный цикл регулирует рост и деление клеток, обеспечивая развитие и обновление тканей.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5380042" y="4674300"/>
            <a:ext cx="3584100" cy="289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00025" y="1264148"/>
            <a:ext cx="4991400" cy="39239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8790600" cy="9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1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предпосылки изучения клеточного цикла
</a:t>
            </a:r>
            <a:endParaRPr lang="en-US" sz="3184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956175"/>
            <a:ext cx="3942900" cy="20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клеточного цикла возникло благодаря достижениям микроскопии и описанию митоза в XIX–XX веках. Понимание цикла помогает объяснить процессы роста, регенерации органов и передачу наследственной информации.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6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1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Интерфаза: её этапы и роль в цикле клетки
</a:t>
            </a:r>
            <a:endParaRPr lang="en-US" sz="3177" dirty="0"/>
          </a:p>
        </p:txBody>
      </p:sp>
      <p:sp>
        <p:nvSpPr>
          <p:cNvPr id="5" name="Text 1"/>
          <p:cNvSpPr txBox="1"/>
          <p:nvPr/>
        </p:nvSpPr>
        <p:spPr>
          <a:xfrm>
            <a:off x="998975" y="1739850"/>
            <a:ext cx="4179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Фаза G1 представляет собой период активного роста клетки и синтеза ферментов, необходимых для последующего удвоения ДНК и подготовки к делению.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998975" y="2792006"/>
            <a:ext cx="4179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S-фаза характерна репликацией генетического материала, что позволяет формированию идентичных сестринских хроматид для дочерних клеток.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998975" y="3844175"/>
            <a:ext cx="4179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период G2 происходит дальнейший рост клетки, накопление энергии и синтез белков для успешного прохождения митоза.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85368"/>
            <a:ext cx="2877000" cy="20004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2625" y="884745"/>
            <a:ext cx="2216100" cy="19044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00950" y="1060314"/>
            <a:ext cx="3010200" cy="182552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027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3076850"/>
            <a:ext cx="25803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Профаза: подготовка к делению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профазе происходит конденсация хромосом и формирование микротрубочек веретена деления, что обеспечивает точное распределение генетического материала.
</a:t>
            </a:r>
            <a:endParaRPr lang="en-US" sz="1169" dirty="0"/>
          </a:p>
        </p:txBody>
      </p:sp>
      <p:sp>
        <p:nvSpPr>
          <p:cNvPr id="9" name="Text 2"/>
          <p:cNvSpPr txBox="1"/>
          <p:nvPr/>
        </p:nvSpPr>
        <p:spPr>
          <a:xfrm>
            <a:off x="3190525" y="3076850"/>
            <a:ext cx="25803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Метафаза: выстраивание хромосом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Хромосомы выстраиваются в средней плоскости клетки, что критично для равномерного разделения хроматид на дочерние клетки.
</a:t>
            </a:r>
            <a:endParaRPr lang="en-US" sz="1169" dirty="0"/>
          </a:p>
        </p:txBody>
      </p:sp>
      <p:sp>
        <p:nvSpPr>
          <p:cNvPr id="10" name="Text 3"/>
          <p:cNvSpPr txBox="1"/>
          <p:nvPr/>
        </p:nvSpPr>
        <p:spPr>
          <a:xfrm>
            <a:off x="6310450" y="3037950"/>
            <a:ext cx="25803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Анафаза и телофаза: разделение и восстановление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анафазе сестринские хроматиды расходятся к полюсам клетки, а в телофазе происходит восстановление ядерных оболочек и подготовка к цитокинезу.
</a:t>
            </a:r>
            <a:endParaRPr lang="en-US" sz="1169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180000"/>
            <a:ext cx="87909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9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Стадии митоза и их биологическая значимость
</a:t>
            </a:r>
            <a:endParaRPr lang="en-US" sz="2943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1377" y="2038700"/>
            <a:ext cx="552900" cy="552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45124" y="1532475"/>
            <a:ext cx="552900" cy="552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37605" y="2112842"/>
            <a:ext cx="552900" cy="49146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906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цитокинеза у растений и животных
</a:t>
            </a:r>
            <a:endParaRPr lang="en-US" sz="2834" dirty="0"/>
          </a:p>
        </p:txBody>
      </p:sp>
      <p:sp>
        <p:nvSpPr>
          <p:cNvPr id="7" name="Text 1"/>
          <p:cNvSpPr txBox="1"/>
          <p:nvPr/>
        </p:nvSpPr>
        <p:spPr>
          <a:xfrm>
            <a:off x="1181400" y="3190658"/>
            <a:ext cx="18534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Цитокинез у растений
</a:t>
            </a:r>
            <a:pPr algn="l" indent="0" marL="0">
              <a:lnSpc>
                <a:spcPct val="115000"/>
              </a:lnSpc>
              <a:buNone/>
            </a:pPr>
            <a:r>
              <a:rPr lang="en-US" sz="10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митоза формируется клеточная пластинка, которая разделяет цитоплазму и обеспечивает образование двух самостоятельных клеток.
</a:t>
            </a:r>
            <a:endParaRPr lang="en-US" sz="1190" dirty="0"/>
          </a:p>
        </p:txBody>
      </p:sp>
      <p:sp>
        <p:nvSpPr>
          <p:cNvPr id="8" name="Text 2"/>
          <p:cNvSpPr txBox="1"/>
          <p:nvPr/>
        </p:nvSpPr>
        <p:spPr>
          <a:xfrm>
            <a:off x="3748300" y="3190658"/>
            <a:ext cx="18534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Цитокинез у животных
</a:t>
            </a:r>
            <a:pPr algn="l" indent="0" marL="0">
              <a:lnSpc>
                <a:spcPct val="115000"/>
              </a:lnSpc>
              <a:buNone/>
            </a:pPr>
            <a:r>
              <a:rPr lang="en-US" sz="10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Происходит сужение мембраны в зоне перетяжки, что приводит к отделению двух дочерних клеток с сохранением структуры.
</a:t>
            </a:r>
            <a:endParaRPr lang="en-US" sz="1190" dirty="0"/>
          </a:p>
        </p:txBody>
      </p:sp>
      <p:sp>
        <p:nvSpPr>
          <p:cNvPr id="9" name="Text 3"/>
          <p:cNvSpPr txBox="1"/>
          <p:nvPr/>
        </p:nvSpPr>
        <p:spPr>
          <a:xfrm>
            <a:off x="6381776" y="3190658"/>
            <a:ext cx="18534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Структурные различия
</a:t>
            </a:r>
            <a:pPr algn="l" indent="0" marL="0">
              <a:lnSpc>
                <a:spcPct val="115000"/>
              </a:lnSpc>
              <a:buNone/>
            </a:pPr>
            <a:r>
              <a:rPr lang="en-US" sz="10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Наличие жёсткой клеточной стенки у растений обусловливает отличие механизмов разделения от более подвижных процессов у животных.
</a:t>
            </a:r>
            <a:endParaRPr lang="en-US" sz="1190" dirty="0"/>
          </a:p>
        </p:txBody>
      </p:sp>
      <p:sp>
        <p:nvSpPr>
          <p:cNvPr id="10" name="Text 4"/>
          <p:cNvSpPr txBox="1"/>
          <p:nvPr/>
        </p:nvSpPr>
        <p:spPr>
          <a:xfrm>
            <a:off x="87027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6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76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Функциональные характеристики фаз интерфазы
</a:t>
            </a:r>
            <a:endParaRPr lang="en-US" sz="2760" dirty="0"/>
          </a:p>
        </p:txBody>
      </p:sp>
      <p:sp>
        <p:nvSpPr>
          <p:cNvPr id="5" name="Text 1"/>
          <p:cNvSpPr txBox="1"/>
          <p:nvPr/>
        </p:nvSpPr>
        <p:spPr>
          <a:xfrm>
            <a:off x="1008261" y="1280150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G1-фаза обеспечивает клеточный рост и синтез необходимых компонентов для удвоения ДНК, формируя основу успешного деления.
</a:t>
            </a:r>
            <a:endParaRPr lang="en-US" sz="1194" dirty="0"/>
          </a:p>
        </p:txBody>
      </p:sp>
      <p:sp>
        <p:nvSpPr>
          <p:cNvPr id="6" name="Text 2"/>
          <p:cNvSpPr txBox="1"/>
          <p:nvPr/>
        </p:nvSpPr>
        <p:spPr>
          <a:xfrm>
            <a:off x="1908255" y="2237533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S-фазы происходит точное копирование генетического материала, ключевое для передачи наследственной информации дочерним клеткам.
</a:t>
            </a:r>
            <a:endParaRPr lang="en-US" sz="1194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808274" y="3194915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G2-фазе клетка готовит белки и энергетические ресурсы, необходимые для правильного проведения митоза и цитокинеза.
</a:t>
            </a:r>
            <a:endParaRPr lang="en-US" sz="1194" dirty="0"/>
          </a:p>
        </p:txBody>
      </p:sp>
      <p:sp>
        <p:nvSpPr>
          <p:cNvPr id="9" name="Text 5"/>
          <p:cNvSpPr txBox="1"/>
          <p:nvPr/>
        </p:nvSpPr>
        <p:spPr>
          <a:xfrm>
            <a:off x="3708257" y="4152310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фаза интерфазы содержит меры контроля, обеспечивающие готовность клетки к переходу к следующему этапу цикла.
</a:t>
            </a:r>
            <a:endParaRPr lang="en-US" sz="1194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4900" y="1666010"/>
            <a:ext cx="3929100" cy="18812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7432500" cy="7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Временные характеристики стадий клеточного цикла
</a:t>
            </a:r>
            <a:endParaRPr lang="en-US" sz="2590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88035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Продолжительность цикла варьируется в разных тканях — от нескольких часов до суток и более, отражая особенности функций клеток.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1714810" y="399570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показывают, что интерфаза занимает большую часть цикла, подчёркивая её важность для подготовки клетки к делению.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5041500" y="3669950"/>
            <a:ext cx="39291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Клинические исследования, 2023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0427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2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клеточного цикла в биологии
</a:t>
            </a:r>
            <a:endParaRPr lang="en-US" sz="3232" dirty="0"/>
          </a:p>
        </p:txBody>
      </p:sp>
      <p:sp>
        <p:nvSpPr>
          <p:cNvPr id="5" name="Text 1"/>
          <p:cNvSpPr txBox="1"/>
          <p:nvPr/>
        </p:nvSpPr>
        <p:spPr>
          <a:xfrm>
            <a:off x="3931100" y="2000741"/>
            <a:ext cx="4248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Обновление клеток благодаря циклу поддерживает гомеостаз тканей и способствует регенерации после повреждений.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591674" y="3063929"/>
            <a:ext cx="4248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Координация деления клеток обеспечивает рост организма и правильное развитие в эмбриогенезе.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097625" y="4127104"/>
            <a:ext cx="4248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Нарушения цикла могут спровоцировать различные заболевания, включая анемию и онкологические патологии.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6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0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клеточного цикла в соматических и половых клетках
</a:t>
            </a:r>
            <a:endParaRPr lang="en-US" sz="2304" dirty="0"/>
          </a:p>
        </p:txBody>
      </p:sp>
      <p:sp>
        <p:nvSpPr>
          <p:cNvPr id="5" name="Text 1"/>
          <p:cNvSpPr txBox="1"/>
          <p:nvPr/>
        </p:nvSpPr>
        <p:spPr>
          <a:xfrm>
            <a:off x="483637" y="1831075"/>
            <a:ext cx="3287100" cy="83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Соматические клетки делятся митозом, гарантируя идентичность генетического материала потомству.
</a:t>
            </a:r>
            <a:endParaRPr lang="en-US" sz="1194" dirty="0"/>
          </a:p>
        </p:txBody>
      </p:sp>
      <p:sp>
        <p:nvSpPr>
          <p:cNvPr id="6" name="Text 2"/>
          <p:cNvSpPr txBox="1"/>
          <p:nvPr/>
        </p:nvSpPr>
        <p:spPr>
          <a:xfrm>
            <a:off x="483632" y="3118404"/>
            <a:ext cx="3287100" cy="83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Мейоз ведёт к уменьшению числа хромосом вдвое, что восстанавливается при оплодотворении.
</a:t>
            </a:r>
            <a:endParaRPr lang="en-US" sz="1194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4288766" y="2516000"/>
            <a:ext cx="3287100" cy="83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Половые клетки образуются через мейоз с двумя редукционными делениями для генетического разнообразия.
</a:t>
            </a:r>
            <a:endParaRPr lang="en-US" sz="1194" dirty="0"/>
          </a:p>
        </p:txBody>
      </p:sp>
      <p:sp>
        <p:nvSpPr>
          <p:cNvPr id="9" name="Text 5"/>
          <p:cNvSpPr txBox="1"/>
          <p:nvPr/>
        </p:nvSpPr>
        <p:spPr>
          <a:xfrm>
            <a:off x="4288761" y="3803329"/>
            <a:ext cx="3287100" cy="83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важны для передачи наследственных признаков и поддержания стабильности генома вида.
</a:t>
            </a:r>
            <a:endParaRPr lang="en-US" sz="1194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73332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Контрольные точки клеточного цикла
</a:t>
            </a:r>
            <a:endParaRPr lang="en-US" sz="3062" dirty="0"/>
          </a:p>
        </p:txBody>
      </p:sp>
      <p:sp>
        <p:nvSpPr>
          <p:cNvPr id="5" name="Text 1"/>
          <p:cNvSpPr txBox="1"/>
          <p:nvPr/>
        </p:nvSpPr>
        <p:spPr>
          <a:xfrm>
            <a:off x="4767327" y="1773250"/>
            <a:ext cx="41967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Контрольная точка G1 проверяет целостность ДНК, останавливая цикл при обнаружении повреждений.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1297900" y="2797671"/>
            <a:ext cx="41967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G2-контроль обеспечивает полноту и точность удвоения генетического материала перед началом митоза.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3397306" y="3825254"/>
            <a:ext cx="41967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 M контролирует правильность прикрепления хромосом к микротрубочкам веретена деления, предотвращая ошибки в распределении.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6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2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Молекулярная регуляция: циклины и CDK
</a:t>
            </a:r>
            <a:endParaRPr lang="en-US" sz="3284" dirty="0"/>
          </a:p>
        </p:txBody>
      </p:sp>
      <p:sp>
        <p:nvSpPr>
          <p:cNvPr id="5" name="Text 1"/>
          <p:cNvSpPr txBox="1"/>
          <p:nvPr/>
        </p:nvSpPr>
        <p:spPr>
          <a:xfrm>
            <a:off x="1008261" y="1280150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Циклины — регуляторные белки, уровни которых колеблются в зависимости от фазы клеточного цикла, обеспечивая периодическую активацию циклин-зависимых киназ (CDK).
</a:t>
            </a:r>
            <a:endParaRPr lang="en-US" sz="1194" dirty="0"/>
          </a:p>
        </p:txBody>
      </p:sp>
      <p:sp>
        <p:nvSpPr>
          <p:cNvPr id="6" name="Text 2"/>
          <p:cNvSpPr txBox="1"/>
          <p:nvPr/>
        </p:nvSpPr>
        <p:spPr>
          <a:xfrm>
            <a:off x="1908255" y="2237533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Комплексы циклин-CDK запускают ключевые события цикла, позволяя клетке переходить из одной фазы в другую, например, комплекс циклин D/CDK4 регулирует переход из G1 в фазу S.
</a:t>
            </a:r>
            <a:endParaRPr lang="en-US" sz="1194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808274" y="3194915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Активность CDK зависит от фосфорилирования и взаимодействия с ингибиторами, что обеспечивает точный контроль и предотвращает преждевременное деление.
</a:t>
            </a:r>
            <a:endParaRPr lang="en-US" sz="1194" dirty="0"/>
          </a:p>
        </p:txBody>
      </p:sp>
      <p:sp>
        <p:nvSpPr>
          <p:cNvPr id="9" name="Text 5"/>
          <p:cNvSpPr txBox="1"/>
          <p:nvPr/>
        </p:nvSpPr>
        <p:spPr>
          <a:xfrm>
            <a:off x="3708257" y="4152310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Нарушения регуляции циклинов или CDK, включая мутации, могут приводить к остановке деления или неконтролируемому росту, способствуя развитию опухолей.
</a:t>
            </a:r>
            <a:endParaRPr lang="en-US" sz="1194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6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9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белка p53 и механизмов остановки цикла
</a:t>
            </a:r>
            <a:endParaRPr lang="en-US" sz="2946" dirty="0"/>
          </a:p>
        </p:txBody>
      </p:sp>
      <p:sp>
        <p:nvSpPr>
          <p:cNvPr id="5" name="Text 1"/>
          <p:cNvSpPr txBox="1"/>
          <p:nvPr/>
        </p:nvSpPr>
        <p:spPr>
          <a:xfrm>
            <a:off x="998975" y="1739850"/>
            <a:ext cx="4179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p53 действует как «страж генома», распознавая повреждения ДНК и активируя процессы репарации или инициируя программированную смерть клетки — апоптоз, если повреждения неисправимы.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998975" y="2792006"/>
            <a:ext cx="4179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белок останавливает клеточный цикл в контрольных точках, предотвращая передачу ошибок в потомство и поддерживая генетическую стабильность тканей.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998975" y="3844175"/>
            <a:ext cx="4179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мутации и инактивация p53 обнаруживаются в онкологических заболеваниях, что снижает эффективность контроля и способствует злокачественному росту.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6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66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Клеточный цикл и развитие опухолей
</a:t>
            </a:r>
            <a:endParaRPr lang="en-US" sz="3666" dirty="0"/>
          </a:p>
        </p:txBody>
      </p:sp>
      <p:sp>
        <p:nvSpPr>
          <p:cNvPr id="5" name="Text 1"/>
          <p:cNvSpPr txBox="1"/>
          <p:nvPr/>
        </p:nvSpPr>
        <p:spPr>
          <a:xfrm>
            <a:off x="483637" y="1831075"/>
            <a:ext cx="3287100" cy="83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Генетические повреждения могут нарушить регуляцию цикла, приводя к бесконтрольному делению клеток и формированию опухолевых образований.
</a:t>
            </a:r>
            <a:endParaRPr lang="en-US" sz="1194" dirty="0"/>
          </a:p>
        </p:txBody>
      </p:sp>
      <p:sp>
        <p:nvSpPr>
          <p:cNvPr id="6" name="Text 2"/>
          <p:cNvSpPr txBox="1"/>
          <p:nvPr/>
        </p:nvSpPr>
        <p:spPr>
          <a:xfrm>
            <a:off x="483632" y="3118404"/>
            <a:ext cx="3287100" cy="83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Злокачественные опухоли характеризуются ускоренным циклом, сниженной способностью к апоптозу и способностью вторгаться в здоровые ткани.
</a:t>
            </a:r>
            <a:endParaRPr lang="en-US" sz="1194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4288766" y="2516000"/>
            <a:ext cx="3287100" cy="83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Мутации в онкогенах усиливают пролиферацию, тогда как повреждение генов-супрессоров, таких как p53 и Rb, ведёт к утрате контроля над ростом.
</a:t>
            </a:r>
            <a:endParaRPr lang="en-US" sz="1194" dirty="0"/>
          </a:p>
        </p:txBody>
      </p:sp>
      <p:sp>
        <p:nvSpPr>
          <p:cNvPr id="9" name="Text 5"/>
          <p:cNvSpPr txBox="1"/>
          <p:nvPr/>
        </p:nvSpPr>
        <p:spPr>
          <a:xfrm>
            <a:off x="4288761" y="3803329"/>
            <a:ext cx="3287100" cy="83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этих механизмов способствует разработке лечебных стратегий, направленных на восстановление контроля над клеточным циклом.
</a:t>
            </a:r>
            <a:endParaRPr lang="en-US" sz="1194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0427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Фармакологические мишени клеточного цикла
</a:t>
            </a:r>
            <a:endParaRPr lang="en-US" sz="2861" dirty="0"/>
          </a:p>
        </p:txBody>
      </p:sp>
      <p:sp>
        <p:nvSpPr>
          <p:cNvPr id="5" name="Text 1"/>
          <p:cNvSpPr txBox="1"/>
          <p:nvPr/>
        </p:nvSpPr>
        <p:spPr>
          <a:xfrm>
            <a:off x="3931100" y="2000741"/>
            <a:ext cx="4248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Паклитаксел связывается с микротрубочками, нарушая их динамику в митозе и задерживая клетки на стадии метафазы, что тормозит опухолевый рост.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591674" y="3063929"/>
            <a:ext cx="4248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Метотрексат выступает как антиметаболит, ингибирует синтез ДНК в S-фазе, блокируя репликацию в быстро делящихся клетках.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097625" y="4127104"/>
            <a:ext cx="4248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Таргетные препараты направлены на специфические контрольные точки и мутации, повышая эффективность терапии и снижая побочные эффекты.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6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клеточного цикла прокариот и эукариот
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1008261" y="1280150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Прокариоты делятся бинарным делением, без митоза и интерфазы, что позволяет им быстро размножаться за 20–30 минут.
</a:t>
            </a:r>
            <a:endParaRPr lang="en-US" sz="1194" dirty="0"/>
          </a:p>
        </p:txBody>
      </p:sp>
      <p:sp>
        <p:nvSpPr>
          <p:cNvPr id="6" name="Text 2"/>
          <p:cNvSpPr txBox="1"/>
          <p:nvPr/>
        </p:nvSpPr>
        <p:spPr>
          <a:xfrm>
            <a:off x="1908255" y="2237533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Цикл эукариот сложнее: включает интерфазу (G1, S, G2) и митоз с несколькими контрольными точками для точного контроля деления.
</a:t>
            </a:r>
            <a:endParaRPr lang="en-US" sz="1194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808274" y="3194915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эукариотах регуляция циклин-CDK обеспечивает последовательный и строго контролируемый ход событий цикла.
</a:t>
            </a:r>
            <a:endParaRPr lang="en-US" sz="1194" dirty="0"/>
          </a:p>
        </p:txBody>
      </p:sp>
      <p:sp>
        <p:nvSpPr>
          <p:cNvPr id="9" name="Text 5"/>
          <p:cNvSpPr txBox="1"/>
          <p:nvPr/>
        </p:nvSpPr>
        <p:spPr>
          <a:xfrm>
            <a:off x="3708257" y="4152310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в организации и скорости деления отражают адаптации прокариот и эукариот к различным биологическим функциям и условиям.
</a:t>
            </a:r>
            <a:endParaRPr lang="en-US" sz="1194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73332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92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Внешние регуляторы клеточного цикла
</a:t>
            </a:r>
            <a:endParaRPr lang="en-US" sz="2928" dirty="0"/>
          </a:p>
        </p:txBody>
      </p:sp>
      <p:sp>
        <p:nvSpPr>
          <p:cNvPr id="5" name="Text 1"/>
          <p:cNvSpPr txBox="1"/>
          <p:nvPr/>
        </p:nvSpPr>
        <p:spPr>
          <a:xfrm>
            <a:off x="4767327" y="1773250"/>
            <a:ext cx="41967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Гормоны, такие как эритропоэтин, стимулируют деление специализированных клеток, включая клетки крови, интегрируя цикл в физиологические потребности организма.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1297900" y="2797671"/>
            <a:ext cx="41967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 роста, например EGF и PDGF, активируют пролиферацию клеток, запускают внутриклеточные сигнальные каскады и способствуют регенерации тканей.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3397306" y="3825254"/>
            <a:ext cx="41967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Антагонисты факторов роста могут замедлять цикл, выступая как балансирующие элементы и предотвращая избыточное деление.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58950" y="1040426"/>
            <a:ext cx="4683900" cy="182964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25075" y="2898573"/>
            <a:ext cx="4716600" cy="182860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99635" y="1423850"/>
            <a:ext cx="2926500" cy="11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Быстрообновляющийся эпителий кишечника
</a:t>
            </a:r>
            <a:pPr algn="l" indent="0" marL="0">
              <a:lnSpc>
                <a:spcPct val="115000"/>
              </a:lnSpc>
              <a:buNone/>
            </a:pPr>
            <a:r>
              <a:rPr lang="en-US" sz="9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Клетки эпителия кишечника обновляются каждые 12–24 часа, обеспечивая защиту и поддержание пищеварительной функции. Это достигается активным и непрерывным прохождением клеточного цикла в эпителиальных слоях.
</a:t>
            </a:r>
            <a:endParaRPr lang="en-US" sz="1067" dirty="0"/>
          </a:p>
        </p:txBody>
      </p:sp>
      <p:sp>
        <p:nvSpPr>
          <p:cNvPr id="7" name="Text 1"/>
          <p:cNvSpPr txBox="1"/>
          <p:nvPr/>
        </p:nvSpPr>
        <p:spPr>
          <a:xfrm>
            <a:off x="399625" y="3335786"/>
            <a:ext cx="2926500" cy="11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Долговечные клетки печени и покоящиеся нейроны
</a:t>
            </a:r>
            <a:pPr algn="l" indent="0" marL="0">
              <a:lnSpc>
                <a:spcPct val="115000"/>
              </a:lnSpc>
              <a:buNone/>
            </a:pPr>
            <a:r>
              <a:rPr lang="en-US" sz="9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Гепатоциты печени делятся редко — примерно раз в год, восстанавливая орган после повреждения. Нейроны же после дифференцировки входят в состояние G0 и утрачивают способность к делению, что определяет особенности мозговой ткани.
</a:t>
            </a:r>
            <a:endParaRPr lang="en-US" sz="1067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180000"/>
            <a:ext cx="8790600" cy="49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клеточного цикла в разных тканях
</a:t>
            </a:r>
            <a:endParaRPr lang="en-US" sz="2800" dirty="0"/>
          </a:p>
        </p:txBody>
      </p:sp>
      <p:sp>
        <p:nvSpPr>
          <p:cNvPr id="9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6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90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клеточного цикла: методы и подходы
</a:t>
            </a:r>
            <a:endParaRPr lang="en-US" sz="2906" dirty="0"/>
          </a:p>
        </p:txBody>
      </p:sp>
      <p:sp>
        <p:nvSpPr>
          <p:cNvPr id="5" name="Text 1"/>
          <p:cNvSpPr txBox="1"/>
          <p:nvPr/>
        </p:nvSpPr>
        <p:spPr>
          <a:xfrm>
            <a:off x="483637" y="1831075"/>
            <a:ext cx="3287100" cy="83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Световая и флуоресцентная микроскопия с красителями DAPI и BrdU позволяют визуализировать ядра и синтез ДНК, определяя фазу цикла.
</a:t>
            </a:r>
            <a:endParaRPr lang="en-US" sz="1194" dirty="0"/>
          </a:p>
        </p:txBody>
      </p:sp>
      <p:sp>
        <p:nvSpPr>
          <p:cNvPr id="6" name="Text 2"/>
          <p:cNvSpPr txBox="1"/>
          <p:nvPr/>
        </p:nvSpPr>
        <p:spPr>
          <a:xfrm>
            <a:off x="483632" y="3118404"/>
            <a:ext cx="3287100" cy="83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Антитела к Ki-67 применяются для оценки уровня пролиферативной активности, выявляя активно делящиеся клетки в тканях.
</a:t>
            </a:r>
            <a:endParaRPr lang="en-US" sz="1194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4288766" y="2516000"/>
            <a:ext cx="3287100" cy="83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Проточная цитометрия quantitatively измеряет содержание ДНК в клетках, помогая выделить популяции в различных фазах цикла с высокой точностью.
</a:t>
            </a:r>
            <a:endParaRPr lang="en-US" sz="1194" dirty="0"/>
          </a:p>
        </p:txBody>
      </p:sp>
      <p:sp>
        <p:nvSpPr>
          <p:cNvPr id="9" name="Text 5"/>
          <p:cNvSpPr txBox="1"/>
          <p:nvPr/>
        </p:nvSpPr>
        <p:spPr>
          <a:xfrm>
            <a:off x="4288761" y="3803329"/>
            <a:ext cx="3287100" cy="83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методы комбинируют визуализацию и молекулярные маркеры, расширяя возможности исследования клеточных процессов.
</a:t>
            </a:r>
            <a:endParaRPr lang="en-US" sz="1194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6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Важность изучения клеточного цикла сегодня
</a:t>
            </a:r>
            <a:endParaRPr lang="en-US" sz="3013" dirty="0"/>
          </a:p>
        </p:txBody>
      </p:sp>
      <p:sp>
        <p:nvSpPr>
          <p:cNvPr id="5" name="Text 1"/>
          <p:cNvSpPr txBox="1"/>
          <p:nvPr/>
        </p:nvSpPr>
        <p:spPr>
          <a:xfrm>
            <a:off x="998975" y="1739850"/>
            <a:ext cx="4179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клеточного цикла объединяет биохимию, молекулярную биологию и генетику для понимания сложных регуляторных сетей деления.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998975" y="2792006"/>
            <a:ext cx="4179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Анализируются сигнальные пути, межбелковые взаимодействия и реакции клеток на стресс, что важно для выявления причин многих заболеваний.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998975" y="3844175"/>
            <a:ext cx="4179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Полученные знания применяются в медицине, биотехнологии и регенеративной терапии для создания инновационных методов лечения и восстановления тканей.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103403"/>
            <a:ext cx="9144000" cy="303609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03350" y="307700"/>
            <a:ext cx="7737300" cy="80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7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значения клеточного цикла в биологии и медицине
</a:t>
            </a:r>
            <a:endParaRPr lang="en-US" sz="2753" dirty="0"/>
          </a:p>
        </p:txBody>
      </p:sp>
      <p:sp>
        <p:nvSpPr>
          <p:cNvPr id="5" name="Text 1"/>
          <p:cNvSpPr txBox="1"/>
          <p:nvPr/>
        </p:nvSpPr>
        <p:spPr>
          <a:xfrm>
            <a:off x="2155750" y="1229875"/>
            <a:ext cx="4832400" cy="8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Клеточный цикл — ключевой механизм жизни, регулирующий рост и восстановление тканей. Его глубокое исследование открывает пути к лечению болезней и развитию передовых биотехнологий.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2026-05-10T04:33:55Z</dcterms:created>
  <dcterms:modified xsi:type="dcterms:W3CDTF">2026-05-10T04:33:55Z</dcterms:modified>
</cp:coreProperties>
</file>