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" y="701866"/>
            <a:ext cx="3939600" cy="3381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1294400"/>
            <a:ext cx="2870700" cy="28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звёзд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0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масса, температура и светимость определяют судьбу звезды.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2106" y="4516678"/>
            <a:ext cx="3623154" cy="3077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7084" y="1691289"/>
            <a:ext cx="5173980" cy="29154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4541" y="2194559"/>
            <a:ext cx="2683479" cy="1882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рождаются из одних и тех же облаков, но стартовые условия у каждой свои. Именно поэтому они отличаются по яркости, цвету, размеру и сроку жизни, а их свойства помогают читать историю Галактики.
</a:t>
            </a:r>
            <a:endParaRPr lang="en-US" sz="1050" dirty="0"/>
          </a:p>
        </p:txBody>
      </p:sp>
      <p:sp>
        <p:nvSpPr>
          <p:cNvPr id="7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звёзды не одинаковы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масса служит стандартом, с которым сравнивают все остальные звёзды.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Принятая в астрономии единица массы: масса Солнца.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масса сильнее всего задаёт температуру, светимость и темп эволюции звезды.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звёзд: от карликов до сверхгигантов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карлики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компактные остатки звёзд с радиусом, намного меньшим солнечного. Несмотря на крошечный размер, они могут обладать большой плотностью и высокой температурой поверхности.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Звёзды-сверхгиганты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внешние слои раздуваются до сотен и тысяч солнечных радиусов. Такие звёзды выглядят огромными, но из-за разреженности вещества не обязательно намного тяжелее компактных объектов.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 плотность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радиус при той же массе, тем ниже средняя плотность звезды. Это влияет на строение внешних слоёв, светимость и способ завершения эволюции.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внешний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лишь размер не позволяет судить о массе или стадии жизни. Для правильного понимания звезды нужно учитывать сразу несколько параметров, а не один признак.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 — быстрый ориентир, но точную температуру уточняют по спектру излучения и линиям поглощения.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температуры цвет смещается от красного к голубому, а максимум излучения — к коротким волнам.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значения температур поверхности звёзд по спектральной классификации.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поверхности и цвет звезды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023" y="2013314"/>
            <a:ext cx="305255" cy="3052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0349" y="2030273"/>
            <a:ext cx="305255" cy="2713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Светимость звезды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полная энергия, которую звезда излучает за единицу времени во всех направлениях. Параметр характеризует сам объект, а не наблюдателя.
</a:t>
            </a:r>
            <a:endParaRPr lang="en-US" sz="1369" dirty="0"/>
          </a:p>
        </p:txBody>
      </p:sp>
      <p:sp>
        <p:nvSpPr>
          <p:cNvPr id="13" name="Text 2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Видимая яркость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зависит от расстояния до Земли и условий наблюдения. Поэтому далёкая очень светимая звезда может казаться слабой, а близкая — заметной.
</a:t>
            </a:r>
            <a:endParaRPr lang="en-US" sz="1369" dirty="0"/>
          </a:p>
        </p:txBody>
      </p:sp>
      <p:sp>
        <p:nvSpPr>
          <p:cNvPr id="14" name="Text 3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излучения уменьшается по закону обратных квадратов: чем дальше источник, тем сильнее падает его наблюдаемая яркость при той же светимости.
</a:t>
            </a:r>
            <a:endParaRPr lang="en-US" sz="1369" dirty="0"/>
          </a:p>
        </p:txBody>
      </p:sp>
      <p:sp>
        <p:nvSpPr>
          <p:cNvPr id="15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Светимость и видимая яркость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2154" y="2340564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962" y="1566447"/>
            <a:ext cx="3908988" cy="2041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классы отражают прежде всего температуру поверхности и связанный с ней цвет звезды.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Спектральный класс позволяет быстро оценить температуру звезды; Солнце относится к классу G.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6962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спектральная классификация OBAFGKM.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Спектральные классы звёзд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512" y="2536505"/>
            <a:ext cx="2602145" cy="19998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662" y="2536505"/>
            <a:ext cx="2602145" cy="199989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536505"/>
            <a:ext cx="2602145" cy="199989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 и химический состав звезды
</a:t>
            </a:r>
            <a:endParaRPr lang="en-US" sz="2000" dirty="0"/>
          </a:p>
        </p:txBody>
      </p:sp>
      <p:sp>
        <p:nvSpPr>
          <p:cNvPr id="13" name="Text 2"/>
          <p:cNvSpPr txBox="1"/>
          <p:nvPr/>
        </p:nvSpPr>
        <p:spPr>
          <a:xfrm>
            <a:off x="471214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Линии, которые рассказывают о веществе
</a:t>
            </a:r>
            <a:pPr algn="l" indent="0" marL="0">
              <a:lnSpc>
                <a:spcPct val="100000"/>
              </a:lnSpc>
              <a:buNone/>
            </a:pPr>
            <a:r>
              <a:rPr lang="en-US" sz="34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 звезды проходит через её атмосферу, в спектре появляются характерные тёмные линии. По ним астрономы узнают, есть ли там водород, гелий, кальций, натрий и другие элементы, не видимые напрямую.
</a:t>
            </a:r>
            <a:endParaRPr lang="en-US" sz="953" dirty="0"/>
          </a:p>
        </p:txBody>
      </p:sp>
      <p:sp>
        <p:nvSpPr>
          <p:cNvPr id="14" name="Text 3"/>
          <p:cNvSpPr txBox="1"/>
          <p:nvPr/>
        </p:nvSpPr>
        <p:spPr>
          <a:xfrm>
            <a:off x="3315438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плотность по спектру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линий зависит не только от состава, но и от физических условий в атмосфере. Поэтому спектр помогает оценить температуру, плотность и степень ионизации вещества в верхних слоях звезды.
</a:t>
            </a:r>
            <a:endParaRPr lang="en-US" sz="1031" dirty="0"/>
          </a:p>
        </p:txBody>
      </p:sp>
      <p:sp>
        <p:nvSpPr>
          <p:cNvPr id="15" name="Text 4"/>
          <p:cNvSpPr txBox="1"/>
          <p:nvPr/>
        </p:nvSpPr>
        <p:spPr>
          <a:xfrm>
            <a:off x="6166433" y="1798674"/>
            <a:ext cx="2520840" cy="6921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металлами
</a:t>
            </a:r>
            <a:pPr algn="l" indent="0" marL="0">
              <a:lnSpc>
                <a:spcPct val="100000"/>
              </a:lnSpc>
              <a:buNone/>
            </a:pPr>
            <a:r>
              <a:rPr lang="en-US" sz="3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астрономии к металлам относят все элементы тяжелее гелия. У большинства звёзд главную долю вещества составляют водород и гелий, а содержание более тяжёлых элементов служит важным признаком их химической истории.
</a:t>
            </a:r>
            <a:endParaRPr lang="en-US" sz="103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088" y="1647327"/>
            <a:ext cx="8019234" cy="29204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рождается и развивается звезда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общую последовательность звёздной эволюции и её зависимость от начальной массы.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Термоядерные реакции в недрах звёзд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66225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излучения звезды — превращение водорода в гелий. Освобождаемая энергия поддерживает высокую температуру внутренних слоёв и делает звезду яркой на протяжении долгого времени.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07006" y="2096734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реакции для разных звёзд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звёздах, подобных Солнцу, преобладает протон-протонный цикл. У более массивных звёзд важнее углеродно-азотный цикл, который эффективнее работает при более высоких температурах.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46679" y="3628453"/>
            <a:ext cx="3592479" cy="7630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сил внутри звезды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Термоядерная энергия создаёт давление, которое противодействует гравитации. Пока этот баланс сохраняется, звезда остаётся устойчивой и находится на главной последовательности.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сравнивать не отдельные звёзды, а целые группы и их эволюционные стадии.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объектов на диаграмме отражает их физическое состояние и помогает отличать молодые, зрелые и конечные стадии звёзд.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на основе общепринятой диаграммы Герцшпрунга—Рассела.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Герцшпрунга—Рассела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5660" y="927073"/>
            <a:ext cx="3377807" cy="17932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млрд лет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больше может составлять возраст отдельных звёзд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705661" y="3566160"/>
            <a:ext cx="3754336" cy="929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оценки возраста звёзд по массе, составу и положению на диаграмме Герцшпрунга—Рассела.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827891" y="1057521"/>
            <a:ext cx="3271360" cy="15558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древние звёзды служат прямыми свидетельствами ранней истории Галактики и помогают восстанавливать её прошлое.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641626" y="4678984"/>
            <a:ext cx="1311900" cy="2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89" y="3603874"/>
            <a:ext cx="7802561" cy="10362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Переменные звёзды и вспышки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358775" y="1670589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Пульсации светимости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звёзды изменяют блеск из-за периодического расширения и сжатия оболочек. Такие колебания позволяют исследовать внутреннее строение и физические условия в недрах звезды по характеру изменения яркости.
</a:t>
            </a:r>
            <a:endParaRPr lang="en-US" sz="1099" dirty="0"/>
          </a:p>
        </p:txBody>
      </p:sp>
      <p:sp>
        <p:nvSpPr>
          <p:cNvPr id="13" name="Text 3"/>
          <p:cNvSpPr txBox="1"/>
          <p:nvPr/>
        </p:nvSpPr>
        <p:spPr>
          <a:xfrm>
            <a:off x="358775" y="2649448"/>
            <a:ext cx="3529089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Затмения в системах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звёзды входят в двойную систему и периодически закрывают друг друга, наблюдается регулярное ослабление света. По форме кривой блеска определяют размеры, орбиты и взаимное расположение компонентов.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7148" y="1670589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Вспышечная 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ряда звёзд происходят внезапные выбросы энергии, связанные с магнитными процессами. Они приводят к кратковременному увеличению яркости и особенно заметны у активных холодных звёзд.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657148" y="2649447"/>
            <a:ext cx="3529088" cy="7868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Цефеиды как маяки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Цефеиды ценны тем, что их период изменения блеска связан с истинной светимостью. Благодаря этой зависимости астрономы надёжно оценивают расстояния до далёких звёздных 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1804012"/>
            <a:ext cx="306494" cy="2451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7940" y="1767993"/>
            <a:ext cx="317233" cy="3172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125" y="3330118"/>
            <a:ext cx="306494" cy="272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4256" y="3322070"/>
            <a:ext cx="324602" cy="2885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8526" y="21706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масс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Орбиты компонентов позволяют вычислять массы звёзд с высокой точностью. Это один из самых надёжных способов проверить модели их внутреннего строения и эволюции.
</a:t>
            </a:r>
            <a:endParaRPr lang="en-US" sz="1319" dirty="0"/>
          </a:p>
        </p:txBody>
      </p:sp>
      <p:sp>
        <p:nvSpPr>
          <p:cNvPr id="9" name="Text 1"/>
          <p:cNvSpPr txBox="1"/>
          <p:nvPr/>
        </p:nvSpPr>
        <p:spPr>
          <a:xfrm>
            <a:off x="4679657" y="21706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веществом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звезда заполняет свою область гравитационного влияния, вещество может перетекать к спутнику. Такой перенос меняет яркость, спектр и дальнейший путь развития системы.
</a:t>
            </a:r>
            <a:endParaRPr lang="en-US" sz="1319" dirty="0"/>
          </a:p>
        </p:txBody>
      </p:sp>
      <p:sp>
        <p:nvSpPr>
          <p:cNvPr id="10" name="Text 2"/>
          <p:cNvSpPr txBox="1"/>
          <p:nvPr/>
        </p:nvSpPr>
        <p:spPr>
          <a:xfrm>
            <a:off x="378526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переменные объекты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компонентов способно порождать новые типы переменности и вспышек. Поэтому двойные и кратные системы особенно важны для изучения нестабильных звёздных процессов.
</a:t>
            </a:r>
            <a:endParaRPr lang="en-US" sz="1319" dirty="0"/>
          </a:p>
        </p:txBody>
      </p:sp>
      <p:sp>
        <p:nvSpPr>
          <p:cNvPr id="11" name="Text 3"/>
          <p:cNvSpPr txBox="1"/>
          <p:nvPr/>
        </p:nvSpPr>
        <p:spPr>
          <a:xfrm>
            <a:off x="4679657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массивных звёзд такие системы встречаются особенно часто. Это делает их ключевыми объектами для понимания того, как звёзды рождаются, взаимодействуют и завершают жизнь.
</a:t>
            </a:r>
            <a:endParaRPr lang="en-US" sz="1319" dirty="0"/>
          </a:p>
        </p:txBody>
      </p:sp>
      <p:sp>
        <p:nvSpPr>
          <p:cNvPr id="12" name="Text 4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двойные системы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114" y="1647489"/>
            <a:ext cx="3848986" cy="29200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48769" y="1647327"/>
            <a:ext cx="4069235" cy="17934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наглядности показаны ориентировочные сроки жизни звёзд разных масс на главной последовательности, в миллиардах лет.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массы срок существования резко сокращается: массивные звёзды живут гораздо меньше, хотя расходуют энергию значительно интенсивнее.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48770" y="3881852"/>
            <a:ext cx="4061855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астрофизические оценки зависимости времени жизни звезды от массы.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 жизни звезды и её масса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8631" y="2755985"/>
            <a:ext cx="5286740" cy="1687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57678" y="1512476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справочные данные по типичным звёздам разных классов.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типичных звёзд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86953" y="1512476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масса связана с температурой, светимостью и длительностью жизни у разных типов звёзд.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масса, тем выше температура и светимость, но тем короче жизнь звезды на главной последовательности.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4276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Исчерпание топлива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ядре заканчивается доступный водород, звезда теряет прежнее равновесие между давлением излучения и гравитацией, и её структура начинает перестраиваться.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546232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Раздувание оболочек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переходит в стадию гиганта или сверхгиганта, заметно увеличивает размеры и сбрасывает внешние слои в межзвёздное пространство.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8188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финалы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звёзд малой и средней массы остаётся белый карлик, а у массивных звёзд происходит взрыв сверхновой с образованием нейтронной звезды или чёрной дыры.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890144" y="2571749"/>
            <a:ext cx="1953183" cy="19927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вещества в Галактику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Выброшенные тяжёлые элементы смешиваются с межзвёздной средой и становятся материалом для новых звёзд, планет и пылевых облаков.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завершения жизни звезды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795" y="3518200"/>
            <a:ext cx="8140648" cy="116067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501987" y="2044843"/>
            <a:ext cx="224163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лёгких и средних элементов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недрах звёзд ядра атомов постепенно сливаются, образуя элементы вплоть до железа. Этот процесс создаёт основу химического разнообразия космоса и питает эволюцию галактик.
</a:t>
            </a:r>
            <a:endParaRPr lang="en-US" sz="1050" dirty="0"/>
          </a:p>
        </p:txBody>
      </p:sp>
      <p:sp>
        <p:nvSpPr>
          <p:cNvPr id="11" name="Text 2"/>
          <p:cNvSpPr txBox="1"/>
          <p:nvPr/>
        </p:nvSpPr>
        <p:spPr>
          <a:xfrm>
            <a:off x="3287362" y="2044843"/>
            <a:ext cx="224163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тяжёлых элементов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тяжёлые элементы возникают при взрывах сверхновых и в экстремальных космических событиях. Именно они пополняют межзвёздную среду веществом, из которого затем формируются новые системы.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052278" y="2044843"/>
            <a:ext cx="2241633" cy="11250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жизнью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Углерод, кислород, кальций и железо, необходимые для планет и живых организмов, имеют звёздное происхождение. Поэтому история звёзд напрямую связана с историей вещества на Земле.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звёзды важны для химии Вселенной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8825" y="1523600"/>
            <a:ext cx="3972759" cy="30959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641626" y="4678984"/>
            <a:ext cx="1311843" cy="258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58775" y="310202"/>
            <a:ext cx="7108825" cy="7489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астрономы изучают звёзды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630238" y="1545436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Спектроскопия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 показывает химический состав атмосферы и позволяет оценить температуру, плотность и движение вещества. По линиям поглощения и излучения астрономы получают самые подробные сведения о звезде.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630238" y="2331738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блеска в разных фильтрах помогает определить цвет, переменность и общую энергию излучения. Этот метод особенно полезен при изучении изменяющихся звёзд и далёких скоплений.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30238" y="3118039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Параллакс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Угловое смещение звезды при движении Земли вокруг Солнца даёт возможность вычислить расстояние. Без этого шага нельзя надёжно определить истинную светимость и масштаб звёздных объектов.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630238" y="3904342"/>
            <a:ext cx="3758882" cy="7157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 разных диапазонах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Инфракрасные, ультрафиолетовые и рентгеновские данные раскрывают горячие области, молодые звёзды и объекты, скрытые пылью. Космические телескопы расширяют эти возможности за пределы атмосферы.
</a:t>
            </a:r>
            <a:endParaRPr lang="en-US" sz="10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800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как ключ к устройству Вселенной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массу, спектр и светимость звезды, астрономы понимают её прошлое, настоящее и будущее. Именно звёзды связывают физику, химию и историю Галактики в единую картину.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2026-05-29T17:22:17Z</dcterms:created>
  <dcterms:modified xsi:type="dcterms:W3CDTF">2026-05-29T17:22:17Z</dcterms:modified>
</cp:coreProperties>
</file>