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572" y="-68580"/>
            <a:ext cx="4570855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Фразовые глаголы с turn: 4 конструкции, которые часто встречаются в английском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 четыре частых выражения с turn и их значения.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4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Turn — один из самых гибких английских глаголов. В сочетании с частицами он меняет смысл: от включения техники до превращения и изменения уровня. Для чтения и общения важно узнавать такие конструкции целиком, а не по отдельным словам.
</a:t>
            </a:r>
            <a:endParaRPr lang="en-US" sz="1446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2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фразовые глаголы с turn важны в английском языке
</a:t>
            </a:r>
            <a:endParaRPr lang="en-US" sz="242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025" y="2749535"/>
            <a:ext cx="7926000" cy="164093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turn into: значение «превращаться в»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732213" y="1756479"/>
            <a:ext cx="2228400" cy="699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Turn into показывает, что один объект или ситуация постепенно становятся другими. Эта конструкция помогает описывать изменения формы, роли или состояния без резкого перехода и часто встречается в учебных и бытовых примерах.
</a:t>
            </a:r>
            <a:endParaRPr lang="en-US" sz="890" dirty="0"/>
          </a:p>
        </p:txBody>
      </p:sp>
      <p:sp>
        <p:nvSpPr>
          <p:cNvPr id="13" name="Text 3"/>
          <p:cNvSpPr txBox="1"/>
          <p:nvPr/>
        </p:nvSpPr>
        <p:spPr>
          <a:xfrm>
            <a:off x="1038725" y="1387515"/>
            <a:ext cx="1922100" cy="3324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состояния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6174188" y="1756449"/>
            <a:ext cx="2228400" cy="6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конструкции можно передать формулой «A becomes B». Именно поэтому turn into легко запомнить: частица into указывает на результат изменения, а не просто на движение или поворот.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480700" y="1387485"/>
            <a:ext cx="19221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3453200" y="1756449"/>
            <a:ext cx="2228400" cy="6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можно использовать не только о природе или предметах, но и о проблемах, событиях и настроении. Оно удобно, когда нужно подчеркнуть, что исходное состояние меняется на новое.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3759713" y="1387485"/>
            <a:ext cx="19221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только про вещи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9193" y="1104207"/>
            <a:ext cx="3315804" cy="3290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turn into в наглядных примерах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332175" y="1475125"/>
            <a:ext cx="47985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caterpillar turns into a butterfly — самый понятный пример, потому что здесь хорошо видно полное изменение формы. Такая картинка помогает быстро связать выражение с идеей превращения.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32175" y="1179550"/>
            <a:ext cx="47982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Природное превращение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32175" y="2611237"/>
            <a:ext cx="47985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Rain can turn into snow, а quiet day can turn into a busy day. В этих примерах turn into показывает постепенный переход от одного состояния к другому, без мгновенного скачка.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332175" y="2315662"/>
            <a:ext cx="47982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 время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332175" y="3747349"/>
            <a:ext cx="47985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случаях конструкция означает «одно становится другим». Поэтому её удобно использовать, когда нужно описать изменения в природе, в сюжете рассказа или в повседневной жизни.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332175" y="3451774"/>
            <a:ext cx="47982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смысл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четыре конструкции строятся по одной модели: основа turn получает точный смысл от частицы рядом с ней.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задаёт направление смысла: изменение, включение, усиление или переворот.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фразовых глаголов с turn.
</a:t>
            </a:r>
            <a:endParaRPr lang="en-US" sz="1343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3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значения turn: единая система фразовых глаголов
</a:t>
            </a:r>
            <a:endParaRPr lang="en-US" sz="233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9494" y="1710453"/>
            <a:ext cx="324000" cy="43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6505" y="1734453"/>
            <a:ext cx="432000" cy="384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6167" y="1710453"/>
            <a:ext cx="432000" cy="43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5830" y="1753653"/>
            <a:ext cx="432000" cy="345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turn on: включить свет, устройство или звук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Turn on the lamp означает включить лампу или свет. Это одно из самых частых бытовых употреблений, особенно дома, в классе или в комнате вечером.
</a:t>
            </a:r>
            <a:endParaRPr lang="en-US" sz="1150" dirty="0"/>
          </a:p>
        </p:txBody>
      </p:sp>
      <p:sp>
        <p:nvSpPr>
          <p:cNvPr id="11" name="Text 2"/>
          <p:cNvSpPr txBox="1"/>
          <p:nvPr/>
        </p:nvSpPr>
        <p:spPr>
          <a:xfrm>
            <a:off x="521494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7002506" y="26617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Turn on помогает быстро назвать действие без длинного объяснения. Поэтому конструкция удобна и в школе, и дома, и в простых инструкциях к технике.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7002505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речь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842168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Turn on the music используют, когда хотят включить музыку или другой звук. Это выражение часто встречается в разговоре, когда кто-то просит начать воспроизведение.
</a:t>
            </a:r>
            <a:endParaRPr lang="en-US" sz="1092" dirty="0"/>
          </a:p>
        </p:txBody>
      </p:sp>
      <p:sp>
        <p:nvSpPr>
          <p:cNvPr id="15" name="Text 6"/>
          <p:cNvSpPr txBox="1"/>
          <p:nvPr/>
        </p:nvSpPr>
        <p:spPr>
          <a:xfrm>
            <a:off x="4842167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2681831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Turn on the TV или turn on the computer говорят, когда устройство начинают использовать. В таких примерах on связан с началом работы прибора.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2681831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
</a:t>
            </a:r>
            <a:endParaRPr lang="en-US" sz="1400" dirty="0"/>
          </a:p>
        </p:txBody>
      </p:sp>
      <p:sp>
        <p:nvSpPr>
          <p:cNvPr id="18" name="Text 9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930" y="1475188"/>
            <a:ext cx="3645300" cy="25488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turn off: выключить и остановить работу
</a:t>
            </a:r>
            <a:endParaRPr lang="en-US" sz="2700" dirty="0"/>
          </a:p>
        </p:txBody>
      </p:sp>
      <p:sp>
        <p:nvSpPr>
          <p:cNvPr id="12" name="Text 2"/>
          <p:cNvSpPr txBox="1"/>
          <p:nvPr/>
        </p:nvSpPr>
        <p:spPr>
          <a:xfrm>
            <a:off x="4879475" y="1646925"/>
            <a:ext cx="34704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Turn off означает остановить работу устройства или прибора. Так говорят, когда нужно выключить свет, компьютер, телефон или любой другой источник действия.
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4879475" y="144951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Прекращение работы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879475" y="3798075"/>
            <a:ext cx="34704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Turn off удобно запоминать вместе с turn on: одна конструкция запускает действие, другая его завершает. Такое сравнение делает значение частицы off особенно понятным.
</a:t>
            </a:r>
            <a:endParaRPr lang="en-US" sz="700" dirty="0"/>
          </a:p>
        </p:txBody>
      </p:sp>
      <p:sp>
        <p:nvSpPr>
          <p:cNvPr id="15" name="Text 5"/>
          <p:cNvSpPr txBox="1"/>
          <p:nvPr/>
        </p:nvSpPr>
        <p:spPr>
          <a:xfrm>
            <a:off x="4879475" y="360066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Противоположность on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4879475" y="3081025"/>
            <a:ext cx="34704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конструкция часто встречается в правилах и инструкциях. Она помогает коротко и ясно сказать, что устройство, сигнал или экран нужно отключить.
</a:t>
            </a:r>
            <a:endParaRPr lang="en-US" sz="700" dirty="0"/>
          </a:p>
        </p:txBody>
      </p:sp>
      <p:sp>
        <p:nvSpPr>
          <p:cNvPr id="17" name="Text 7"/>
          <p:cNvSpPr txBox="1"/>
          <p:nvPr/>
        </p:nvSpPr>
        <p:spPr>
          <a:xfrm>
            <a:off x="4879475" y="288361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и порядок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4879475" y="2363975"/>
            <a:ext cx="34704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Turn off the light и turn off the music — самые понятные примеры. В них частица off показывает, что действие прекращается, а источник перестаёт работать.
</a:t>
            </a:r>
            <a:endParaRPr lang="en-US" sz="700" dirty="0"/>
          </a:p>
        </p:txBody>
      </p:sp>
      <p:sp>
        <p:nvSpPr>
          <p:cNvPr id="19" name="Text 9"/>
          <p:cNvSpPr txBox="1"/>
          <p:nvPr/>
        </p:nvSpPr>
        <p:spPr>
          <a:xfrm>
            <a:off x="4879475" y="216656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 звук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2143849"/>
            <a:ext cx="4356600" cy="10955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две близкие конструкции и запомните, как частица меняет смысл одного и того же глагола.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 связано с началом действия, off — с его прекращением. Это противопоставление помогает быстро выбирать нужную конструкцию.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фразовым глаголам с turn.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Turn on и turn off: точное сравнение
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выбора по ситуации и действию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turn on или turn off
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turn up: сделать громче, сильнее или выше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734100" y="2612607"/>
            <a:ext cx="2308500" cy="14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Turn up the volume означает сделать звук громче. Это самый частый пример, потому что его легко связать с музыкой, видео или разговором, где нужно усилить звук.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734100" y="2020757"/>
            <a:ext cx="23085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Громкость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6101650" y="2612607"/>
            <a:ext cx="2308500" cy="14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up помогает запомнить смысл: показатель как будто поднимается вверх. Поэтому turn up удобно понимать как действие, которое делает уровень выше, сильнее или заметнее.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101650" y="2020757"/>
            <a:ext cx="23085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подъёма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3417875" y="2612607"/>
            <a:ext cx="2308500" cy="14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Turn up the heat используют, когда нужно повысить температуру или усилить нагрев. В более широком смысле конструкция передаёт увеличение любого показателя или интенсивности.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3417875" y="2020757"/>
            <a:ext cx="23085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и температура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6640" y="3137594"/>
            <a:ext cx="243000" cy="324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0830" y="3169994"/>
            <a:ext cx="324000" cy="259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24381" y="1571883"/>
            <a:ext cx="324000" cy="259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90441" y="1539483"/>
            <a:ext cx="202500" cy="324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turn down: сделать тише, слабее или отказаться
</a:t>
            </a:r>
            <a:endParaRPr lang="en-US" sz="2700" dirty="0"/>
          </a:p>
        </p:txBody>
      </p:sp>
      <p:sp>
        <p:nvSpPr>
          <p:cNvPr id="14" name="Text 1"/>
          <p:cNvSpPr txBox="1"/>
          <p:nvPr/>
        </p:nvSpPr>
        <p:spPr>
          <a:xfrm>
            <a:off x="1136140" y="3492124"/>
            <a:ext cx="2373525" cy="62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Turn down используют, когда нужно сделать звук тише: музыку, радио или шум. В школьной и домашней речи это одно из самых удобных выражений для управления уровнем звучания.
</a:t>
            </a:r>
            <a:endParaRPr lang="en-US" sz="900" dirty="0"/>
          </a:p>
        </p:txBody>
      </p:sp>
      <p:sp>
        <p:nvSpPr>
          <p:cNvPr id="15" name="Text 2"/>
          <p:cNvSpPr txBox="1"/>
          <p:nvPr/>
        </p:nvSpPr>
        <p:spPr>
          <a:xfrm>
            <a:off x="1570971" y="3141846"/>
            <a:ext cx="1938825" cy="31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Уменьшить громкость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4130830" y="3492124"/>
            <a:ext cx="2373525" cy="62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инструкциях turn down часто значит «уменьшить» или «сделать слабее», чтобы что-то не мешало. Так говорят о звуке, свете, громкости и других действиях, которые нужно ослабить.
</a:t>
            </a:r>
            <a:endParaRPr lang="en-US" sz="900" dirty="0"/>
          </a:p>
        </p:txBody>
      </p:sp>
      <p:sp>
        <p:nvSpPr>
          <p:cNvPr id="17" name="Text 4"/>
          <p:cNvSpPr txBox="1"/>
          <p:nvPr/>
        </p:nvSpPr>
        <p:spPr>
          <a:xfrm>
            <a:off x="4565662" y="3141846"/>
            <a:ext cx="1938825" cy="31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Остановить лишнее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5624381" y="1894014"/>
            <a:ext cx="2373525" cy="62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 переносное значение: turn down an offer — отказаться от предложения. Здесь частица down связана не с физическим движением, а с решением не принимать что-то.
</a:t>
            </a:r>
            <a:endParaRPr lang="en-US" sz="900" dirty="0"/>
          </a:p>
        </p:txBody>
      </p:sp>
      <p:sp>
        <p:nvSpPr>
          <p:cNvPr id="19" name="Text 6"/>
          <p:cNvSpPr txBox="1"/>
          <p:nvPr/>
        </p:nvSpPr>
        <p:spPr>
          <a:xfrm>
            <a:off x="6059213" y="1543736"/>
            <a:ext cx="1938825" cy="31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Отказаться от предложения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2629691" y="1894014"/>
            <a:ext cx="2373525" cy="62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конструкция подходит и для снижения интенсивности: heat, fan, light или noise. В таких случаях turn down помогает описать уменьшение силы, температуры или общего уровня.
</a:t>
            </a:r>
            <a:endParaRPr lang="en-US" sz="900" dirty="0"/>
          </a:p>
        </p:txBody>
      </p:sp>
      <p:sp>
        <p:nvSpPr>
          <p:cNvPr id="21" name="Text 8"/>
          <p:cNvSpPr txBox="1"/>
          <p:nvPr/>
        </p:nvSpPr>
        <p:spPr>
          <a:xfrm>
            <a:off x="3064522" y="1543736"/>
            <a:ext cx="1938825" cy="31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Ослабить действие
</a:t>
            </a:r>
            <a:endParaRPr lang="en-US" sz="1200" dirty="0"/>
          </a:p>
        </p:txBody>
      </p:sp>
      <p:sp>
        <p:nvSpPr>
          <p:cNvPr id="22" name="Text 9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частицы меняют направление действия: up обычно усиливает, а down ослабляет или уменьшает. На практике это помогает быстро выбирать нужную конструкцию.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показатель, тем сильнее идея увеличения; чем ниже — тем заметнее снижение или отказ. Частица задаёт смысл точнее, чем сам глагол turn.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употребления фразовых глаголов turn в учебном английском
</a:t>
            </a:r>
            <a:endParaRPr lang="en-US" sz="891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8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up и down: сравнение значений в фразовых глаголах
</a:t>
            </a:r>
            <a:endParaRPr lang="en-US" sz="258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025" y="2749535"/>
            <a:ext cx="7926000" cy="164093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turn over: перевернуть предмет на другую сторону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732213" y="1756479"/>
            <a:ext cx="2228400" cy="699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Turn over означает повернуть предмет так, чтобы стала видна другая сторона. Это действие легко представить на карточке, странице книги или листе бумаги.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1038725" y="1387515"/>
            <a:ext cx="1922100" cy="3324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стороны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6174188" y="1756449"/>
            <a:ext cx="2228400" cy="6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 перевернуть блин, страницу или карточку, выбирают именно turn over. Важно запомнить не только перевод, но и саму ситуацию, где выражение употребляется естественно.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480700" y="1387485"/>
            <a:ext cx="19221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Понятная связь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3453200" y="1756449"/>
            <a:ext cx="2228400" cy="6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заданиях чаще всего встречаются turn over the page и turn over the card. Оба примера показывают, что предмет меняет положение, но остаётся тем же самым.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3759713" y="1387485"/>
            <a:ext cx="19221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пример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304" y="1225646"/>
            <a:ext cx="2559164" cy="192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944" y="1225646"/>
            <a:ext cx="2566691" cy="1926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2342" y="1225646"/>
            <a:ext cx="2559164" cy="1926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03424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читает текст и переходит к следующей странице. Он не меняет книгу, а просто turn over the page, чтобы увидеть продолжение. Такое действие знакомо каждому, поэтому выражение легко запоминается через чтение и работу с тетрадью.
</a:t>
            </a:r>
            <a:endParaRPr lang="en-US" sz="954" dirty="0"/>
          </a:p>
        </p:txBody>
      </p:sp>
      <p:sp>
        <p:nvSpPr>
          <p:cNvPr id="11" name="Text 1"/>
          <p:cNvSpPr txBox="1"/>
          <p:nvPr/>
        </p:nvSpPr>
        <p:spPr>
          <a:xfrm>
            <a:off x="703424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Страница, которую надо перевернуть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230671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готовки блин поджаривается с одной стороны, а потом его turn over, чтобы он прожарился и с другой. Этот бытовой пример особенно наглядный: предмет меняет сторону, но остаётся в том же действии.
</a:t>
            </a:r>
            <a:endParaRPr lang="en-US" sz="965" dirty="0"/>
          </a:p>
        </p:txBody>
      </p:sp>
      <p:sp>
        <p:nvSpPr>
          <p:cNvPr id="13" name="Text 3"/>
          <p:cNvSpPr txBox="1"/>
          <p:nvPr/>
        </p:nvSpPr>
        <p:spPr>
          <a:xfrm>
            <a:off x="6230671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Блин на сковороде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467047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английского карточку часто кладут лицевой стороной вниз. Если нужно посмотреть другую сторону, её turn over. Так фразовый глагол связывается с движением руки и помогает быстро понять, где находится нужная информация.
</a:t>
            </a:r>
            <a:endParaRPr lang="en-US" sz="954" dirty="0"/>
          </a:p>
        </p:txBody>
      </p:sp>
      <p:sp>
        <p:nvSpPr>
          <p:cNvPr id="15" name="Text 5"/>
          <p:cNvSpPr txBox="1"/>
          <p:nvPr/>
        </p:nvSpPr>
        <p:spPr>
          <a:xfrm>
            <a:off x="3467047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Карточка с ответом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turn over в предметах и действиях
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917883"/>
            <a:ext cx="4356600" cy="17874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3169" y="4157513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значений фразовых глаголов с turn
</a:t>
            </a:r>
            <a:endParaRPr lang="en-US" sz="1289" dirty="0"/>
          </a:p>
        </p:txBody>
      </p:sp>
      <p:sp>
        <p:nvSpPr>
          <p:cNvPr id="7" name="Text 1"/>
          <p:cNvSpPr txBox="1"/>
          <p:nvPr/>
        </p:nvSpPr>
        <p:spPr>
          <a:xfrm>
            <a:off x="5234903" y="1784774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помогает увидеть, как частица меняет смысл базового глагола turn в разных ситуациях.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34903" y="2872070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основа turn получает разные значения благодаря частицам. Контекст подсказывает, идёт ли речь о превращении, включении, выключении или перевороте.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четыре конструкции с turn в одной таблице
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на сравнении базового глагола turn и добавляемых к нему частиц.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частица помогает понять значение turn
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3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фразовыми глаголами turn
</a:t>
            </a:r>
            <a:endParaRPr lang="en-US" sz="2336" dirty="0"/>
          </a:p>
        </p:txBody>
      </p:sp>
      <p:sp>
        <p:nvSpPr>
          <p:cNvPr id="7" name="Text 2"/>
          <p:cNvSpPr txBox="1"/>
          <p:nvPr/>
        </p:nvSpPr>
        <p:spPr>
          <a:xfrm>
            <a:off x="332175" y="2077450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возникает, когда turn всегда переводят как «поворачивать». В сочетаниях с частицами смысл меняется: выражение может означать включение, уменьшение, превращение или переворот.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2175" y="1499675"/>
            <a:ext cx="25650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Неправильный общий перевод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6246825" y="2077450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учить только слово turn, а не целое выражение, значение быстро забывается. Лучше запоминать конструкцию вместе с типичным объектом: light, music, page, offer.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6246825" y="1499675"/>
            <a:ext cx="25650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Запоминание без контекста
</a:t>
            </a:r>
            <a:endParaRPr lang="en-US" sz="1600" dirty="0"/>
          </a:p>
        </p:txBody>
      </p:sp>
      <p:sp>
        <p:nvSpPr>
          <p:cNvPr id="11" name="Text 6"/>
          <p:cNvSpPr txBox="1"/>
          <p:nvPr/>
        </p:nvSpPr>
        <p:spPr>
          <a:xfrm>
            <a:off x="3305213" y="2077450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путают on и off, а также up и down, особенно в коротких упражнениях. Чтобы не ошибаться, полезно вспоминать ситуацию: запуск, остановку, увеличение или уменьшение.
</a:t>
            </a:r>
            <a:endParaRPr lang="en-US" sz="1400" dirty="0"/>
          </a:p>
        </p:txBody>
      </p:sp>
      <p:sp>
        <p:nvSpPr>
          <p:cNvPr id="12" name="Text 7"/>
          <p:cNvSpPr txBox="1"/>
          <p:nvPr/>
        </p:nvSpPr>
        <p:spPr>
          <a:xfrm>
            <a:off x="3305213" y="1499675"/>
            <a:ext cx="25650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в противоположностях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примеры для 9 класса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695725" y="2784375"/>
            <a:ext cx="1342200" cy="139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caterpillar turns into a butterfly. Здесь видно, как одно состояние постепенно становится другим. Это классический пример для значения turn into.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695725" y="2201500"/>
            <a:ext cx="13422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Превращение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7106075" y="2784375"/>
            <a:ext cx="1342200" cy="139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Turn over the card. Здесь легко представить, как карточку переворачивают на другую сторону. Пример помогает запомнить значение turn over через движение руки.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7106075" y="2201500"/>
            <a:ext cx="13422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Переворот предмета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5503488" y="2784375"/>
            <a:ext cx="1342200" cy="139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Turn up the radio. Turn down the noise. Эти предложения хорошо показывают противоположные действия: сделать громче и сделать тише.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5503488" y="2201500"/>
            <a:ext cx="13422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и уменьшение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3900900" y="2784375"/>
            <a:ext cx="1342200" cy="139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Turn off the phone. Фраза полезна в правилах поведения и на уроках, когда нужно остановить работу устройства или убрать звук.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3900900" y="2201500"/>
            <a:ext cx="13422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Выключение телефона
</a:t>
            </a:r>
            <a:endParaRPr lang="en-US" sz="1100" dirty="0"/>
          </a:p>
        </p:txBody>
      </p:sp>
      <p:sp>
        <p:nvSpPr>
          <p:cNvPr id="20" name="Text 10"/>
          <p:cNvSpPr txBox="1"/>
          <p:nvPr/>
        </p:nvSpPr>
        <p:spPr>
          <a:xfrm>
            <a:off x="2298313" y="2784375"/>
            <a:ext cx="1342200" cy="139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Turn on the light. Короткая команда показывает начало работы или появление света. Такое выражение часто встречается дома и в классе.
</a:t>
            </a:r>
            <a:endParaRPr lang="en-US" sz="900" dirty="0"/>
          </a:p>
        </p:txBody>
      </p:sp>
      <p:sp>
        <p:nvSpPr>
          <p:cNvPr id="21" name="Text 11"/>
          <p:cNvSpPr txBox="1"/>
          <p:nvPr/>
        </p:nvSpPr>
        <p:spPr>
          <a:xfrm>
            <a:off x="2298313" y="2201500"/>
            <a:ext cx="13422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Включение света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случаях глагол turn остаётся основой, а частица уточняет направление и смысл действия. Поэтому одинаковая форма может описывать очень разные ситуации.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фразовых глаголов строится вокруг одной базы и четырёх значений. Зная частицу, легче сразу понять, что именно происходит в предложении.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значений фразовых глаголов turn
</a:t>
            </a:r>
            <a:endParaRPr lang="en-US" sz="1319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меняется в каждом фразовом глаголе с turn
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Turn становится понятным, когда видна частица
</a:t>
            </a:r>
            <a:endParaRPr lang="en-US" sz="2609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Фразовые глаголы с turn образуют логичную систему: частица показывает, идёт ли речь о превращении, включении, уменьшении или перевороте. Если замечать контекст, значение становится прозрачным.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2026-05-31T13:23:55Z</dcterms:created>
  <dcterms:modified xsi:type="dcterms:W3CDTF">2026-05-31T13:23:55Z</dcterms:modified>
</cp:coreProperties>
</file>