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jpe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png"/><Relationship Id="rId9" Type="http://schemas.openxmlformats.org/officeDocument/2006/relationships/image" Target="../media/image-5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image" Target="../media/image-8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image" Target="../media/image-10-8.png"/><Relationship Id="rId9" Type="http://schemas.openxmlformats.org/officeDocument/2006/relationships/image" Target="../media/image-10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image" Target="../media/image-14-8.png"/><Relationship Id="rId9" Type="http://schemas.openxmlformats.org/officeDocument/2006/relationships/image" Target="../media/image-14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jpeg"/><Relationship Id="rId7" Type="http://schemas.openxmlformats.org/officeDocument/2006/relationships/image" Target="../media/image-1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291"/>
            <a:ext cx="9144000" cy="517921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73500" y="4209700"/>
            <a:ext cx="3837900" cy="19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  <p:sp>
        <p:nvSpPr>
          <p:cNvPr id="5" name="Text 1"/>
          <p:cNvSpPr txBox="1"/>
          <p:nvPr/>
        </p:nvSpPr>
        <p:spPr>
          <a:xfrm>
            <a:off x="773500" y="1959850"/>
            <a:ext cx="3837900" cy="125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Наука читает историю жизни по следам в природе.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773500" y="812425"/>
            <a:ext cx="3837900" cy="10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Доказательства эволюции: как наука восстанавливает историю жизни
</a:t>
            </a:r>
            <a:endParaRPr lang="en-US" sz="2215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99675" y="1015627"/>
            <a:ext cx="3713400" cy="310779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500" y="1959850"/>
            <a:ext cx="3580500" cy="183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Дарвина до синтетической теории эволюции наука выстроила целостную картину происхождения видов. Ее надежность основана на совпадении данных из разных областей биологии.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773500" y="812425"/>
            <a:ext cx="3837900" cy="10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3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биологии нужны доказательства эволюции
</a:t>
            </a:r>
            <a:endParaRPr lang="en-US" sz="2631" dirty="0"/>
          </a:p>
        </p:txBody>
      </p:sp>
      <p:sp>
        <p:nvSpPr>
          <p:cNvPr id="8" name="Text 2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0" y="3216582"/>
            <a:ext cx="9144000" cy="1544836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773550" y="722800"/>
            <a:ext cx="7596900" cy="55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8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Ископаемая летопись как последовательность изменений во времени
</a:t>
            </a:r>
            <a:endParaRPr lang="en-US" sz="2181" dirty="0"/>
          </a:p>
        </p:txBody>
      </p:sp>
      <p:sp>
        <p:nvSpPr>
          <p:cNvPr id="10" name="Text 1"/>
          <p:cNvSpPr txBox="1"/>
          <p:nvPr/>
        </p:nvSpPr>
        <p:spPr>
          <a:xfrm>
            <a:off x="2921839" y="1524275"/>
            <a:ext cx="1461300" cy="154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Переходные формы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Находки вроде археоптерикса и тиктаалика соединяют признаки разных крупных групп и помогают увидеть, как одни эволюционные черты сменяли другие.
</a:t>
            </a:r>
            <a:endParaRPr lang="en-US" sz="900" dirty="0"/>
          </a:p>
        </p:txBody>
      </p:sp>
      <p:sp>
        <p:nvSpPr>
          <p:cNvPr id="11" name="Text 2"/>
          <p:cNvSpPr txBox="1"/>
          <p:nvPr/>
        </p:nvSpPr>
        <p:spPr>
          <a:xfrm>
            <a:off x="680101" y="1524275"/>
            <a:ext cx="1461300" cy="154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Слои хранят порядок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геологических слоях ископаемые располагаются не случайно: более древние породы обычно содержат ранние формы жизни, а молодые — более сложные и специализированные организмы.
</a:t>
            </a:r>
            <a:endParaRPr lang="en-US" sz="900" dirty="0"/>
          </a:p>
        </p:txBody>
      </p:sp>
      <p:sp>
        <p:nvSpPr>
          <p:cNvPr id="12" name="Text 3"/>
          <p:cNvSpPr txBox="1"/>
          <p:nvPr/>
        </p:nvSpPr>
        <p:spPr>
          <a:xfrm>
            <a:off x="5164641" y="1524275"/>
            <a:ext cx="1461300" cy="154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на миллионы лет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Ископаемая летопись показывает не разрозненные остатки организмов, а устойчивую последовательность изменений, происходивших на протяжении огромных промежутков времени.
</a:t>
            </a:r>
            <a:endParaRPr lang="en-US" sz="900" dirty="0"/>
          </a:p>
        </p:txBody>
      </p:sp>
      <p:sp>
        <p:nvSpPr>
          <p:cNvPr id="13" name="Text 4"/>
          <p:cNvSpPr txBox="1"/>
          <p:nvPr/>
        </p:nvSpPr>
        <p:spPr>
          <a:xfrm>
            <a:off x="7498633" y="1524275"/>
            <a:ext cx="1461300" cy="154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Доказательство постепенности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полнее набор находок, тем яснее становится: новые группы не появляются мгновенно, а формируются через цепочку промежуточных стадий и накопление отличий.
</a:t>
            </a:r>
            <a:endParaRPr lang="en-US" sz="900" dirty="0"/>
          </a:p>
        </p:txBody>
      </p:sp>
      <p:sp>
        <p:nvSpPr>
          <p:cNvPr id="14" name="Text 5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93000" y="1611561"/>
            <a:ext cx="3377400" cy="242467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Переходные формы и их возраст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773500" y="1860813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Переходные формы помогают связать крупные этапы эволюции в единую последовательность и лучше понять, какие признаки возникали раньше, а какие — позднее.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933550" y="2951612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мере уменьшения возраста находок меняется и набор признаков, что подтверждает постепенный характер эволюционных преобразований.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1065150" y="4042413"/>
            <a:ext cx="3377400" cy="16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55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Палеонтологические данные и общепринятая датировка ископаемых находок; значения приведены приблизительно.
</a:t>
            </a:r>
            <a:endParaRPr lang="en-US" sz="559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5871" y="994400"/>
            <a:ext cx="3209309" cy="3402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773500" y="775075"/>
            <a:ext cx="44883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Сравнительная анатомия: гомологичные структуры
</a:t>
            </a:r>
            <a:endParaRPr lang="en-US" sz="2400" dirty="0"/>
          </a:p>
        </p:txBody>
      </p:sp>
      <p:sp>
        <p:nvSpPr>
          <p:cNvPr id="12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13" name="Text 2"/>
          <p:cNvSpPr txBox="1"/>
          <p:nvPr/>
        </p:nvSpPr>
        <p:spPr>
          <a:xfrm>
            <a:off x="1054054" y="1512403"/>
            <a:ext cx="3679376" cy="6873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план строения
</a:t>
            </a:r>
            <a:pPr algn="l" indent="0" marL="0">
              <a:lnSpc>
                <a:spcPct val="115000"/>
              </a:lnSpc>
              <a:buNone/>
            </a:pPr>
            <a:r>
              <a:rPr lang="en-US" sz="54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Передние конечности человека, летучей мыши, кита и кошки имеют одинаковую основу: плечевую, лучевую и локтевую кости, а также кости кисти и пальцев.
</a:t>
            </a:r>
            <a:endParaRPr lang="en-US" sz="952" dirty="0"/>
          </a:p>
        </p:txBody>
      </p:sp>
      <p:sp>
        <p:nvSpPr>
          <p:cNvPr id="14" name="Text 3"/>
          <p:cNvSpPr txBox="1"/>
          <p:nvPr/>
        </p:nvSpPr>
        <p:spPr>
          <a:xfrm>
            <a:off x="705208" y="2268803"/>
            <a:ext cx="3679376" cy="6873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функции
</a:t>
            </a:r>
            <a:pPr algn="l" indent="0" marL="0">
              <a:lnSpc>
                <a:spcPct val="115000"/>
              </a:lnSpc>
              <a:buNone/>
            </a:pPr>
            <a:r>
              <a:rPr lang="en-US" sz="54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общем строении эти органы выполняют разные задачи: захват, полет, плавание или бег. Функция меняется, но исходный анатомический план сохраняется.
</a:t>
            </a:r>
            <a:endParaRPr lang="en-US" sz="952" dirty="0"/>
          </a:p>
        </p:txBody>
      </p:sp>
      <p:sp>
        <p:nvSpPr>
          <p:cNvPr id="15" name="Text 4"/>
          <p:cNvSpPr txBox="1"/>
          <p:nvPr/>
        </p:nvSpPr>
        <p:spPr>
          <a:xfrm>
            <a:off x="1187815" y="3025203"/>
            <a:ext cx="3679376" cy="6873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Общее происхождение
</a:t>
            </a:r>
            <a:pPr algn="l" indent="0" marL="0">
              <a:lnSpc>
                <a:spcPct val="115000"/>
              </a:lnSpc>
              <a:buNone/>
            </a:pPr>
            <a:r>
              <a:rPr lang="en-US" sz="54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Сходство внутреннего устройства при различии функций объясняется наследованием от общего предка и последующим расхождением признаков в разных условиях среды.
</a:t>
            </a:r>
            <a:endParaRPr lang="en-US" sz="952" dirty="0"/>
          </a:p>
        </p:txBody>
      </p:sp>
      <p:sp>
        <p:nvSpPr>
          <p:cNvPr id="16" name="Text 5"/>
          <p:cNvSpPr txBox="1"/>
          <p:nvPr/>
        </p:nvSpPr>
        <p:spPr>
          <a:xfrm>
            <a:off x="774718" y="3781603"/>
            <a:ext cx="3679376" cy="6873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показывает сравнение
</a:t>
            </a:r>
            <a:pPr algn="l" indent="0" marL="0">
              <a:lnSpc>
                <a:spcPct val="115000"/>
              </a:lnSpc>
              <a:buNone/>
            </a:pPr>
            <a:r>
              <a:rPr lang="en-US" sz="54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Сравнительная анатомия позволяет увидеть, что внешнее разнообразие организмов не отменяет их родства и исторической связи между группами.
</a:t>
            </a:r>
            <a:endParaRPr lang="en-US" sz="952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93000" y="2150903"/>
            <a:ext cx="3377400" cy="134599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3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Гомологичные и аналогичные органы: в чем различие
</a:t>
            </a:r>
            <a:endParaRPr lang="en-US" sz="2432" dirty="0"/>
          </a:p>
        </p:txBody>
      </p:sp>
      <p:sp>
        <p:nvSpPr>
          <p:cNvPr id="7" name="Text 1"/>
          <p:cNvSpPr txBox="1"/>
          <p:nvPr/>
        </p:nvSpPr>
        <p:spPr>
          <a:xfrm>
            <a:off x="1078300" y="1860813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что сходство может быть связано либо с общим происхождением, либо только с одинаковой функцией.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933550" y="2951612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Гомологичные органы указывают на родство, а аналогичные — лишь на сходные условия жизни и одинаковую функцию.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1183075" y="4042413"/>
            <a:ext cx="3377400" cy="16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биологии, сравнительная анатомия
</a:t>
            </a:r>
            <a:endParaRPr lang="en-US" sz="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73500" y="1656786"/>
            <a:ext cx="1533000" cy="136266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133787" y="1614220"/>
            <a:ext cx="1266825" cy="14478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880000" y="1614220"/>
            <a:ext cx="1447800" cy="14478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8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Рудименты и атавизмы как следы предков
</a:t>
            </a:r>
            <a:endParaRPr lang="en-US" sz="2780" dirty="0"/>
          </a:p>
        </p:txBody>
      </p:sp>
      <p:sp>
        <p:nvSpPr>
          <p:cNvPr id="10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773501" y="3208000"/>
            <a:ext cx="1533000" cy="8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78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Рудименты
</a:t>
            </a:r>
            <a:pPr algn="ctr" indent="0" marL="0">
              <a:lnSpc>
                <a:spcPct val="115000"/>
              </a:lnSpc>
              <a:buNone/>
            </a:pPr>
            <a:r>
              <a:rPr lang="en-US" sz="703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697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Рудиментарные органы сохраняются у современных организмов, хотя их исходная роль утрачена или сильно ослаблена. Они напоминают о строении предковых форм и прежних этапах эволюции.
</a:t>
            </a:r>
            <a:endParaRPr lang="en-US" sz="878" dirty="0"/>
          </a:p>
        </p:txBody>
      </p:sp>
      <p:sp>
        <p:nvSpPr>
          <p:cNvPr id="12" name="Text 3"/>
          <p:cNvSpPr txBox="1"/>
          <p:nvPr/>
        </p:nvSpPr>
        <p:spPr>
          <a:xfrm>
            <a:off x="4000701" y="3208000"/>
            <a:ext cx="1533000" cy="8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81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Атавизмы
</a:t>
            </a:r>
            <a:pPr algn="ctr" indent="0" marL="0">
              <a:lnSpc>
                <a:spcPct val="115000"/>
              </a:lnSpc>
              <a:buNone/>
            </a:pPr>
            <a:r>
              <a:rPr lang="en-US" sz="706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699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Атавизмы — редкое проявление признаков далеких предков, которые обычно не развиваются у данного вида. Такие случаи показывают сохранение наследственной информации в геноме.
</a:t>
            </a:r>
            <a:endParaRPr lang="en-US" sz="881" dirty="0"/>
          </a:p>
        </p:txBody>
      </p:sp>
      <p:sp>
        <p:nvSpPr>
          <p:cNvPr id="13" name="Text 4"/>
          <p:cNvSpPr txBox="1"/>
          <p:nvPr/>
        </p:nvSpPr>
        <p:spPr>
          <a:xfrm>
            <a:off x="6837401" y="3208000"/>
            <a:ext cx="1533000" cy="8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36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Эволюционный смысл
</a:t>
            </a:r>
            <a:pPr algn="ctr" indent="0" marL="0">
              <a:lnSpc>
                <a:spcPct val="115000"/>
              </a:lnSpc>
              <a:buNone/>
            </a:pPr>
            <a:r>
              <a:rPr lang="en-US" sz="75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743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Аппендикс, копчик, тазовые кости у китов или хвост у человека — не случайные особенности, а важные свидетельства исторического изменения организмов.
</a:t>
            </a:r>
            <a:endParaRPr lang="en-US" sz="936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00018" y="1029750"/>
            <a:ext cx="3074965" cy="3084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687600" y="724175"/>
            <a:ext cx="45285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Эмбриологические сходства на ранних стадиях развития
</a:t>
            </a:r>
            <a:endParaRPr lang="en-US" sz="2400" dirty="0"/>
          </a:p>
        </p:txBody>
      </p:sp>
      <p:sp>
        <p:nvSpPr>
          <p:cNvPr id="12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13" name="Text 2"/>
          <p:cNvSpPr txBox="1"/>
          <p:nvPr/>
        </p:nvSpPr>
        <p:spPr>
          <a:xfrm>
            <a:off x="996950" y="1468675"/>
            <a:ext cx="3983400" cy="70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старт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зародышей позвоночных на ранних этапах заметны похожие черты: общий план тела, хвостовой отдел и глоточные дуги, что указывает на единый источник развития.
</a:t>
            </a:r>
            <a:endParaRPr lang="en-US" sz="1000" dirty="0"/>
          </a:p>
        </p:txBody>
      </p:sp>
      <p:sp>
        <p:nvSpPr>
          <p:cNvPr id="14" name="Text 3"/>
          <p:cNvSpPr txBox="1"/>
          <p:nvPr/>
        </p:nvSpPr>
        <p:spPr>
          <a:xfrm>
            <a:off x="996950" y="2239400"/>
            <a:ext cx="3983400" cy="70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Различия появляются позже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мере роста эмбриона признаки начинают расходиться, и каждая группа приобретает особенности, характерные именно для своего вида и образа жизни.
</a:t>
            </a:r>
            <a:endParaRPr lang="en-US" sz="1000" dirty="0"/>
          </a:p>
        </p:txBody>
      </p:sp>
      <p:sp>
        <p:nvSpPr>
          <p:cNvPr id="15" name="Text 4"/>
          <p:cNvSpPr txBox="1"/>
          <p:nvPr/>
        </p:nvSpPr>
        <p:spPr>
          <a:xfrm>
            <a:off x="996950" y="3010125"/>
            <a:ext cx="3983400" cy="70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 общего предка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Похожее раннее развитие отражает наследование общего плана организации, который сохранился у потомков, несмотря на дальнейшее расхождение форм.
</a:t>
            </a:r>
            <a:endParaRPr lang="en-US" sz="1000" dirty="0"/>
          </a:p>
        </p:txBody>
      </p:sp>
      <p:sp>
        <p:nvSpPr>
          <p:cNvPr id="16" name="Text 5"/>
          <p:cNvSpPr txBox="1"/>
          <p:nvPr/>
        </p:nvSpPr>
        <p:spPr>
          <a:xfrm>
            <a:off x="996950" y="3780850"/>
            <a:ext cx="3983400" cy="70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важно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Эмбриология показывает, что сходство может быть скрыто на стадии зародыша и становится заметным только при внимательном сравнении развития организмов.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3500" y="1675333"/>
            <a:ext cx="7564500" cy="279143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500" y="775000"/>
            <a:ext cx="75645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естественный отбор закрепляет наследственные изменения
</a:t>
            </a:r>
            <a:endParaRPr lang="en-US" sz="1975" dirty="0"/>
          </a:p>
        </p:txBody>
      </p:sp>
      <p:sp>
        <p:nvSpPr>
          <p:cNvPr id="7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773500" y="1335155"/>
            <a:ext cx="7564500" cy="19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6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уже существующие различия в популяции превращаются в эволюционные изменения под действием отбора.
</a:t>
            </a:r>
            <a:endParaRPr lang="en-US" sz="96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88824" y="994400"/>
            <a:ext cx="3156152" cy="3402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773500" y="775075"/>
            <a:ext cx="44037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72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Молекулярные доказательства: ДНК и белки
</a:t>
            </a:r>
            <a:endParaRPr lang="en-US" sz="2372" dirty="0"/>
          </a:p>
        </p:txBody>
      </p:sp>
      <p:sp>
        <p:nvSpPr>
          <p:cNvPr id="12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13" name="Text 2"/>
          <p:cNvSpPr txBox="1"/>
          <p:nvPr/>
        </p:nvSpPr>
        <p:spPr>
          <a:xfrm>
            <a:off x="767051" y="1461200"/>
            <a:ext cx="3592512" cy="67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1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Универсальный код
</a:t>
            </a:r>
            <a:pPr algn="l" indent="0" marL="0">
              <a:lnSpc>
                <a:spcPct val="115000"/>
              </a:lnSpc>
              <a:buNone/>
            </a:pPr>
            <a:r>
              <a:rPr lang="en-US" sz="586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5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Генетический код почти одинаков у всех живых организмов. Это одно из самых сильных молекулярных свидетельств общего происхождения живого мира.
</a:t>
            </a:r>
            <a:endParaRPr lang="en-US" sz="951" dirty="0"/>
          </a:p>
        </p:txBody>
      </p:sp>
      <p:sp>
        <p:nvSpPr>
          <p:cNvPr id="14" name="Text 3"/>
          <p:cNvSpPr txBox="1"/>
          <p:nvPr/>
        </p:nvSpPr>
        <p:spPr>
          <a:xfrm>
            <a:off x="1045651" y="2224375"/>
            <a:ext cx="3592512" cy="67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1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Близкие виды — похожие последовательности
</a:t>
            </a:r>
            <a:pPr algn="l" indent="0" marL="0">
              <a:lnSpc>
                <a:spcPct val="115000"/>
              </a:lnSpc>
              <a:buNone/>
            </a:pPr>
            <a:r>
              <a:rPr lang="en-US" sz="586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5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человека и шимпанзе совпадение участков ДНК очень высоко, а у более далеких групп заметно снижается. Это отражает степень эволюционного родства.
</a:t>
            </a:r>
            <a:endParaRPr lang="en-US" sz="951" dirty="0"/>
          </a:p>
        </p:txBody>
      </p:sp>
      <p:sp>
        <p:nvSpPr>
          <p:cNvPr id="15" name="Text 4"/>
          <p:cNvSpPr txBox="1"/>
          <p:nvPr/>
        </p:nvSpPr>
        <p:spPr>
          <a:xfrm>
            <a:off x="681850" y="2987538"/>
            <a:ext cx="3592512" cy="67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1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Консервативные белки
</a:t>
            </a:r>
            <a:pPr algn="l" indent="0" marL="0">
              <a:lnSpc>
                <a:spcPct val="115000"/>
              </a:lnSpc>
              <a:buNone/>
            </a:pPr>
            <a:r>
              <a:rPr lang="en-US" sz="586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5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белки, например цитохром c, изменяются медленно. По их последовательностям можно сравнивать организмы и оценивать, насколько давно разошлись их линии.
</a:t>
            </a:r>
            <a:endParaRPr lang="en-US" sz="951" dirty="0"/>
          </a:p>
        </p:txBody>
      </p:sp>
      <p:sp>
        <p:nvSpPr>
          <p:cNvPr id="16" name="Text 5"/>
          <p:cNvSpPr txBox="1"/>
          <p:nvPr/>
        </p:nvSpPr>
        <p:spPr>
          <a:xfrm>
            <a:off x="807750" y="3750700"/>
            <a:ext cx="3592512" cy="67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1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дает молекулярный анализ
</a:t>
            </a:r>
            <a:pPr algn="l" indent="0" marL="0">
              <a:lnSpc>
                <a:spcPct val="115000"/>
              </a:lnSpc>
              <a:buNone/>
            </a:pPr>
            <a:r>
              <a:rPr lang="en-US" sz="586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5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ДНК и белков подтверждает выводы палеонтологии и анатомии, потому что независимые молекулярные данные ведут к тому же историческому объяснению.
</a:t>
            </a:r>
            <a:endParaRPr lang="en-US" sz="951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93000" y="1611561"/>
            <a:ext cx="3377400" cy="242467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3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Процент генетического сходства у разных организмов
</a:t>
            </a:r>
            <a:endParaRPr lang="en-US" sz="2432" dirty="0"/>
          </a:p>
        </p:txBody>
      </p:sp>
      <p:sp>
        <p:nvSpPr>
          <p:cNvPr id="7" name="Text 1"/>
          <p:cNvSpPr txBox="1"/>
          <p:nvPr/>
        </p:nvSpPr>
        <p:spPr>
          <a:xfrm>
            <a:off x="773500" y="1860813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Молекулярные сравнения используют участки ДНК и консервативные белки, поэтому позволяют оценивать родство даже у внешне очень непохожих организмов.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933550" y="2951612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дальше общий предок, тем ниже сходство последовательностей; это делает молекулярные данные особенно убедительным эволюционным доказательством.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1065150" y="4042413"/>
            <a:ext cx="3377400" cy="16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55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данных молекулярной филогенетики и школьных учебных материалов по биологии; значения округлены.
</a:t>
            </a:r>
            <a:endParaRPr lang="en-US" sz="559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90450" y="1596350"/>
            <a:ext cx="575400" cy="575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90450" y="2278623"/>
            <a:ext cx="575400" cy="575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90450" y="2960900"/>
            <a:ext cx="575400" cy="575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90450" y="3632375"/>
            <a:ext cx="575400" cy="5754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3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Биогеография: как территория влияет на эволюцию
</a:t>
            </a:r>
            <a:endParaRPr lang="en-US" sz="2432" dirty="0"/>
          </a:p>
        </p:txBody>
      </p:sp>
      <p:sp>
        <p:nvSpPr>
          <p:cNvPr id="9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1496555" y="1677300"/>
            <a:ext cx="4313700" cy="41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Островная изоляция
</a:t>
            </a:r>
            <a:pPr algn="l" indent="0" marL="0">
              <a:lnSpc>
                <a:spcPct val="115000"/>
              </a:lnSpc>
              <a:buNone/>
            </a:pPr>
            <a:r>
              <a:rPr lang="en-US" sz="6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островах популяции долго развиваются отдельно от материковых форм. Это создает условия для накопления отличий и появления видов, приспособленных к узкому набору местных ресурсов.
</a:t>
            </a:r>
            <a:endParaRPr lang="en-US" sz="725" dirty="0"/>
          </a:p>
        </p:txBody>
      </p:sp>
      <p:sp>
        <p:nvSpPr>
          <p:cNvPr id="11" name="Text 3"/>
          <p:cNvSpPr txBox="1"/>
          <p:nvPr/>
        </p:nvSpPr>
        <p:spPr>
          <a:xfrm>
            <a:off x="1496555" y="2359579"/>
            <a:ext cx="4313700" cy="41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Эндемичные линии
</a:t>
            </a:r>
            <a:pPr algn="l" indent="0" marL="0">
              <a:lnSpc>
                <a:spcPct val="115000"/>
              </a:lnSpc>
              <a:buNone/>
            </a:pPr>
            <a:r>
              <a:rPr lang="en-US" sz="6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Эндемики встречаются только в пределах ограниченной территории. Их распространение показывает, что происхождение видов связано не только со средой, но и с историей расселения и изоляции.
</a:t>
            </a:r>
            <a:endParaRPr lang="en-US" sz="725" dirty="0"/>
          </a:p>
        </p:txBody>
      </p:sp>
      <p:sp>
        <p:nvSpPr>
          <p:cNvPr id="12" name="Text 4"/>
          <p:cNvSpPr txBox="1"/>
          <p:nvPr/>
        </p:nvSpPr>
        <p:spPr>
          <a:xfrm>
            <a:off x="1496555" y="3041855"/>
            <a:ext cx="4313700" cy="41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5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условия среды
</a:t>
            </a:r>
            <a:pPr algn="l" indent="0" marL="0">
              <a:lnSpc>
                <a:spcPct val="115000"/>
              </a:lnSpc>
              <a:buNone/>
            </a:pPr>
            <a:r>
              <a:rPr lang="en-US" sz="5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2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близкие группы организмов расходятся по признакам, если живут в различных климатических и экологических нишах. Биогеография помогает понять, почему сходные предки дают разные эволюционные результаты.
</a:t>
            </a:r>
            <a:endParaRPr lang="en-US" sz="658" dirty="0"/>
          </a:p>
        </p:txBody>
      </p:sp>
      <p:sp>
        <p:nvSpPr>
          <p:cNvPr id="13" name="Text 5"/>
          <p:cNvSpPr txBox="1"/>
          <p:nvPr/>
        </p:nvSpPr>
        <p:spPr>
          <a:xfrm>
            <a:off x="1496555" y="3713327"/>
            <a:ext cx="4313700" cy="41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Пути расселения
</a:t>
            </a:r>
            <a:pPr algn="l" indent="0" marL="0">
              <a:lnSpc>
                <a:spcPct val="115000"/>
              </a:lnSpc>
              <a:buNone/>
            </a:pPr>
            <a:r>
              <a:rPr lang="en-US" sz="6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Следы миграций и барьеров — океанов, гор, пустынь — объясняют, как виды попадали в новые районы. Поэтому география распределения организмов служит важным историческим свидетельством.
</a:t>
            </a:r>
            <a:endParaRPr lang="en-US" sz="725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93000" y="2185353"/>
            <a:ext cx="3377400" cy="134599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66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биогеографических доказательств
</a:t>
            </a:r>
            <a:endParaRPr lang="en-US" sz="2666" dirty="0"/>
          </a:p>
        </p:txBody>
      </p:sp>
      <p:sp>
        <p:nvSpPr>
          <p:cNvPr id="7" name="Text 1"/>
          <p:cNvSpPr txBox="1"/>
          <p:nvPr/>
        </p:nvSpPr>
        <p:spPr>
          <a:xfrm>
            <a:off x="1060325" y="1777613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географическая изоляция связана с появлением собственных эволюционных линий в разных регионах.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915575" y="2868413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всех случаях изоляция ограничивает обмен генами и способствует накоплению отличий, из-за чего формируются собственные линии видов.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1174075" y="3959212"/>
            <a:ext cx="3377400" cy="16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биологии; обобщенные биогеографические примеры.
</a:t>
            </a:r>
            <a:endParaRPr lang="en-US" sz="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5871" y="994400"/>
            <a:ext cx="3209309" cy="3402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773500" y="775075"/>
            <a:ext cx="44883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Наблюдаемая эволюция в реальном времени
</a:t>
            </a:r>
            <a:endParaRPr lang="en-US" sz="2400" dirty="0"/>
          </a:p>
        </p:txBody>
      </p:sp>
      <p:sp>
        <p:nvSpPr>
          <p:cNvPr id="12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13" name="Text 2"/>
          <p:cNvSpPr txBox="1"/>
          <p:nvPr/>
        </p:nvSpPr>
        <p:spPr>
          <a:xfrm>
            <a:off x="1054054" y="1512403"/>
            <a:ext cx="3679376" cy="6873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Бактерии и антибиотики
</a:t>
            </a:r>
            <a:pPr algn="l" indent="0" marL="0">
              <a:lnSpc>
                <a:spcPct val="115000"/>
              </a:lnSpc>
              <a:buNone/>
            </a:pPr>
            <a:r>
              <a:rPr lang="en-US" sz="54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популяциях бактерий устойчивые варианты быстро увеличиваются, если антибиотик регулярно сохраняет сильное отборочное давление. Это прямой пример того, как наследственная изменчивость и отбор действуют в настоящем.
</a:t>
            </a:r>
            <a:endParaRPr lang="en-US" sz="952" dirty="0"/>
          </a:p>
        </p:txBody>
      </p:sp>
      <p:sp>
        <p:nvSpPr>
          <p:cNvPr id="14" name="Text 3"/>
          <p:cNvSpPr txBox="1"/>
          <p:nvPr/>
        </p:nvSpPr>
        <p:spPr>
          <a:xfrm>
            <a:off x="705208" y="2268803"/>
            <a:ext cx="3679376" cy="6873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Устойчивость насекомых
</a:t>
            </a:r>
            <a:pPr algn="l" indent="0" marL="0">
              <a:lnSpc>
                <a:spcPct val="115000"/>
              </a:lnSpc>
              <a:buNone/>
            </a:pPr>
            <a:r>
              <a:rPr lang="en-US" sz="54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насекомых может возникать устойчивость к инсектицидам, когда выживают особи с полезными наследственными признаками. Со временем такие формы становятся преобладающими, и средство защиты теряет эффективность.
</a:t>
            </a:r>
            <a:endParaRPr lang="en-US" sz="952" dirty="0"/>
          </a:p>
        </p:txBody>
      </p:sp>
      <p:sp>
        <p:nvSpPr>
          <p:cNvPr id="15" name="Text 4"/>
          <p:cNvSpPr txBox="1"/>
          <p:nvPr/>
        </p:nvSpPr>
        <p:spPr>
          <a:xfrm>
            <a:off x="1187815" y="3025203"/>
            <a:ext cx="3679376" cy="6873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Березовая пяденица
</a:t>
            </a:r>
            <a:pPr algn="l" indent="0" marL="0">
              <a:lnSpc>
                <a:spcPct val="115000"/>
              </a:lnSpc>
              <a:buNone/>
            </a:pPr>
            <a:r>
              <a:rPr lang="en-US" sz="54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окраски березовой пяденицы связано с условиями среды и хищничеством: в разных обстоятельствах преимущество получают разные варианты. Наблюдение за этим процессом стало классическим примером отбора.
</a:t>
            </a:r>
            <a:endParaRPr lang="en-US" sz="952" dirty="0"/>
          </a:p>
        </p:txBody>
      </p:sp>
      <p:sp>
        <p:nvSpPr>
          <p:cNvPr id="16" name="Text 5"/>
          <p:cNvSpPr txBox="1"/>
          <p:nvPr/>
        </p:nvSpPr>
        <p:spPr>
          <a:xfrm>
            <a:off x="774718" y="3781603"/>
            <a:ext cx="3679376" cy="6873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Дарвиновы вьюрки
</a:t>
            </a:r>
            <a:pPr algn="l" indent="0" marL="0">
              <a:lnSpc>
                <a:spcPct val="115000"/>
              </a:lnSpc>
              <a:buNone/>
            </a:pPr>
            <a:r>
              <a:rPr lang="en-US" sz="54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дарвиновских вьюрков меняется частота признаков в ответ на засухи, колебания пищи и другие факторы среды. Это показывает, что эволюционные изменения происходят не только в прошлом.
</a:t>
            </a:r>
            <a:endParaRPr lang="en-US" sz="952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93000" y="1611561"/>
            <a:ext cx="3377400" cy="242467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3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устойчивости к антибиотикам в популяции бактерий
</a:t>
            </a:r>
            <a:endParaRPr lang="en-US" sz="2432" dirty="0"/>
          </a:p>
        </p:txBody>
      </p:sp>
      <p:sp>
        <p:nvSpPr>
          <p:cNvPr id="7" name="Text 1"/>
          <p:cNvSpPr txBox="1"/>
          <p:nvPr/>
        </p:nvSpPr>
        <p:spPr>
          <a:xfrm>
            <a:off x="773500" y="1860813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Регулярное применение препарата создает селективное давление, при котором чувствительные клетки исчезают быстрее, чем устойчивые.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933550" y="2951612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Устойчивость нарастает поэтапно: сначала редкие варианты, затем их быстрое распространение под действием отбора.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1065150" y="4042413"/>
            <a:ext cx="3377400" cy="16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55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Обобщенная схема по материалам школьной биологии и медицинской микробиологии; условные значения.
</a:t>
            </a:r>
            <a:endParaRPr lang="en-US" sz="559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0" y="3216582"/>
            <a:ext cx="9144000" cy="1544836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773550" y="722800"/>
            <a:ext cx="7596900" cy="55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8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Искусственный отбор как наглядная модель эволюции
</a:t>
            </a:r>
            <a:endParaRPr lang="en-US" sz="2181" dirty="0"/>
          </a:p>
        </p:txBody>
      </p:sp>
      <p:sp>
        <p:nvSpPr>
          <p:cNvPr id="10" name="Text 1"/>
          <p:cNvSpPr txBox="1"/>
          <p:nvPr/>
        </p:nvSpPr>
        <p:spPr>
          <a:xfrm>
            <a:off x="2921839" y="1524275"/>
            <a:ext cx="1461300" cy="154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признаков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протяжении многих поколений сохраняются особи с полезными для человека свойствами: урожайностью, размером, окраской, выносливостью или спокойным характером. Остальные линии постепенно отбраковываются.
</a:t>
            </a:r>
            <a:endParaRPr lang="en-US" sz="900" dirty="0"/>
          </a:p>
        </p:txBody>
      </p:sp>
      <p:sp>
        <p:nvSpPr>
          <p:cNvPr id="11" name="Text 2"/>
          <p:cNvSpPr txBox="1"/>
          <p:nvPr/>
        </p:nvSpPr>
        <p:spPr>
          <a:xfrm>
            <a:off x="680101" y="1524275"/>
            <a:ext cx="1461300" cy="154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Исходная изменчивость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Селекция возможна только потому, что в любом виде уже есть наследственные различия. Человек не создает признаки с нуля, а отбирает нужные варианты из существующего разнообразия.
</a:t>
            </a:r>
            <a:endParaRPr lang="en-US" sz="900" dirty="0"/>
          </a:p>
        </p:txBody>
      </p:sp>
      <p:sp>
        <p:nvSpPr>
          <p:cNvPr id="12" name="Text 3"/>
          <p:cNvSpPr txBox="1"/>
          <p:nvPr/>
        </p:nvSpPr>
        <p:spPr>
          <a:xfrm>
            <a:off x="5164641" y="1524275"/>
            <a:ext cx="1461300" cy="154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Накопление изменений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отбор повторяется долго, исходная форма заметно меняется. Поэтому капуста, кукуруза, свекла и многие породы животных резко отличаются от своих диких предков.
</a:t>
            </a:r>
            <a:endParaRPr lang="en-US" sz="900" dirty="0"/>
          </a:p>
        </p:txBody>
      </p:sp>
      <p:sp>
        <p:nvSpPr>
          <p:cNvPr id="13" name="Text 4"/>
          <p:cNvSpPr txBox="1"/>
          <p:nvPr/>
        </p:nvSpPr>
        <p:spPr>
          <a:xfrm>
            <a:off x="7498633" y="1524275"/>
            <a:ext cx="1461300" cy="154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Модель для понимания природы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Искусственный отбор показывает общий принцип эволюции: небольшие наследственные различия, закрепляясь поколение за поколением, приводят к большим изменениям формы и свойств организма.
</a:t>
            </a:r>
            <a:endParaRPr lang="en-US" sz="900" dirty="0"/>
          </a:p>
        </p:txBody>
      </p:sp>
      <p:sp>
        <p:nvSpPr>
          <p:cNvPr id="14" name="Text 5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3500" y="1675333"/>
            <a:ext cx="7564500" cy="279143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500" y="775000"/>
            <a:ext cx="75645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популяции к новому виду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773500" y="1335155"/>
            <a:ext cx="7564500" cy="19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видообразования показывает, как изоляция и отбор приводят к репродуктивной несовместимости.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32856" y="1648250"/>
            <a:ext cx="725288" cy="828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447150" y="1648250"/>
            <a:ext cx="828900" cy="828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112294" y="1648250"/>
            <a:ext cx="932513" cy="8289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909238" y="1648250"/>
            <a:ext cx="621675" cy="8289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2574381" y="1648250"/>
            <a:ext cx="725288" cy="8289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32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независимые доказательства особенно убедительны
</a:t>
            </a:r>
            <a:endParaRPr lang="en-US" sz="2432" dirty="0"/>
          </a:p>
        </p:txBody>
      </p:sp>
      <p:sp>
        <p:nvSpPr>
          <p:cNvPr id="11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12" name="Text 2"/>
          <p:cNvSpPr txBox="1"/>
          <p:nvPr/>
        </p:nvSpPr>
        <p:spPr>
          <a:xfrm>
            <a:off x="773500" y="2615925"/>
            <a:ext cx="1044000" cy="14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95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Молекулы
</a:t>
            </a:r>
            <a:pPr algn="ctr" indent="0" marL="0">
              <a:lnSpc>
                <a:spcPct val="115000"/>
              </a:lnSpc>
              <a:buNone/>
            </a:pPr>
            <a:r>
              <a:rPr lang="en-US" sz="788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684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Сходство ДНК и белков показывает родство на уровне наследственной информации. Эти данные особенно ценны, потому что их можно измерять и сравнивать между очень разными организмами.
</a:t>
            </a:r>
            <a:endParaRPr lang="en-US" sz="895" dirty="0"/>
          </a:p>
        </p:txBody>
      </p:sp>
      <p:sp>
        <p:nvSpPr>
          <p:cNvPr id="13" name="Text 3"/>
          <p:cNvSpPr txBox="1"/>
          <p:nvPr/>
        </p:nvSpPr>
        <p:spPr>
          <a:xfrm>
            <a:off x="7339600" y="2615925"/>
            <a:ext cx="1044000" cy="14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95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Распределение видов
</a:t>
            </a:r>
            <a:pPr algn="ctr" indent="0" marL="0">
              <a:lnSpc>
                <a:spcPct val="115000"/>
              </a:lnSpc>
              <a:buNone/>
            </a:pPr>
            <a:r>
              <a:rPr lang="en-US" sz="788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684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Биогеография показывает, что изоляция территорий и пути расселения влияют на формирование эндемиков. Пространственные закономерности согласуются с историей происхождения видов.
</a:t>
            </a:r>
            <a:endParaRPr lang="en-US" sz="895" dirty="0"/>
          </a:p>
        </p:txBody>
      </p:sp>
      <p:sp>
        <p:nvSpPr>
          <p:cNvPr id="14" name="Text 4"/>
          <p:cNvSpPr txBox="1"/>
          <p:nvPr/>
        </p:nvSpPr>
        <p:spPr>
          <a:xfrm>
            <a:off x="4056550" y="2615925"/>
            <a:ext cx="1044000" cy="14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95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органов
</a:t>
            </a:r>
            <a:pPr algn="ctr" indent="0" marL="0">
              <a:lnSpc>
                <a:spcPct val="115000"/>
              </a:lnSpc>
              <a:buNone/>
            </a:pPr>
            <a:r>
              <a:rPr lang="en-US" sz="788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684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Сравнительная анатомия выявляет единый план строения у организмов с разными функциями. Такое совпадение трудно объяснить случайностью и легче понять как наследование общего предка.
</a:t>
            </a:r>
            <a:endParaRPr lang="en-US" sz="895" dirty="0"/>
          </a:p>
        </p:txBody>
      </p:sp>
      <p:sp>
        <p:nvSpPr>
          <p:cNvPr id="15" name="Text 5"/>
          <p:cNvSpPr txBox="1"/>
          <p:nvPr/>
        </p:nvSpPr>
        <p:spPr>
          <a:xfrm>
            <a:off x="5698075" y="2615925"/>
            <a:ext cx="1044000" cy="14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95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зародышей
</a:t>
            </a:r>
            <a:pPr algn="ctr" indent="0" marL="0">
              <a:lnSpc>
                <a:spcPct val="115000"/>
              </a:lnSpc>
              <a:buNone/>
            </a:pPr>
            <a:r>
              <a:rPr lang="en-US" sz="788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684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Эмбриологические сходства на ранних стадиях указывают на общий план развития. Даже если взрослые организмы сильно различаются, их зародыши могут сохранять важные общие черты.
</a:t>
            </a:r>
            <a:endParaRPr lang="en-US" sz="895" dirty="0"/>
          </a:p>
        </p:txBody>
      </p:sp>
      <p:sp>
        <p:nvSpPr>
          <p:cNvPr id="16" name="Text 6"/>
          <p:cNvSpPr txBox="1"/>
          <p:nvPr/>
        </p:nvSpPr>
        <p:spPr>
          <a:xfrm>
            <a:off x="2415025" y="2615925"/>
            <a:ext cx="1044000" cy="14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95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Ископаемые формы
</a:t>
            </a:r>
            <a:pPr algn="ctr" indent="0" marL="0">
              <a:lnSpc>
                <a:spcPct val="115000"/>
              </a:lnSpc>
              <a:buNone/>
            </a:pPr>
            <a:r>
              <a:rPr lang="en-US" sz="788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684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Палеонтология восстанавливает последовательность изменений во времени. Ископаемые переходные формы помогают увидеть, как древние группы постепенно давали начало более поздним.
</a:t>
            </a:r>
            <a:endParaRPr lang="en-US" sz="895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93000" y="2016801"/>
            <a:ext cx="3377400" cy="161419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3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основных групп доказательств эволюции
</a:t>
            </a:r>
            <a:endParaRPr lang="en-US" sz="2432" dirty="0"/>
          </a:p>
        </p:txBody>
      </p:sp>
      <p:sp>
        <p:nvSpPr>
          <p:cNvPr id="7" name="Text 1"/>
          <p:cNvSpPr txBox="1"/>
          <p:nvPr/>
        </p:nvSpPr>
        <p:spPr>
          <a:xfrm>
            <a:off x="1078300" y="1860813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таблица связывает источник данных, основное наблюдение и характерный пример для каждой группы доказательств.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933550" y="2951612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источники дают один и тот же общий результат: виды связаны историческим родством, а их различия накапливались постепенно.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1183075" y="4042413"/>
            <a:ext cx="3377400" cy="16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3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биологии; обобщение классических примеров из эволюционной биологии.
</a:t>
            </a:r>
            <a:endParaRPr lang="en-US" sz="631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3050" y="2556750"/>
            <a:ext cx="3837900" cy="125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Ископаемые, анатомия, эмбриология, молекулярные данные и биогеография складываются в единую картину. Они показывают общее происхождение организмов и постепенное изменение живого мира во времени.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1737025" y="1329500"/>
            <a:ext cx="5670000" cy="10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Эволюция подтверждается разными линиями доказательств
</a:t>
            </a:r>
            <a:endParaRPr lang="en-US" sz="2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2026-06-01T19:54:15Z</dcterms:created>
  <dcterms:modified xsi:type="dcterms:W3CDTF">2026-06-01T19:54:15Z</dcterms:modified>
</cp:coreProperties>
</file>