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jpe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jpe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slideLayout" Target="../slideLayouts/slideLayout1.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jpe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slideLayout" Target="../slideLayouts/slideLayout1.xml"/><Relationship Id="rId5"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jpe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jpeg"/><Relationship Id="rId4" Type="http://schemas.openxmlformats.org/officeDocument/2006/relationships/image" Target="../media/image-15-4.jpeg"/><Relationship Id="rId5" Type="http://schemas.openxmlformats.org/officeDocument/2006/relationships/image" Target="../media/image-15-5.jpe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image" Target="../media/image-16-8.png"/><Relationship Id="rId9" Type="http://schemas.openxmlformats.org/officeDocument/2006/relationships/slideLayout" Target="../slideLayouts/slideLayout1.xml"/><Relationship Id="rId10"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jpe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71276" y="392225"/>
            <a:ext cx="3797098" cy="43590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49267" y="592776"/>
            <a:ext cx="4040400" cy="766200"/>
          </a:xfrm>
          <a:prstGeom prst="rect">
            <a:avLst/>
          </a:prstGeom>
          <a:noFill/>
          <a:ln/>
        </p:spPr>
        <p:txBody>
          <a:bodyPr wrap="square" lIns="0" tIns="0" rIns="0" bIns="0" rtlCol="0" anchor="ctr"/>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Урок 10. Круговые диаграммы
</a:t>
            </a:r>
            <a:endParaRPr lang="en-US" sz="2012" dirty="0"/>
          </a:p>
        </p:txBody>
      </p:sp>
      <p:sp>
        <p:nvSpPr>
          <p:cNvPr id="7" name="Text 1"/>
          <p:cNvSpPr txBox="1"/>
          <p:nvPr/>
        </p:nvSpPr>
        <p:spPr>
          <a:xfrm>
            <a:off x="565825" y="4355350"/>
            <a:ext cx="3201300" cy="192600"/>
          </a:xfrm>
          <a:prstGeom prst="rect">
            <a:avLst/>
          </a:prstGeom>
          <a:noFill/>
          <a:ln/>
        </p:spPr>
        <p:txBody>
          <a:bodyPr wrap="square" lIns="0" tIns="0" rIns="0" bIns="0" rtlCol="0" anchor="ctr"/>
          <a:lstStyle/>
          <a:p>
            <a:pPr algn="l" indent="0" marL="0">
              <a:lnSpc>
                <a:spcPct val="115000"/>
              </a:lnSpc>
              <a:buNone/>
            </a:pPr>
            <a:r>
              <a:rPr lang="en-US" sz="746" dirty="0">
                <a:solidFill>
                  <a:srgbClr val="FFFFFF"/>
                </a:solidFill>
                <a:latin typeface="Arial" pitchFamily="34" charset="0"/>
                <a:ea typeface="Arial" pitchFamily="34" charset="-122"/>
                <a:cs typeface="Arial" pitchFamily="34" charset="-120"/>
              </a:rPr>
              <a:t>
</a:t>
            </a:r>
            <a:endParaRPr lang="en-US" sz="746" dirty="0"/>
          </a:p>
        </p:txBody>
      </p:sp>
      <p:sp>
        <p:nvSpPr>
          <p:cNvPr id="8" name="Text 2"/>
          <p:cNvSpPr txBox="1"/>
          <p:nvPr/>
        </p:nvSpPr>
        <p:spPr>
          <a:xfrm>
            <a:off x="547451" y="1757775"/>
            <a:ext cx="3636000" cy="809400"/>
          </a:xfrm>
          <a:prstGeom prst="rect">
            <a:avLst/>
          </a:prstGeom>
          <a:noFill/>
          <a:ln/>
        </p:spPr>
        <p:txBody>
          <a:bodyPr wrap="square" lIns="0" tIns="0" rIns="0" bIns="0" rtlCol="0" anchor="ctr"/>
          <a:lstStyle/>
          <a:p>
            <a:pPr algn="l" indent="0" marL="0">
              <a:lnSpc>
                <a:spcPct val="115000"/>
              </a:lnSpc>
              <a:buNone/>
            </a:pPr>
            <a:r>
              <a:rPr lang="en-US" sz="986" dirty="0">
                <a:solidFill>
                  <a:srgbClr val="FFFFFF"/>
                </a:solidFill>
                <a:latin typeface="Arial" pitchFamily="34" charset="0"/>
                <a:ea typeface="Arial" pitchFamily="34" charset="-122"/>
                <a:cs typeface="Arial" pitchFamily="34" charset="-120"/>
              </a:rPr>
              <a:t>Учимся читать круг, где каждая часть что-то значит.
</a:t>
            </a:r>
            <a:endParaRPr lang="en-US" sz="98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372172" y="392225"/>
            <a:ext cx="3396955" cy="4359000"/>
          </a:xfrm>
          <a:prstGeom prst="rect">
            <a:avLst/>
          </a:prstGeom>
        </p:spPr>
      </p:pic>
      <p:sp>
        <p:nvSpPr>
          <p:cNvPr id="5" name="Text 0"/>
          <p:cNvSpPr txBox="1"/>
          <p:nvPr/>
        </p:nvSpPr>
        <p:spPr>
          <a:xfrm>
            <a:off x="565825" y="592775"/>
            <a:ext cx="4207500" cy="766200"/>
          </a:xfrm>
          <a:prstGeom prst="rect">
            <a:avLst/>
          </a:prstGeom>
          <a:noFill/>
          <a:ln/>
        </p:spPr>
        <p:txBody>
          <a:bodyPr wrap="square" lIns="0" tIns="0" rIns="0" bIns="0" rtlCol="0" anchor="ctr"/>
          <a:lstStyle/>
          <a:p>
            <a:pPr algn="l" indent="0" marL="0">
              <a:lnSpc>
                <a:spcPct val="100000"/>
              </a:lnSpc>
              <a:buNone/>
            </a:pPr>
            <a:r>
              <a:rPr lang="en-US" sz="1812" b="1" dirty="0">
                <a:solidFill>
                  <a:srgbClr val="FFFFFF"/>
                </a:solidFill>
                <a:latin typeface="Arial" pitchFamily="34" charset="0"/>
                <a:ea typeface="Arial" pitchFamily="34" charset="-122"/>
                <a:cs typeface="Arial" pitchFamily="34" charset="-120"/>
              </a:rPr>
              <a:t>Где встречаются круговые диаграммы
</a:t>
            </a:r>
            <a:endParaRPr lang="en-US" sz="1812" dirty="0"/>
          </a:p>
        </p:txBody>
      </p:sp>
      <p:sp>
        <p:nvSpPr>
          <p:cNvPr id="6" name="Text 1"/>
          <p:cNvSpPr txBox="1"/>
          <p:nvPr/>
        </p:nvSpPr>
        <p:spPr>
          <a:xfrm>
            <a:off x="565825" y="3777250"/>
            <a:ext cx="3215400" cy="7662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Круговые диаграммы помогают быстро понять, из чего состоит целое. Их можно встретить в учебниках, журналах, новостях и школьных опросах — везде, где важно сравнить части одного набора.
</a:t>
            </a:r>
            <a:endParaRPr lang="en-US" sz="900" dirty="0"/>
          </a:p>
        </p:txBody>
      </p:sp>
      <p:sp>
        <p:nvSpPr>
          <p:cNvPr id="7" name="Text 2"/>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2</a:t>
            </a:r>
            <a:endParaRPr lang="en-US" sz="786"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65825" y="592775"/>
            <a:ext cx="8012400" cy="766200"/>
          </a:xfrm>
          <a:prstGeom prst="rect">
            <a:avLst/>
          </a:prstGeom>
          <a:noFill/>
          <a:ln/>
        </p:spPr>
        <p:txBody>
          <a:bodyPr wrap="square" lIns="0" tIns="0" rIns="0" bIns="0" rtlCol="0" anchor="ctr"/>
          <a:lstStyle/>
          <a:p>
            <a:pPr algn="l" indent="0" marL="0">
              <a:lnSpc>
                <a:spcPct val="100000"/>
              </a:lnSpc>
              <a:buNone/>
            </a:pPr>
            <a:r>
              <a:rPr lang="en-US" sz="2412" b="1" dirty="0">
                <a:solidFill>
                  <a:srgbClr val="FFFFFF"/>
                </a:solidFill>
                <a:latin typeface="Arial" pitchFamily="34" charset="0"/>
                <a:ea typeface="Arial" pitchFamily="34" charset="-122"/>
                <a:cs typeface="Arial" pitchFamily="34" charset="-120"/>
              </a:rPr>
              <a:t>Что показывает круг
</a:t>
            </a:r>
            <a:endParaRPr lang="en-US" sz="2412" dirty="0"/>
          </a:p>
        </p:txBody>
      </p:sp>
      <p:sp>
        <p:nvSpPr>
          <p:cNvPr id="7" name="Text 1"/>
          <p:cNvSpPr txBox="1"/>
          <p:nvPr/>
        </p:nvSpPr>
        <p:spPr>
          <a:xfrm>
            <a:off x="566725" y="2199375"/>
            <a:ext cx="3209100" cy="7662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Вся круговая диаграмма изображает одно целое. Если круг разделён на части, значит каждая часть показывает только свою долю этого целого.
</a:t>
            </a:r>
            <a:endParaRPr lang="en-US" sz="900" dirty="0"/>
          </a:p>
        </p:txBody>
      </p:sp>
      <p:sp>
        <p:nvSpPr>
          <p:cNvPr id="8" name="Text 2"/>
          <p:cNvSpPr txBox="1"/>
          <p:nvPr/>
        </p:nvSpPr>
        <p:spPr>
          <a:xfrm>
            <a:off x="4582435" y="2199375"/>
            <a:ext cx="3209100" cy="7662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Чем больше сектор, тем больше его доля. Маленький сектор занимает меньшую часть круга, поэтому его значение тоже меньше.
</a:t>
            </a:r>
            <a:endParaRPr lang="en-US" sz="900" dirty="0"/>
          </a:p>
        </p:txBody>
      </p:sp>
      <p:sp>
        <p:nvSpPr>
          <p:cNvPr id="9" name="Text 3"/>
          <p:cNvSpPr txBox="1"/>
          <p:nvPr/>
        </p:nvSpPr>
        <p:spPr>
          <a:xfrm>
            <a:off x="2786800" y="3594125"/>
            <a:ext cx="3798900" cy="7662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Все части вместе всегда дают 100%. Поэтому в круговой диаграмме нет лишних кусочков: каждый сектор нужен и входит в общее целое.
</a:t>
            </a:r>
            <a:endParaRPr lang="en-US" sz="900" dirty="0"/>
          </a:p>
        </p:txBody>
      </p:sp>
      <p:sp>
        <p:nvSpPr>
          <p:cNvPr id="10" name="Text 4"/>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3</a:t>
            </a:r>
            <a:endParaRPr lang="en-US" sz="786"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72172" y="392225"/>
            <a:ext cx="3396955" cy="4359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65825" y="592775"/>
            <a:ext cx="4207500" cy="766200"/>
          </a:xfrm>
          <a:prstGeom prst="rect">
            <a:avLst/>
          </a:prstGeom>
          <a:noFill/>
          <a:ln/>
        </p:spPr>
        <p:txBody>
          <a:bodyPr wrap="square" lIns="0" tIns="0" rIns="0" bIns="0" rtlCol="0" anchor="ctr"/>
          <a:lstStyle/>
          <a:p>
            <a:pPr algn="l" indent="0" marL="0">
              <a:lnSpc>
                <a:spcPct val="100000"/>
              </a:lnSpc>
              <a:buNone/>
            </a:pPr>
            <a:r>
              <a:rPr lang="en-US" sz="1812" b="1" dirty="0">
                <a:solidFill>
                  <a:srgbClr val="FFFFFF"/>
                </a:solidFill>
                <a:latin typeface="Arial" pitchFamily="34" charset="0"/>
                <a:ea typeface="Arial" pitchFamily="34" charset="-122"/>
                <a:cs typeface="Arial" pitchFamily="34" charset="-120"/>
              </a:rPr>
              <a:t>Сектор, доля, процент
</a:t>
            </a:r>
            <a:endParaRPr lang="en-US" sz="1812" dirty="0"/>
          </a:p>
        </p:txBody>
      </p:sp>
      <p:sp>
        <p:nvSpPr>
          <p:cNvPr id="6" name="Text 1"/>
          <p:cNvSpPr txBox="1"/>
          <p:nvPr/>
        </p:nvSpPr>
        <p:spPr>
          <a:xfrm>
            <a:off x="565826" y="2797400"/>
            <a:ext cx="3745800" cy="766200"/>
          </a:xfrm>
          <a:prstGeom prst="rect">
            <a:avLst/>
          </a:prstGeom>
          <a:noFill/>
          <a:ln/>
        </p:spPr>
        <p:txBody>
          <a:bodyPr wrap="square" lIns="0" tIns="0" rIns="0" bIns="0" rtlCol="0" anchor="b"/>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Что такое сектор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Сектор — это часть круга, отделённая линиями. Он похож на кусочек пирога, только без крошек на столе. Каждый сектор показывает отдельную часть данных.
</a:t>
            </a:r>
            <a:endParaRPr lang="en-US" sz="1000" dirty="0"/>
          </a:p>
        </p:txBody>
      </p:sp>
      <p:sp>
        <p:nvSpPr>
          <p:cNvPr id="7" name="Text 2"/>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4</a:t>
            </a:r>
            <a:endParaRPr lang="en-US" sz="786" dirty="0"/>
          </a:p>
        </p:txBody>
      </p:sp>
      <p:sp>
        <p:nvSpPr>
          <p:cNvPr id="8" name="Text 3"/>
          <p:cNvSpPr txBox="1"/>
          <p:nvPr/>
        </p:nvSpPr>
        <p:spPr>
          <a:xfrm>
            <a:off x="565826" y="3783304"/>
            <a:ext cx="3745800" cy="7662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Как связаны доля и процент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Доля показывает, какую часть целого занимает сектор. Процент помогает записать эту долю числом: половина — 50%, четверть — 25%, всё целое — 100%.
</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65825" y="2177350"/>
            <a:ext cx="206700" cy="206700"/>
          </a:xfrm>
          <a:prstGeom prst="rect">
            <a:avLst/>
          </a:prstGeom>
        </p:spPr>
      </p:pic>
      <p:pic>
        <p:nvPicPr>
          <p:cNvPr id="5" name="Image 3" descr="preencoded.png">    </p:cNvPr>
          <p:cNvPicPr>
            <a:picLocks noChangeAspect="1"/>
          </p:cNvPicPr>
          <p:nvPr/>
        </p:nvPicPr>
        <p:blipFill>
          <a:blip r:embed="rId4"/>
          <a:stretch>
            <a:fillRect/>
          </a:stretch>
        </p:blipFill>
        <p:spPr>
          <a:xfrm>
            <a:off x="3367650" y="2186221"/>
            <a:ext cx="206700" cy="183733"/>
          </a:xfrm>
          <a:prstGeom prst="rect">
            <a:avLst/>
          </a:prstGeom>
        </p:spPr>
      </p:pic>
      <p:pic>
        <p:nvPicPr>
          <p:cNvPr id="6" name="Image 4" descr="preencoded.png">    </p:cNvPr>
          <p:cNvPicPr>
            <a:picLocks noChangeAspect="1"/>
          </p:cNvPicPr>
          <p:nvPr/>
        </p:nvPicPr>
        <p:blipFill>
          <a:blip r:embed="rId5"/>
          <a:stretch>
            <a:fillRect/>
          </a:stretch>
        </p:blipFill>
        <p:spPr>
          <a:xfrm>
            <a:off x="6169475" y="2174725"/>
            <a:ext cx="206700" cy="2067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5825" y="595037"/>
            <a:ext cx="8004900" cy="410400"/>
          </a:xfrm>
          <a:prstGeom prst="rect">
            <a:avLst/>
          </a:prstGeom>
          <a:noFill/>
          <a:ln/>
        </p:spPr>
        <p:txBody>
          <a:bodyPr wrap="square" lIns="0" tIns="0" rIns="0" bIns="0" rtlCol="0" anchor="ctr"/>
          <a:lstStyle/>
          <a:p>
            <a:pPr algn="l" indent="0" marL="0">
              <a:lnSpc>
                <a:spcPct val="100000"/>
              </a:lnSpc>
              <a:buNone/>
            </a:pPr>
            <a:r>
              <a:rPr lang="en-US" sz="1812" b="1" dirty="0">
                <a:solidFill>
                  <a:srgbClr val="FFFFFF"/>
                </a:solidFill>
                <a:latin typeface="Arial" pitchFamily="34" charset="0"/>
                <a:ea typeface="Arial" pitchFamily="34" charset="-122"/>
                <a:cs typeface="Arial" pitchFamily="34" charset="-120"/>
              </a:rPr>
              <a:t>Почему диаграмма называется круговой
</a:t>
            </a:r>
            <a:endParaRPr lang="en-US" sz="1812" dirty="0"/>
          </a:p>
        </p:txBody>
      </p:sp>
      <p:sp>
        <p:nvSpPr>
          <p:cNvPr id="9" name="Text 1"/>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5</a:t>
            </a:r>
            <a:endParaRPr lang="en-US" sz="786" dirty="0"/>
          </a:p>
        </p:txBody>
      </p:sp>
      <p:sp>
        <p:nvSpPr>
          <p:cNvPr id="10" name="Text 2"/>
          <p:cNvSpPr txBox="1"/>
          <p:nvPr/>
        </p:nvSpPr>
        <p:spPr>
          <a:xfrm>
            <a:off x="565825" y="2582675"/>
            <a:ext cx="2005200" cy="15861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Форма круга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Круг помогает увидеть все части сразу. Они расположены рядом, поэтому сравнивать их глазами удобно и быстро.
</a:t>
            </a:r>
            <a:endParaRPr lang="en-US" sz="1000" dirty="0"/>
          </a:p>
        </p:txBody>
      </p:sp>
      <p:sp>
        <p:nvSpPr>
          <p:cNvPr id="11" name="Text 3"/>
          <p:cNvSpPr txBox="1"/>
          <p:nvPr/>
        </p:nvSpPr>
        <p:spPr>
          <a:xfrm>
            <a:off x="3367650" y="2580075"/>
            <a:ext cx="2005200" cy="15861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Мало частей — удобно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Круговая диаграмма особенно хороша, когда частей немного. Тогда каждый сектор хорошо виден и не теряется среди остальных.
</a:t>
            </a:r>
            <a:endParaRPr lang="en-US" sz="1000" dirty="0"/>
          </a:p>
        </p:txBody>
      </p:sp>
      <p:sp>
        <p:nvSpPr>
          <p:cNvPr id="12" name="Text 4"/>
          <p:cNvSpPr txBox="1"/>
          <p:nvPr/>
        </p:nvSpPr>
        <p:spPr>
          <a:xfrm>
            <a:off x="6169475" y="2580063"/>
            <a:ext cx="2005200" cy="15861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Слишком много частей — неудобно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Если секторов слишком много, они становятся узкими и похожими друг на друга. Тогда читать диаграмму уже не так легко.
</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65825" y="1582776"/>
            <a:ext cx="8004900" cy="2973249"/>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65825" y="588214"/>
            <a:ext cx="8004900" cy="233400"/>
          </a:xfrm>
          <a:prstGeom prst="rect">
            <a:avLst/>
          </a:prstGeom>
          <a:noFill/>
          <a:ln/>
        </p:spPr>
        <p:txBody>
          <a:bodyPr wrap="square" lIns="0" tIns="0" rIns="0" bIns="0" rtlCol="0" anchor="ctr"/>
          <a:lstStyle/>
          <a:p>
            <a:pPr algn="l" indent="0" marL="0">
              <a:lnSpc>
                <a:spcPct val="100000"/>
              </a:lnSpc>
              <a:buNone/>
            </a:pPr>
            <a:r>
              <a:rPr lang="en-US" sz="1612" b="1" dirty="0">
                <a:solidFill>
                  <a:srgbClr val="FFFFFF"/>
                </a:solidFill>
                <a:latin typeface="Arial" pitchFamily="34" charset="0"/>
                <a:ea typeface="Arial" pitchFamily="34" charset="-122"/>
                <a:cs typeface="Arial" pitchFamily="34" charset="-120"/>
              </a:rPr>
              <a:t>Как читать круговую диаграмму
</a:t>
            </a:r>
            <a:endParaRPr lang="en-US" sz="1612" dirty="0"/>
          </a:p>
        </p:txBody>
      </p:sp>
      <p:sp>
        <p:nvSpPr>
          <p:cNvPr id="7" name="Text 1"/>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6</a:t>
            </a:r>
            <a:endParaRPr lang="en-US" sz="786" dirty="0"/>
          </a:p>
        </p:txBody>
      </p:sp>
      <p:sp>
        <p:nvSpPr>
          <p:cNvPr id="8" name="Text 2"/>
          <p:cNvSpPr txBox="1"/>
          <p:nvPr/>
        </p:nvSpPr>
        <p:spPr>
          <a:xfrm>
            <a:off x="565825" y="876092"/>
            <a:ext cx="8004900" cy="141300"/>
          </a:xfrm>
          <a:prstGeom prst="rect">
            <a:avLst/>
          </a:prstGeom>
          <a:noFill/>
          <a:ln/>
        </p:spPr>
        <p:txBody>
          <a:bodyPr wrap="square" lIns="0" tIns="0" rIns="0" bIns="0" rtlCol="0" anchor="b"/>
          <a:lstStyle/>
          <a:p>
            <a:pPr algn="l" indent="0" marL="0">
              <a:lnSpc>
                <a:spcPct val="100000"/>
              </a:lnSpc>
              <a:buNone/>
            </a:pPr>
            <a:r>
              <a:rPr lang="en-US" sz="1012" b="1" dirty="0">
                <a:solidFill>
                  <a:srgbClr val="FFFFFF"/>
                </a:solidFill>
                <a:latin typeface="Arial" pitchFamily="34" charset="0"/>
                <a:ea typeface="Arial" pitchFamily="34" charset="-122"/>
                <a:cs typeface="Arial" pitchFamily="34" charset="-120"/>
              </a:rPr>
              <a:t>Сначала смотрим название, затем легенду, подписи и размеры секторов.
</a:t>
            </a:r>
            <a:endParaRPr lang="en-US" sz="1012"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72172" y="392225"/>
            <a:ext cx="3396955" cy="4359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65825" y="592775"/>
            <a:ext cx="4207500" cy="766200"/>
          </a:xfrm>
          <a:prstGeom prst="rect">
            <a:avLst/>
          </a:prstGeom>
          <a:noFill/>
          <a:ln/>
        </p:spPr>
        <p:txBody>
          <a:bodyPr wrap="square" lIns="0" tIns="0" rIns="0" bIns="0" rtlCol="0" anchor="ctr"/>
          <a:lstStyle/>
          <a:p>
            <a:pPr algn="l" indent="0" marL="0">
              <a:lnSpc>
                <a:spcPct val="100000"/>
              </a:lnSpc>
              <a:buNone/>
            </a:pPr>
            <a:r>
              <a:rPr lang="en-US" sz="1812" b="1" dirty="0">
                <a:solidFill>
                  <a:srgbClr val="FFFFFF"/>
                </a:solidFill>
                <a:latin typeface="Arial" pitchFamily="34" charset="0"/>
                <a:ea typeface="Arial" pitchFamily="34" charset="-122"/>
                <a:cs typeface="Arial" pitchFamily="34" charset="-120"/>
              </a:rPr>
              <a:t>Легенда и подписи
</a:t>
            </a:r>
            <a:endParaRPr lang="en-US" sz="1812" dirty="0"/>
          </a:p>
        </p:txBody>
      </p:sp>
      <p:sp>
        <p:nvSpPr>
          <p:cNvPr id="6" name="Text 1"/>
          <p:cNvSpPr txBox="1"/>
          <p:nvPr/>
        </p:nvSpPr>
        <p:spPr>
          <a:xfrm>
            <a:off x="781850" y="2798100"/>
            <a:ext cx="2999400" cy="7662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Легенда объясняет, какой цвет или узор соответствует каждой части. Без неё разноцветные сектора выглядят как загадка, а с ней сразу понятно, что к чему.
</a:t>
            </a:r>
            <a:endParaRPr lang="en-US" sz="900" dirty="0"/>
          </a:p>
        </p:txBody>
      </p:sp>
      <p:sp>
        <p:nvSpPr>
          <p:cNvPr id="7" name="Text 2"/>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7</a:t>
            </a:r>
            <a:endParaRPr lang="en-US" sz="786" dirty="0"/>
          </a:p>
        </p:txBody>
      </p:sp>
      <p:sp>
        <p:nvSpPr>
          <p:cNvPr id="8" name="Text 3"/>
          <p:cNvSpPr txBox="1"/>
          <p:nvPr/>
        </p:nvSpPr>
        <p:spPr>
          <a:xfrm>
            <a:off x="781850" y="3757250"/>
            <a:ext cx="2999400" cy="7662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Подписи рядом с секторами называют части и часто показывают проценты. Они помогают не перепутать цвета и быстро понять смысл каждого кусочка диаграммы.
</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65825" y="592775"/>
            <a:ext cx="8012400" cy="766200"/>
          </a:xfrm>
          <a:prstGeom prst="rect">
            <a:avLst/>
          </a:prstGeom>
          <a:noFill/>
          <a:ln/>
        </p:spPr>
        <p:txBody>
          <a:bodyPr wrap="square" lIns="0" tIns="0" rIns="0" bIns="0" rtlCol="0" anchor="ctr"/>
          <a:lstStyle/>
          <a:p>
            <a:pPr algn="l" indent="0" marL="0">
              <a:lnSpc>
                <a:spcPct val="100000"/>
              </a:lnSpc>
              <a:buNone/>
            </a:pPr>
            <a:r>
              <a:rPr lang="en-US" sz="2412" b="1" dirty="0">
                <a:solidFill>
                  <a:srgbClr val="FFFFFF"/>
                </a:solidFill>
                <a:latin typeface="Arial" pitchFamily="34" charset="0"/>
                <a:ea typeface="Arial" pitchFamily="34" charset="-122"/>
                <a:cs typeface="Arial" pitchFamily="34" charset="-120"/>
              </a:rPr>
              <a:t>Как сравнивать части круга
</a:t>
            </a:r>
            <a:endParaRPr lang="en-US" sz="2412" dirty="0"/>
          </a:p>
        </p:txBody>
      </p:sp>
      <p:sp>
        <p:nvSpPr>
          <p:cNvPr id="8" name="Text 1"/>
          <p:cNvSpPr txBox="1"/>
          <p:nvPr/>
        </p:nvSpPr>
        <p:spPr>
          <a:xfrm>
            <a:off x="556050" y="1954476"/>
            <a:ext cx="3616200" cy="10533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Большой сектор всегда означает большую долю. Если он занимает больше места, значит этой части в данных тоже больше.
</a:t>
            </a:r>
            <a:endParaRPr lang="en-US" sz="900" dirty="0"/>
          </a:p>
        </p:txBody>
      </p:sp>
      <p:sp>
        <p:nvSpPr>
          <p:cNvPr id="9" name="Text 2"/>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8</a:t>
            </a:r>
            <a:endParaRPr lang="en-US" sz="786" dirty="0"/>
          </a:p>
        </p:txBody>
      </p:sp>
      <p:sp>
        <p:nvSpPr>
          <p:cNvPr id="10" name="Text 3"/>
          <p:cNvSpPr txBox="1"/>
          <p:nvPr/>
        </p:nvSpPr>
        <p:spPr>
          <a:xfrm>
            <a:off x="4956400" y="1953732"/>
            <a:ext cx="3616200" cy="10533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Маленький сектор показывает меньшую долю. Его удобно искать, когда нужно найти самое маленькое значение на диаграмме.
</a:t>
            </a:r>
            <a:endParaRPr lang="en-US" sz="900" dirty="0"/>
          </a:p>
        </p:txBody>
      </p:sp>
      <p:sp>
        <p:nvSpPr>
          <p:cNvPr id="11" name="Text 4"/>
          <p:cNvSpPr txBox="1"/>
          <p:nvPr/>
        </p:nvSpPr>
        <p:spPr>
          <a:xfrm>
            <a:off x="556050" y="3540151"/>
            <a:ext cx="3616200" cy="10533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Если два сектора почти одинаковые, их доли тоже почти равны. Здесь важно смотреть внимательно, а не гадать на глаз, как настоящий детектив.
</a:t>
            </a:r>
            <a:endParaRPr lang="en-US" sz="900" dirty="0"/>
          </a:p>
        </p:txBody>
      </p:sp>
      <p:sp>
        <p:nvSpPr>
          <p:cNvPr id="12" name="Text 5"/>
          <p:cNvSpPr txBox="1"/>
          <p:nvPr/>
        </p:nvSpPr>
        <p:spPr>
          <a:xfrm>
            <a:off x="4956400" y="3538657"/>
            <a:ext cx="3616200" cy="10533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Половину и четверть круга узнать проще всего. Такие части особенно хорошо заметны, потому что они легко сравниваются с целым кругом.
</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6662" y="392250"/>
            <a:ext cx="4001426" cy="4359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55936" y="592775"/>
            <a:ext cx="3842400" cy="766200"/>
          </a:xfrm>
          <a:prstGeom prst="rect">
            <a:avLst/>
          </a:prstGeom>
          <a:noFill/>
          <a:ln/>
        </p:spPr>
        <p:txBody>
          <a:bodyPr wrap="square" lIns="0" tIns="0" rIns="0" bIns="0" rtlCol="0" anchor="ctr"/>
          <a:lstStyle/>
          <a:p>
            <a:pPr algn="l" indent="0" marL="0">
              <a:lnSpc>
                <a:spcPct val="100000"/>
              </a:lnSpc>
              <a:buNone/>
            </a:pPr>
            <a:r>
              <a:rPr lang="en-US" sz="1812" b="1" dirty="0">
                <a:solidFill>
                  <a:srgbClr val="FFFFFF"/>
                </a:solidFill>
                <a:latin typeface="Arial" pitchFamily="34" charset="0"/>
                <a:ea typeface="Arial" pitchFamily="34" charset="-122"/>
                <a:cs typeface="Arial" pitchFamily="34" charset="-120"/>
              </a:rPr>
              <a:t>Пример из класса
</a:t>
            </a:r>
            <a:endParaRPr lang="en-US" sz="1812" dirty="0"/>
          </a:p>
        </p:txBody>
      </p:sp>
      <p:sp>
        <p:nvSpPr>
          <p:cNvPr id="6" name="Text 1"/>
          <p:cNvSpPr txBox="1"/>
          <p:nvPr/>
        </p:nvSpPr>
        <p:spPr>
          <a:xfrm>
            <a:off x="4765175" y="2797350"/>
            <a:ext cx="3833100" cy="766200"/>
          </a:xfrm>
          <a:prstGeom prst="rect">
            <a:avLst/>
          </a:prstGeom>
          <a:noFill/>
          <a:ln/>
        </p:spPr>
        <p:txBody>
          <a:bodyPr wrap="square" lIns="0" tIns="0" rIns="0" bIns="0" rtlCol="0" anchor="b"/>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Любимые фрукты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 опросе класса больше всего учеников выбрали яблоки. За ними идут бананы и груши, а апельсины оказались самым редким ответом.
</a:t>
            </a:r>
            <a:endParaRPr lang="en-US" sz="1000" dirty="0"/>
          </a:p>
        </p:txBody>
      </p:sp>
      <p:sp>
        <p:nvSpPr>
          <p:cNvPr id="7" name="Text 2"/>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9</a:t>
            </a:r>
            <a:endParaRPr lang="en-US" sz="786" dirty="0"/>
          </a:p>
        </p:txBody>
      </p:sp>
      <p:sp>
        <p:nvSpPr>
          <p:cNvPr id="8" name="Text 3"/>
          <p:cNvSpPr txBox="1"/>
          <p:nvPr/>
        </p:nvSpPr>
        <p:spPr>
          <a:xfrm>
            <a:off x="4765175" y="3783252"/>
            <a:ext cx="3833100" cy="7662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Что можно заметить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Если сложить бананы и груши, получится половина круга. Это удобно проверять на диаграмме: два сектора вместе занимают столько же, сколько остальные половинки.
</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10</a:t>
            </a:r>
            <a:endParaRPr lang="en-US" sz="786" dirty="0"/>
          </a:p>
        </p:txBody>
      </p:sp>
      <p:sp>
        <p:nvSpPr>
          <p:cNvPr id="5" name="Text 1"/>
          <p:cNvSpPr txBox="1"/>
          <p:nvPr/>
        </p:nvSpPr>
        <p:spPr>
          <a:xfrm>
            <a:off x="4376700" y="1054754"/>
            <a:ext cx="4401900" cy="1323000"/>
          </a:xfrm>
          <a:prstGeom prst="rect">
            <a:avLst/>
          </a:prstGeom>
          <a:noFill/>
          <a:ln/>
        </p:spPr>
        <p:txBody>
          <a:bodyPr wrap="square" lIns="0" tIns="0" rIns="0" bIns="0" rtlCol="0" anchor="b"/>
          <a:lstStyle/>
          <a:p>
            <a:pPr algn="ctr" indent="0" marL="0">
              <a:lnSpc>
                <a:spcPct val="80000"/>
              </a:lnSpc>
              <a:buNone/>
            </a:pPr>
            <a:r>
              <a:rPr lang="en-US" sz="7200" b="1" dirty="0">
                <a:solidFill>
                  <a:srgbClr val="FFFFFF"/>
                </a:solidFill>
                <a:latin typeface="Arial" pitchFamily="34" charset="0"/>
                <a:ea typeface="Arial" pitchFamily="34" charset="-122"/>
                <a:cs typeface="Arial" pitchFamily="34" charset="-120"/>
              </a:rPr>
              <a:t>50%
</a:t>
            </a:r>
            <a:endParaRPr lang="en-US" sz="7200" dirty="0"/>
          </a:p>
        </p:txBody>
      </p:sp>
      <p:sp>
        <p:nvSpPr>
          <p:cNvPr id="6" name="Text 2"/>
          <p:cNvSpPr txBox="1"/>
          <p:nvPr/>
        </p:nvSpPr>
        <p:spPr>
          <a:xfrm>
            <a:off x="4376700" y="2487315"/>
            <a:ext cx="4401900" cy="1278300"/>
          </a:xfrm>
          <a:prstGeom prst="rect">
            <a:avLst/>
          </a:prstGeom>
          <a:noFill/>
          <a:ln/>
        </p:spPr>
        <p:txBody>
          <a:bodyPr wrap="square" lIns="0" tIns="0" rIns="0" bIns="0" rtlCol="0" anchor="t"/>
          <a:lstStyle/>
          <a:p>
            <a:pPr algn="ctr" indent="0" marL="0">
              <a:lnSpc>
                <a:spcPct val="100000"/>
              </a:lnSpc>
              <a:buNone/>
            </a:pPr>
            <a:r>
              <a:rPr lang="en-US" sz="2200" b="1" dirty="0">
                <a:solidFill>
                  <a:srgbClr val="FFFFFF"/>
                </a:solidFill>
                <a:latin typeface="Arial" pitchFamily="34" charset="0"/>
                <a:ea typeface="Arial" pitchFamily="34" charset="-122"/>
                <a:cs typeface="Arial" pitchFamily="34" charset="-120"/>
              </a:rPr>
              <a:t>Это половина круга, и её легко узнать на диаграмме.
</a:t>
            </a:r>
            <a:endParaRPr lang="en-US" sz="2200" dirty="0"/>
          </a:p>
        </p:txBody>
      </p:sp>
      <p:sp>
        <p:nvSpPr>
          <p:cNvPr id="7" name="Text 3"/>
          <p:cNvSpPr txBox="1"/>
          <p:nvPr/>
        </p:nvSpPr>
        <p:spPr>
          <a:xfrm>
            <a:off x="565825" y="1975275"/>
            <a:ext cx="3212100" cy="1583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Такие значения, как половина, четверть и всё целое, особенно полезны в заданиях: их просто сравнивать и проверять по рисунку.
</a:t>
            </a:r>
            <a:endParaRPr lang="en-US" sz="1000" dirty="0"/>
          </a:p>
        </p:txBody>
      </p:sp>
      <p:sp>
        <p:nvSpPr>
          <p:cNvPr id="8" name="Text 4"/>
          <p:cNvSpPr txBox="1"/>
          <p:nvPr/>
        </p:nvSpPr>
        <p:spPr>
          <a:xfrm>
            <a:off x="4376700" y="4056275"/>
            <a:ext cx="4401900" cy="144600"/>
          </a:xfrm>
          <a:prstGeom prst="rect">
            <a:avLst/>
          </a:prstGeom>
          <a:noFill/>
          <a:ln/>
        </p:spPr>
        <p:txBody>
          <a:bodyPr wrap="square" lIns="0" tIns="0" rIns="0" bIns="0" rtlCol="0" anchor="b"/>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Материал урока
</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65825" y="592775"/>
            <a:ext cx="8012400" cy="766200"/>
          </a:xfrm>
          <a:prstGeom prst="rect">
            <a:avLst/>
          </a:prstGeom>
          <a:noFill/>
          <a:ln/>
        </p:spPr>
        <p:txBody>
          <a:bodyPr wrap="square" lIns="0" tIns="0" rIns="0" bIns="0" rtlCol="0" anchor="ctr"/>
          <a:lstStyle/>
          <a:p>
            <a:pPr algn="l" indent="0" marL="0">
              <a:lnSpc>
                <a:spcPct val="100000"/>
              </a:lnSpc>
              <a:buNone/>
            </a:pPr>
            <a:r>
              <a:rPr lang="en-US" sz="2412" b="1" dirty="0">
                <a:solidFill>
                  <a:srgbClr val="FFFFFF"/>
                </a:solidFill>
                <a:latin typeface="Arial" pitchFamily="34" charset="0"/>
                <a:ea typeface="Arial" pitchFamily="34" charset="-122"/>
                <a:cs typeface="Arial" pitchFamily="34" charset="-120"/>
              </a:rPr>
              <a:t>Когда круговая диаграмма не подходит
</a:t>
            </a:r>
            <a:endParaRPr lang="en-US" sz="2412" dirty="0"/>
          </a:p>
        </p:txBody>
      </p:sp>
      <p:sp>
        <p:nvSpPr>
          <p:cNvPr id="7" name="Text 1"/>
          <p:cNvSpPr txBox="1"/>
          <p:nvPr/>
        </p:nvSpPr>
        <p:spPr>
          <a:xfrm>
            <a:off x="962638" y="1970997"/>
            <a:ext cx="5215800" cy="4365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Если в данных слишком много частей, круговая диаграмма становится тесной. Маленькие сектора трудно разглядеть, и они почти сливаются друг с другом, как разноцветные крошки на тарелке.
</a:t>
            </a:r>
            <a:endParaRPr lang="en-US" sz="900" dirty="0"/>
          </a:p>
        </p:txBody>
      </p:sp>
      <p:sp>
        <p:nvSpPr>
          <p:cNvPr id="8" name="Text 2"/>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11</a:t>
            </a:r>
            <a:endParaRPr lang="en-US" sz="786" dirty="0"/>
          </a:p>
        </p:txBody>
      </p:sp>
      <p:sp>
        <p:nvSpPr>
          <p:cNvPr id="9" name="Text 3"/>
          <p:cNvSpPr txBox="1"/>
          <p:nvPr/>
        </p:nvSpPr>
        <p:spPr>
          <a:xfrm>
            <a:off x="1162988" y="2959322"/>
            <a:ext cx="5215800" cy="4365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Когда значения отличаются совсем немного, сравнивать их по кругу неудобно. В таком случае лучше выбрать столбчатую диаграмму, где разница между числами видна точнее и быстрее.
</a:t>
            </a:r>
            <a:endParaRPr lang="en-US" sz="900" dirty="0"/>
          </a:p>
        </p:txBody>
      </p:sp>
      <p:sp>
        <p:nvSpPr>
          <p:cNvPr id="10" name="Text 4"/>
          <p:cNvSpPr txBox="1"/>
          <p:nvPr/>
        </p:nvSpPr>
        <p:spPr>
          <a:xfrm>
            <a:off x="1363338" y="3945675"/>
            <a:ext cx="5215800" cy="4365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Круг особенно хорош там, где частей немного и они заметно различаются. Тогда диаграмма остаётся понятной, аккуратной и помогает без труда увидеть самый большой и самый маленький сектор.
</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72172" y="392225"/>
            <a:ext cx="3396955" cy="4359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65825" y="592775"/>
            <a:ext cx="4207500" cy="766200"/>
          </a:xfrm>
          <a:prstGeom prst="rect">
            <a:avLst/>
          </a:prstGeom>
          <a:noFill/>
          <a:ln/>
        </p:spPr>
        <p:txBody>
          <a:bodyPr wrap="square" lIns="0" tIns="0" rIns="0" bIns="0" rtlCol="0" anchor="ctr"/>
          <a:lstStyle/>
          <a:p>
            <a:pPr algn="l" indent="0" marL="0">
              <a:lnSpc>
                <a:spcPct val="100000"/>
              </a:lnSpc>
              <a:buNone/>
            </a:pPr>
            <a:r>
              <a:rPr lang="en-US" sz="1812" b="1" dirty="0">
                <a:solidFill>
                  <a:srgbClr val="FFFFFF"/>
                </a:solidFill>
                <a:latin typeface="Arial" pitchFamily="34" charset="0"/>
                <a:ea typeface="Arial" pitchFamily="34" charset="-122"/>
                <a:cs typeface="Arial" pitchFamily="34" charset="-120"/>
              </a:rPr>
              <a:t>Частые ошибки при чтении
</a:t>
            </a:r>
            <a:endParaRPr lang="en-US" sz="1812" dirty="0"/>
          </a:p>
        </p:txBody>
      </p:sp>
      <p:sp>
        <p:nvSpPr>
          <p:cNvPr id="6" name="Text 1"/>
          <p:cNvSpPr txBox="1"/>
          <p:nvPr/>
        </p:nvSpPr>
        <p:spPr>
          <a:xfrm>
            <a:off x="781850" y="2798100"/>
            <a:ext cx="2999400" cy="7662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1. Сначала нужно читать подписи, а не только смотреть на цвет. Один и тот же оттенок может означать разные части, поэтому без подписи легко ошибиться. 2. Важно помнить, что весь круг — это 100%, а не просто набор красивых кусочков.
</a:t>
            </a:r>
            <a:endParaRPr lang="en-US" sz="900" dirty="0"/>
          </a:p>
        </p:txBody>
      </p:sp>
      <p:sp>
        <p:nvSpPr>
          <p:cNvPr id="7" name="Text 2"/>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12</a:t>
            </a:r>
            <a:endParaRPr lang="en-US" sz="786" dirty="0"/>
          </a:p>
        </p:txBody>
      </p:sp>
      <p:sp>
        <p:nvSpPr>
          <p:cNvPr id="8" name="Text 3"/>
          <p:cNvSpPr txBox="1"/>
          <p:nvPr/>
        </p:nvSpPr>
        <p:spPr>
          <a:xfrm>
            <a:off x="781850" y="3757250"/>
            <a:ext cx="2999400" cy="7662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1. Ещё одна ошибка — судить по яркости сектора. Маленький, но заметный цвет не делает его самым большим. 2. Проверяйте не впечатление, а размер и процент: именно они показывают настоящий смысл диаграммы.
</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65825" y="1582776"/>
            <a:ext cx="8004900" cy="2973249"/>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65825" y="588214"/>
            <a:ext cx="8004900" cy="233400"/>
          </a:xfrm>
          <a:prstGeom prst="rect">
            <a:avLst/>
          </a:prstGeom>
          <a:noFill/>
          <a:ln/>
        </p:spPr>
        <p:txBody>
          <a:bodyPr wrap="square" lIns="0" tIns="0" rIns="0" bIns="0" rtlCol="0" anchor="ctr"/>
          <a:lstStyle/>
          <a:p>
            <a:pPr algn="l" indent="0" marL="0">
              <a:lnSpc>
                <a:spcPct val="100000"/>
              </a:lnSpc>
              <a:buNone/>
            </a:pPr>
            <a:r>
              <a:rPr lang="en-US" sz="1612" b="1" dirty="0">
                <a:solidFill>
                  <a:srgbClr val="FFFFFF"/>
                </a:solidFill>
                <a:latin typeface="Arial" pitchFamily="34" charset="0"/>
                <a:ea typeface="Arial" pitchFamily="34" charset="-122"/>
                <a:cs typeface="Arial" pitchFamily="34" charset="-120"/>
              </a:rPr>
              <a:t>Как создать простую круговую диаграмму
</a:t>
            </a:r>
            <a:endParaRPr lang="en-US" sz="1612" dirty="0"/>
          </a:p>
        </p:txBody>
      </p:sp>
      <p:sp>
        <p:nvSpPr>
          <p:cNvPr id="7" name="Text 1"/>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13</a:t>
            </a:r>
            <a:endParaRPr lang="en-US" sz="786" dirty="0"/>
          </a:p>
        </p:txBody>
      </p:sp>
      <p:sp>
        <p:nvSpPr>
          <p:cNvPr id="8" name="Text 2"/>
          <p:cNvSpPr txBox="1"/>
          <p:nvPr/>
        </p:nvSpPr>
        <p:spPr>
          <a:xfrm>
            <a:off x="565825" y="876092"/>
            <a:ext cx="8004900" cy="141300"/>
          </a:xfrm>
          <a:prstGeom prst="rect">
            <a:avLst/>
          </a:prstGeom>
          <a:noFill/>
          <a:ln/>
        </p:spPr>
        <p:txBody>
          <a:bodyPr wrap="square" lIns="0" tIns="0" rIns="0" bIns="0" rtlCol="0" anchor="b"/>
          <a:lstStyle/>
          <a:p>
            <a:pPr algn="l" indent="0" marL="0">
              <a:lnSpc>
                <a:spcPct val="100000"/>
              </a:lnSpc>
              <a:buNone/>
            </a:pPr>
            <a:r>
              <a:rPr lang="en-US" sz="1012" b="1" dirty="0">
                <a:solidFill>
                  <a:srgbClr val="FFFFFF"/>
                </a:solidFill>
                <a:latin typeface="Arial" pitchFamily="34" charset="0"/>
                <a:ea typeface="Arial" pitchFamily="34" charset="-122"/>
                <a:cs typeface="Arial" pitchFamily="34" charset="-120"/>
              </a:rPr>
              <a:t>Данные опроса или подсчёта ответов в классе
</a:t>
            </a:r>
            <a:endParaRPr lang="en-US" sz="1012"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65825" y="592775"/>
            <a:ext cx="8012400" cy="766200"/>
          </a:xfrm>
          <a:prstGeom prst="rect">
            <a:avLst/>
          </a:prstGeom>
          <a:noFill/>
          <a:ln/>
        </p:spPr>
        <p:txBody>
          <a:bodyPr wrap="square" lIns="0" tIns="0" rIns="0" bIns="0" rtlCol="0" anchor="ctr"/>
          <a:lstStyle/>
          <a:p>
            <a:pPr algn="l" indent="0" marL="0">
              <a:lnSpc>
                <a:spcPct val="100000"/>
              </a:lnSpc>
              <a:buNone/>
            </a:pPr>
            <a:r>
              <a:rPr lang="en-US" sz="2412" b="1" dirty="0">
                <a:solidFill>
                  <a:srgbClr val="FFFFFF"/>
                </a:solidFill>
                <a:latin typeface="Arial" pitchFamily="34" charset="0"/>
                <a:ea typeface="Arial" pitchFamily="34" charset="-122"/>
                <a:cs typeface="Arial" pitchFamily="34" charset="-120"/>
              </a:rPr>
              <a:t>Точность и аккуратность
</a:t>
            </a:r>
            <a:endParaRPr lang="en-US" sz="2412" dirty="0"/>
          </a:p>
        </p:txBody>
      </p:sp>
      <p:sp>
        <p:nvSpPr>
          <p:cNvPr id="7" name="Text 1"/>
          <p:cNvSpPr txBox="1"/>
          <p:nvPr/>
        </p:nvSpPr>
        <p:spPr>
          <a:xfrm>
            <a:off x="556050" y="1954476"/>
            <a:ext cx="3616200" cy="10533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Подписи должны быть короткими и ясными, чтобы их можно было прочитать с первого взгляда. Если название слишком длинное, оно отвлекает от самой диаграммы и мешает понять смысл сектора.
</a:t>
            </a:r>
            <a:endParaRPr lang="en-US" sz="900" dirty="0"/>
          </a:p>
        </p:txBody>
      </p:sp>
      <p:sp>
        <p:nvSpPr>
          <p:cNvPr id="8" name="Text 2"/>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14</a:t>
            </a:r>
            <a:endParaRPr lang="en-US" sz="786" dirty="0"/>
          </a:p>
        </p:txBody>
      </p:sp>
      <p:sp>
        <p:nvSpPr>
          <p:cNvPr id="9" name="Text 3"/>
          <p:cNvSpPr txBox="1"/>
          <p:nvPr/>
        </p:nvSpPr>
        <p:spPr>
          <a:xfrm>
            <a:off x="4956400" y="1953732"/>
            <a:ext cx="3616200" cy="10533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Сектора лучше делать достаточно крупными и не слишком тонкими. Тогда части легко различить, а диаграмма не превращается в узкую полоску, где все цвета спорят друг с другом.
</a:t>
            </a:r>
            <a:endParaRPr lang="en-US" sz="900" dirty="0"/>
          </a:p>
        </p:txBody>
      </p:sp>
      <p:sp>
        <p:nvSpPr>
          <p:cNvPr id="10" name="Text 4"/>
          <p:cNvSpPr txBox="1"/>
          <p:nvPr/>
        </p:nvSpPr>
        <p:spPr>
          <a:xfrm>
            <a:off x="556050" y="3540151"/>
            <a:ext cx="3616200" cy="10533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Полезно выбирать разные цвета для разных частей. Аккуратная диаграмма помогает быстро понять данные даже без длинных объяснений, словно сама подсказывает ответ.
</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5475" y="1388018"/>
            <a:ext cx="2605800" cy="1585365"/>
          </a:xfrm>
          <a:prstGeom prst="rect">
            <a:avLst/>
          </a:prstGeom>
        </p:spPr>
      </p:pic>
      <p:pic>
        <p:nvPicPr>
          <p:cNvPr id="5" name="Image 3" descr="preencoded.png">    </p:cNvPr>
          <p:cNvPicPr>
            <a:picLocks noChangeAspect="1"/>
          </p:cNvPicPr>
          <p:nvPr/>
        </p:nvPicPr>
        <p:blipFill>
          <a:blip r:embed="rId4"/>
          <a:stretch>
            <a:fillRect/>
          </a:stretch>
        </p:blipFill>
        <p:spPr>
          <a:xfrm>
            <a:off x="3373250" y="1382895"/>
            <a:ext cx="2402400" cy="1585959"/>
          </a:xfrm>
          <a:prstGeom prst="rect">
            <a:avLst/>
          </a:prstGeom>
        </p:spPr>
      </p:pic>
      <p:pic>
        <p:nvPicPr>
          <p:cNvPr id="6" name="Image 4" descr="preencoded.png">    </p:cNvPr>
          <p:cNvPicPr>
            <a:picLocks noChangeAspect="1"/>
          </p:cNvPicPr>
          <p:nvPr/>
        </p:nvPicPr>
        <p:blipFill>
          <a:blip r:embed="rId5"/>
          <a:stretch>
            <a:fillRect/>
          </a:stretch>
        </p:blipFill>
        <p:spPr>
          <a:xfrm>
            <a:off x="6172575" y="1383168"/>
            <a:ext cx="2605800" cy="1585365"/>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5825" y="595037"/>
            <a:ext cx="8004900" cy="410400"/>
          </a:xfrm>
          <a:prstGeom prst="rect">
            <a:avLst/>
          </a:prstGeom>
          <a:noFill/>
          <a:ln/>
        </p:spPr>
        <p:txBody>
          <a:bodyPr wrap="square" lIns="0" tIns="0" rIns="0" bIns="0" rtlCol="0" anchor="ctr"/>
          <a:lstStyle/>
          <a:p>
            <a:pPr algn="l" indent="0" marL="0">
              <a:lnSpc>
                <a:spcPct val="100000"/>
              </a:lnSpc>
              <a:buNone/>
            </a:pPr>
            <a:r>
              <a:rPr lang="en-US" sz="1812" b="1" dirty="0">
                <a:solidFill>
                  <a:srgbClr val="FFFFFF"/>
                </a:solidFill>
                <a:latin typeface="Arial" pitchFamily="34" charset="0"/>
                <a:ea typeface="Arial" pitchFamily="34" charset="-122"/>
                <a:cs typeface="Arial" pitchFamily="34" charset="-120"/>
              </a:rPr>
              <a:t>Круговые диаграммы в жизни
</a:t>
            </a:r>
            <a:endParaRPr lang="en-US" sz="1812" dirty="0"/>
          </a:p>
        </p:txBody>
      </p:sp>
      <p:sp>
        <p:nvSpPr>
          <p:cNvPr id="9" name="Text 1"/>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15</a:t>
            </a:r>
            <a:endParaRPr lang="en-US" sz="786" dirty="0"/>
          </a:p>
        </p:txBody>
      </p:sp>
      <p:sp>
        <p:nvSpPr>
          <p:cNvPr id="10" name="Text 2"/>
          <p:cNvSpPr txBox="1"/>
          <p:nvPr/>
        </p:nvSpPr>
        <p:spPr>
          <a:xfrm>
            <a:off x="565825" y="3359350"/>
            <a:ext cx="2397600" cy="11982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Как проходит день ученика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На одной диаграмме можно показать, сколько времени уходит на сон, уроки, домашнее задание и игры. Сразу видно, что занимает больше всего дня. Такая картинка помогает детям задуматься о своём распорядке и найти время для отдыха.
</a:t>
            </a:r>
            <a:endParaRPr lang="en-US" sz="900" dirty="0"/>
          </a:p>
        </p:txBody>
      </p:sp>
      <p:sp>
        <p:nvSpPr>
          <p:cNvPr id="11" name="Text 3"/>
          <p:cNvSpPr txBox="1"/>
          <p:nvPr/>
        </p:nvSpPr>
        <p:spPr>
          <a:xfrm>
            <a:off x="3378125" y="3359350"/>
            <a:ext cx="2397600" cy="11982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Что выбирают в классе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Диаграмма может рассказать, какие фрукты, книги или игры нравятся ребятам больше всего. Если самый большой сектор занимает яблоко, значит, его выбрали чаще других. По такой схеме легко увидеть вкусы всего класса без длинного списка ответов.
</a:t>
            </a:r>
            <a:endParaRPr lang="en-US" sz="900" dirty="0"/>
          </a:p>
        </p:txBody>
      </p:sp>
      <p:sp>
        <p:nvSpPr>
          <p:cNvPr id="12" name="Text 4"/>
          <p:cNvSpPr txBox="1"/>
          <p:nvPr/>
        </p:nvSpPr>
        <p:spPr>
          <a:xfrm>
            <a:off x="6190425" y="3359350"/>
            <a:ext cx="2397600" cy="11982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На что делятся карманные дела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Круговая диаграмма подходит и для простых семейных наблюдений. Например, она может показать, сколько времени уходит на школу, прогулку, кружки и помощь дома. Тогда сразу заметно, какое дело занимает самую большую часть дня.
</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65875" y="1792306"/>
            <a:ext cx="206700" cy="18373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184856" y="1773923"/>
            <a:ext cx="192938" cy="220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2163602" y="3573418"/>
            <a:ext cx="206700" cy="16536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565825" y="595037"/>
            <a:ext cx="8004900" cy="410400"/>
          </a:xfrm>
          <a:prstGeom prst="rect">
            <a:avLst/>
          </a:prstGeom>
          <a:noFill/>
          <a:ln/>
        </p:spPr>
        <p:txBody>
          <a:bodyPr wrap="square" lIns="0" tIns="0" rIns="0" bIns="0" rtlCol="0" anchor="ctr"/>
          <a:lstStyle/>
          <a:p>
            <a:pPr algn="l" indent="0" marL="0">
              <a:lnSpc>
                <a:spcPct val="100000"/>
              </a:lnSpc>
              <a:buNone/>
            </a:pPr>
            <a:r>
              <a:rPr lang="en-US" sz="1812" b="1" dirty="0">
                <a:solidFill>
                  <a:srgbClr val="FFFFFF"/>
                </a:solidFill>
                <a:latin typeface="Arial" pitchFamily="34" charset="0"/>
                <a:ea typeface="Arial" pitchFamily="34" charset="-122"/>
                <a:cs typeface="Arial" pitchFamily="34" charset="-120"/>
              </a:rPr>
              <a:t>Сравнение двух диаграмм
</a:t>
            </a:r>
            <a:endParaRPr lang="en-US" sz="1812" dirty="0"/>
          </a:p>
        </p:txBody>
      </p:sp>
      <p:sp>
        <p:nvSpPr>
          <p:cNvPr id="11" name="Text 1"/>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16</a:t>
            </a:r>
            <a:endParaRPr lang="en-US" sz="786" dirty="0"/>
          </a:p>
        </p:txBody>
      </p:sp>
      <p:sp>
        <p:nvSpPr>
          <p:cNvPr id="12" name="Text 2"/>
          <p:cNvSpPr txBox="1"/>
          <p:nvPr/>
        </p:nvSpPr>
        <p:spPr>
          <a:xfrm>
            <a:off x="1176650" y="1787348"/>
            <a:ext cx="2602200" cy="13692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Сравнение по частям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Если названия секторов совпадают, две диаграммы удобно читать рядом. Можно быстро увидеть, где одна и та же часть больше, а где меньше, не пересчитывая всё заново.
</a:t>
            </a:r>
            <a:endParaRPr lang="en-US" sz="1000" dirty="0"/>
          </a:p>
        </p:txBody>
      </p:sp>
      <p:sp>
        <p:nvSpPr>
          <p:cNvPr id="13" name="Text 3"/>
          <p:cNvSpPr txBox="1"/>
          <p:nvPr/>
        </p:nvSpPr>
        <p:spPr>
          <a:xfrm>
            <a:off x="4788750" y="1787348"/>
            <a:ext cx="2602200" cy="13692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Что изменилось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Такой способ особенно полезен для сравнения двух месяцев, двух классов или двух опросов. Диаграммы помогают заметить изменения сразу, как только взгляд переходит от одной к другой.
</a:t>
            </a:r>
            <a:endParaRPr lang="en-US" sz="1000" dirty="0"/>
          </a:p>
        </p:txBody>
      </p:sp>
      <p:sp>
        <p:nvSpPr>
          <p:cNvPr id="14" name="Text 4"/>
          <p:cNvSpPr txBox="1"/>
          <p:nvPr/>
        </p:nvSpPr>
        <p:spPr>
          <a:xfrm>
            <a:off x="2774377" y="3559273"/>
            <a:ext cx="2602200" cy="13692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Одинаковые правила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Сравнивать можно только тогда, когда круги построены по одному принципу. Если данные названы по-разному, сначала нужно понять, какие части совпадают, а уже потом делать вывод.
</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373450" y="392944"/>
            <a:ext cx="4396200" cy="435756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65825" y="592775"/>
            <a:ext cx="3215100" cy="766200"/>
          </a:xfrm>
          <a:prstGeom prst="rect">
            <a:avLst/>
          </a:prstGeom>
          <a:noFill/>
          <a:ln/>
        </p:spPr>
        <p:txBody>
          <a:bodyPr wrap="square" lIns="0" tIns="0" rIns="0" bIns="0" rtlCol="0" anchor="ctr"/>
          <a:lstStyle/>
          <a:p>
            <a:pPr algn="l" indent="0" marL="0">
              <a:lnSpc>
                <a:spcPct val="100000"/>
              </a:lnSpc>
              <a:buNone/>
            </a:pPr>
            <a:r>
              <a:rPr lang="en-US" sz="1612" b="1" dirty="0">
                <a:solidFill>
                  <a:srgbClr val="FFFFFF"/>
                </a:solidFill>
                <a:latin typeface="Arial" pitchFamily="34" charset="0"/>
                <a:ea typeface="Arial" pitchFamily="34" charset="-122"/>
                <a:cs typeface="Arial" pitchFamily="34" charset="-120"/>
              </a:rPr>
              <a:t>Мини-проверка понимания
</a:t>
            </a:r>
            <a:endParaRPr lang="en-US" sz="1612" dirty="0"/>
          </a:p>
        </p:txBody>
      </p:sp>
      <p:sp>
        <p:nvSpPr>
          <p:cNvPr id="6" name="Text 1"/>
          <p:cNvSpPr txBox="1"/>
          <p:nvPr/>
        </p:nvSpPr>
        <p:spPr>
          <a:xfrm>
            <a:off x="781850" y="2798100"/>
            <a:ext cx="2999400" cy="7662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1. Если сектор занимает 25%, это четверть круга. Такой кусочек легко узнать по рисунку, потому что он выглядит как одна из четырёх равных частей. 2. Если сектор занимает 75%, он намного больше и почти заполняет весь круг.
</a:t>
            </a:r>
            <a:endParaRPr lang="en-US" sz="900" dirty="0"/>
          </a:p>
        </p:txBody>
      </p:sp>
      <p:sp>
        <p:nvSpPr>
          <p:cNvPr id="7" name="Text 2"/>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17</a:t>
            </a:r>
            <a:endParaRPr lang="en-US" sz="786" dirty="0"/>
          </a:p>
        </p:txBody>
      </p:sp>
      <p:sp>
        <p:nvSpPr>
          <p:cNvPr id="8" name="Text 3"/>
          <p:cNvSpPr txBox="1"/>
          <p:nvPr/>
        </p:nvSpPr>
        <p:spPr>
          <a:xfrm>
            <a:off x="781850" y="3757250"/>
            <a:ext cx="2999400" cy="7662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1. В заданиях часто спрашивают, какой сектор самый большой, какой самый маленький и какие два вместе дают половину круга. 2. Чтобы ответить без ошибки, нужно внимательно сравнить доли и не торопиться с выводом.
</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65825" y="1582776"/>
            <a:ext cx="8004900" cy="2973249"/>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65825" y="588214"/>
            <a:ext cx="8004900" cy="233400"/>
          </a:xfrm>
          <a:prstGeom prst="rect">
            <a:avLst/>
          </a:prstGeom>
          <a:noFill/>
          <a:ln/>
        </p:spPr>
        <p:txBody>
          <a:bodyPr wrap="square" lIns="0" tIns="0" rIns="0" bIns="0" rtlCol="0" anchor="ctr"/>
          <a:lstStyle/>
          <a:p>
            <a:pPr algn="l" indent="0" marL="0">
              <a:lnSpc>
                <a:spcPct val="100000"/>
              </a:lnSpc>
              <a:buNone/>
            </a:pPr>
            <a:r>
              <a:rPr lang="en-US" sz="1612" b="1" dirty="0">
                <a:solidFill>
                  <a:srgbClr val="FFFFFF"/>
                </a:solidFill>
                <a:latin typeface="Arial" pitchFamily="34" charset="0"/>
                <a:ea typeface="Arial" pitchFamily="34" charset="-122"/>
                <a:cs typeface="Arial" pitchFamily="34" charset="-120"/>
              </a:rPr>
              <a:t>Алгоритм ответа по диаграмме
</a:t>
            </a:r>
            <a:endParaRPr lang="en-US" sz="1612" dirty="0"/>
          </a:p>
        </p:txBody>
      </p:sp>
      <p:sp>
        <p:nvSpPr>
          <p:cNvPr id="7" name="Text 1"/>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18</a:t>
            </a:r>
            <a:endParaRPr lang="en-US" sz="786" dirty="0"/>
          </a:p>
        </p:txBody>
      </p:sp>
      <p:sp>
        <p:nvSpPr>
          <p:cNvPr id="8" name="Text 2"/>
          <p:cNvSpPr txBox="1"/>
          <p:nvPr/>
        </p:nvSpPr>
        <p:spPr>
          <a:xfrm>
            <a:off x="565825" y="876092"/>
            <a:ext cx="8004900" cy="141300"/>
          </a:xfrm>
          <a:prstGeom prst="rect">
            <a:avLst/>
          </a:prstGeom>
          <a:noFill/>
          <a:ln/>
        </p:spPr>
        <p:txBody>
          <a:bodyPr wrap="square" lIns="0" tIns="0" rIns="0" bIns="0" rtlCol="0" anchor="b"/>
          <a:lstStyle/>
          <a:p>
            <a:pPr algn="l" indent="0" marL="0">
              <a:lnSpc>
                <a:spcPct val="100000"/>
              </a:lnSpc>
              <a:buNone/>
            </a:pPr>
            <a:r>
              <a:rPr lang="en-US" sz="1012" b="1" dirty="0">
                <a:solidFill>
                  <a:srgbClr val="FFFFFF"/>
                </a:solidFill>
                <a:latin typeface="Arial" pitchFamily="34" charset="0"/>
                <a:ea typeface="Arial" pitchFamily="34" charset="-122"/>
                <a:cs typeface="Arial" pitchFamily="34" charset="-120"/>
              </a:rPr>
              <a:t>Вопрос по круговой диаграмме из учебника или задания
</a:t>
            </a:r>
            <a:endParaRPr lang="en-US" sz="1012"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65825" y="592775"/>
            <a:ext cx="8012400" cy="766200"/>
          </a:xfrm>
          <a:prstGeom prst="rect">
            <a:avLst/>
          </a:prstGeom>
          <a:noFill/>
          <a:ln/>
        </p:spPr>
        <p:txBody>
          <a:bodyPr wrap="square" lIns="0" tIns="0" rIns="0" bIns="0" rtlCol="0" anchor="ctr"/>
          <a:lstStyle/>
          <a:p>
            <a:pPr algn="l" indent="0" marL="0">
              <a:lnSpc>
                <a:spcPct val="100000"/>
              </a:lnSpc>
              <a:buNone/>
            </a:pPr>
            <a:r>
              <a:rPr lang="en-US" sz="2412" b="1" dirty="0">
                <a:solidFill>
                  <a:srgbClr val="FFFFFF"/>
                </a:solidFill>
                <a:latin typeface="Arial" pitchFamily="34" charset="0"/>
                <a:ea typeface="Arial" pitchFamily="34" charset="-122"/>
                <a:cs typeface="Arial" pitchFamily="34" charset="-120"/>
              </a:rPr>
              <a:t>Главные правила урока
</a:t>
            </a:r>
            <a:endParaRPr lang="en-US" sz="2412" dirty="0"/>
          </a:p>
        </p:txBody>
      </p:sp>
      <p:sp>
        <p:nvSpPr>
          <p:cNvPr id="8" name="Text 1"/>
          <p:cNvSpPr txBox="1"/>
          <p:nvPr/>
        </p:nvSpPr>
        <p:spPr>
          <a:xfrm>
            <a:off x="965243" y="1914161"/>
            <a:ext cx="5215800" cy="3318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Круговая диаграмма показывает одно целое и его части. Если смотреть внимательно, можно быстро понять, какая доля больше, а какая меньше, даже без длинного объяснения.
</a:t>
            </a:r>
            <a:endParaRPr lang="en-US" sz="800" dirty="0"/>
          </a:p>
        </p:txBody>
      </p:sp>
      <p:sp>
        <p:nvSpPr>
          <p:cNvPr id="9" name="Text 2"/>
          <p:cNvSpPr txBox="1"/>
          <p:nvPr/>
        </p:nvSpPr>
        <p:spPr>
          <a:xfrm>
            <a:off x="8772325" y="4751275"/>
            <a:ext cx="206700" cy="194700"/>
          </a:xfrm>
          <a:prstGeom prst="rect">
            <a:avLst/>
          </a:prstGeom>
          <a:noFill/>
          <a:ln/>
        </p:spPr>
        <p:txBody>
          <a:bodyPr wrap="square" lIns="0" tIns="0" rIns="0" bIns="0" rtlCol="0" anchor="ctr"/>
          <a:lstStyle/>
          <a:p>
            <a:pPr algn="ctr" indent="0" marL="0">
              <a:lnSpc>
                <a:spcPct val="115000"/>
              </a:lnSpc>
              <a:buNone/>
            </a:pPr>
            <a:r>
              <a:rPr lang="en-US" sz="786" b="1" dirty="0">
                <a:solidFill>
                  <a:srgbClr val="FFFFFF"/>
                </a:solidFill>
                <a:latin typeface="Arial" pitchFamily="34" charset="0"/>
                <a:ea typeface="Arial" pitchFamily="34" charset="-122"/>
                <a:cs typeface="Arial" pitchFamily="34" charset="-120"/>
              </a:rPr>
              <a:t>19</a:t>
            </a:r>
            <a:endParaRPr lang="en-US" sz="786" dirty="0"/>
          </a:p>
        </p:txBody>
      </p:sp>
      <p:sp>
        <p:nvSpPr>
          <p:cNvPr id="10" name="Text 3"/>
          <p:cNvSpPr txBox="1"/>
          <p:nvPr/>
        </p:nvSpPr>
        <p:spPr>
          <a:xfrm>
            <a:off x="1165593" y="2712425"/>
            <a:ext cx="5215800" cy="3318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Все части вместе всегда дают 100%. Это главное правило помогает проверять себя: если сумма не сходится, значит, в диаграмме или в подсчёте есть ошибка.
</a:t>
            </a:r>
            <a:endParaRPr lang="en-US" sz="800" dirty="0"/>
          </a:p>
        </p:txBody>
      </p:sp>
      <p:sp>
        <p:nvSpPr>
          <p:cNvPr id="11" name="Text 4"/>
          <p:cNvSpPr txBox="1"/>
          <p:nvPr/>
        </p:nvSpPr>
        <p:spPr>
          <a:xfrm>
            <a:off x="1365703" y="3501058"/>
            <a:ext cx="5215800" cy="3318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Чем больше сектор, тем больше доля. Чем меньше сектор, тем меньше доля. Поэтому по размеру части можно делать простой и точный вывод.
</a:t>
            </a:r>
            <a:endParaRPr lang="en-US" sz="800" dirty="0"/>
          </a:p>
        </p:txBody>
      </p:sp>
      <p:sp>
        <p:nvSpPr>
          <p:cNvPr id="12" name="Text 5"/>
          <p:cNvSpPr txBox="1"/>
          <p:nvPr/>
        </p:nvSpPr>
        <p:spPr>
          <a:xfrm>
            <a:off x="1572553" y="4290258"/>
            <a:ext cx="5215800" cy="3318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Круг удобен тогда, когда частей немного и они хорошо подписаны. В таком случае диаграмма выглядит аккуратно, а читать её легко и приятно, почти как понятную подсказку.
</a:t>
            </a:r>
            <a:endParaRPr lang="en-US" sz="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65825" y="592775"/>
            <a:ext cx="6624600" cy="766200"/>
          </a:xfrm>
          <a:prstGeom prst="rect">
            <a:avLst/>
          </a:prstGeom>
          <a:noFill/>
          <a:ln/>
        </p:spPr>
        <p:txBody>
          <a:bodyPr wrap="square" lIns="0" tIns="0" rIns="0" bIns="0" rtlCol="0" anchor="ctr"/>
          <a:lstStyle/>
          <a:p>
            <a:pPr algn="l" indent="0" marL="0">
              <a:lnSpc>
                <a:spcPct val="100000"/>
              </a:lnSpc>
              <a:buNone/>
            </a:pPr>
            <a:r>
              <a:rPr lang="en-US" sz="2812" b="1" dirty="0">
                <a:solidFill>
                  <a:srgbClr val="FFFFFF"/>
                </a:solidFill>
                <a:latin typeface="Arial" pitchFamily="34" charset="0"/>
                <a:ea typeface="Arial" pitchFamily="34" charset="-122"/>
                <a:cs typeface="Arial" pitchFamily="34" charset="-120"/>
              </a:rPr>
              <a:t>Круговая диаграмма: понятно с первого взгляда
</a:t>
            </a:r>
            <a:endParaRPr lang="en-US" sz="2812" dirty="0"/>
          </a:p>
        </p:txBody>
      </p:sp>
      <p:sp>
        <p:nvSpPr>
          <p:cNvPr id="5" name="Text 1"/>
          <p:cNvSpPr txBox="1"/>
          <p:nvPr/>
        </p:nvSpPr>
        <p:spPr>
          <a:xfrm>
            <a:off x="565825" y="1757769"/>
            <a:ext cx="4003200" cy="809400"/>
          </a:xfrm>
          <a:prstGeom prst="rect">
            <a:avLst/>
          </a:prstGeom>
          <a:noFill/>
          <a:ln/>
        </p:spPr>
        <p:txBody>
          <a:bodyPr wrap="square" lIns="0" tIns="0" rIns="0" bIns="0" rtlCol="0" anchor="ctr"/>
          <a:lstStyle/>
          <a:p>
            <a:pPr algn="l" indent="0" marL="0">
              <a:lnSpc>
                <a:spcPct val="115000"/>
              </a:lnSpc>
              <a:buNone/>
            </a:pPr>
            <a:r>
              <a:rPr lang="en-US" sz="986" dirty="0">
                <a:solidFill>
                  <a:srgbClr val="FFFFFF"/>
                </a:solidFill>
                <a:latin typeface="Arial" pitchFamily="34" charset="0"/>
                <a:ea typeface="Arial" pitchFamily="34" charset="-122"/>
                <a:cs typeface="Arial" pitchFamily="34" charset="-120"/>
              </a:rPr>
              <a:t>Сегодня мы увидели, как круг помогает показать части целого, сравнивать доли и находить 25%, 50% и 100%. Теперь диаграммы станут для вас не загадкой, а полезной подсказкой.
</a:t>
            </a:r>
            <a:endParaRPr lang="en-US" sz="986"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2026-05-24T12:00:25Z</dcterms:created>
  <dcterms:modified xsi:type="dcterms:W3CDTF">2026-05-24T12:00:25Z</dcterms:modified>
</cp:coreProperties>
</file>