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925" y="2948274"/>
            <a:ext cx="3804900" cy="1761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912400"/>
            <a:ext cx="43020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мира: рост, размещение, изменения и вызовы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572000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растет, но демографическая картина мира становится сложнее.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9225" y="1659711"/>
            <a:ext cx="2812500" cy="1906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2678100" cy="23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географии изучать население мира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195900" y="2834825"/>
            <a:ext cx="2678100" cy="20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формирует спрос на ресурсы, жилье и услуги, а его структура и миграции меняют хозяйство, расселение и качество жизни. Поэтому демографические данные необходимы для понимания развития территорий и планирования будущего.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0300" y="270000"/>
            <a:ext cx="3537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99050" y="2019025"/>
            <a:ext cx="33648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особенно ускорился в XX веке благодаря снижению смертности, развитию медицины, санитарии, вакцинации и расширению производства продовольствия.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04619" y="4534725"/>
            <a:ext cx="41616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4475" y="2103225"/>
            <a:ext cx="36846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млрд
</a:t>
            </a:r>
            <a:endParaRPr lang="en-US" sz="4700" dirty="0"/>
          </a:p>
        </p:txBody>
      </p:sp>
      <p:sp>
        <p:nvSpPr>
          <p:cNvPr id="9" name="Text 4"/>
          <p:cNvSpPr txBox="1"/>
          <p:nvPr/>
        </p:nvSpPr>
        <p:spPr>
          <a:xfrm>
            <a:off x="4914475" y="3054250"/>
            <a:ext cx="36846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превысило этот рубеж в ноябре 2022 года, что отражает ускоренный рост за последние два столетия.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 мира с 1950 года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последние десятилетия прирост остается значительным, но каждое следующее десятилетие добавляет меньший относительный объем к общей численности.
</a:t>
            </a:r>
            <a:endParaRPr lang="en-US" sz="1356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население продолжит расти, однако темпы увеличения постепенно замедляются.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002" y="1814427"/>
            <a:ext cx="3337500" cy="2633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размещения населения на карте мира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23150" y="191999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крупнейшие массивы населения благодаря сочетанию древнего освоения территорий, благоприятных равнин, речных долин и высокой хозяйственной освоенности.
</a:t>
            </a:r>
            <a:endParaRPr lang="en-US" sz="804" dirty="0"/>
          </a:p>
        </p:txBody>
      </p:sp>
      <p:sp>
        <p:nvSpPr>
          <p:cNvPr id="14" name="Text 3"/>
          <p:cNvSpPr txBox="1"/>
          <p:nvPr/>
        </p:nvSpPr>
        <p:spPr>
          <a:xfrm>
            <a:off x="523150" y="167707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3150" y="460064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сходных природных условиях население распределяется по-разному: важны уровень развития, транспортная доступность, промышленность и длительность освоения территории.
</a:t>
            </a:r>
            <a:endParaRPr lang="en-US" sz="810" dirty="0"/>
          </a:p>
        </p:txBody>
      </p:sp>
      <p:sp>
        <p:nvSpPr>
          <p:cNvPr id="16" name="Text 5"/>
          <p:cNvSpPr txBox="1"/>
          <p:nvPr/>
        </p:nvSpPr>
        <p:spPr>
          <a:xfrm>
            <a:off x="523150" y="435772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экономики и истории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523150" y="3930485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плодородие почв и доступ к воде во многом определяют, где формируются плотные поселения, а где сохраняются редкие очаги расселения.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523150" y="3687562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природной среды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3150" y="3260323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Сахара, Гренландия, север Канады и внутренние районы Австралии заселены слабо из-за сурового климата, дефицита воды и ограниченных условий для жизни.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3150" y="3017400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 холодные зоны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523150" y="2590160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Европа, долины Нила и Ганга отличаются высокой плотностью, потому что исторически рано сложились устойчивые центры земледелия, торговли и городов.
</a:t>
            </a:r>
            <a:endParaRPr lang="en-US" sz="900" dirty="0"/>
          </a:p>
        </p:txBody>
      </p:sp>
      <p:sp>
        <p:nvSpPr>
          <p:cNvPr id="22" name="Text 11"/>
          <p:cNvSpPr txBox="1"/>
          <p:nvPr/>
        </p:nvSpPr>
        <p:spPr>
          <a:xfrm>
            <a:off x="523150" y="2347238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речные долины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оценки на 2023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стран показывает, что абсолютная численность и темпы роста не всегда совпадают: быстрорастущие государства могут заметно менять мировую демографическую карту.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вышла на первое место, а Китай демонстрирует замедление прироста; при анализе важны не только размеры, но и тенденции.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850" y="1793480"/>
            <a:ext cx="576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3850" y="3488494"/>
            <a:ext cx="432000" cy="57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5375" y="1851080"/>
            <a:ext cx="576000" cy="46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5375" y="3546094"/>
            <a:ext cx="576000" cy="46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демографической динамики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странах к югу от Сахары сохраняются высокая рождаемость и молодая возрастная структура, поэтому именно здесь ожидается наибольший вклад в будущий рост мирового населения.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1290775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главный прирост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511850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по-прежнему велико число молодых людей, а естественный прирост остается заметным, хотя демографический переход постепенно снижает темпы роста в ряде государств.
</a:t>
            </a:r>
            <a:endParaRPr lang="en-US" sz="1133" dirty="0"/>
          </a:p>
        </p:txBody>
      </p:sp>
      <p:sp>
        <p:nvSpPr>
          <p:cNvPr id="16" name="Text 5"/>
          <p:cNvSpPr txBox="1"/>
          <p:nvPr/>
        </p:nvSpPr>
        <p:spPr>
          <a:xfrm>
            <a:off x="1290775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Азия
</a:t>
            </a:r>
            <a:endParaRPr lang="en-US" sz="1500" dirty="0"/>
          </a:p>
        </p:txBody>
      </p:sp>
      <p:sp>
        <p:nvSpPr>
          <p:cNvPr id="17" name="Text 6"/>
          <p:cNvSpPr txBox="1"/>
          <p:nvPr/>
        </p:nvSpPr>
        <p:spPr>
          <a:xfrm>
            <a:off x="4885375" y="2432509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регионов характерны низкая рождаемость, старение населения и очень медленное увеличение численности; в отдельных странах уже наблюдается устойчивое сокращение населения.
</a:t>
            </a:r>
            <a:endParaRPr lang="en-US" sz="1133" dirty="0"/>
          </a:p>
        </p:txBody>
      </p:sp>
      <p:sp>
        <p:nvSpPr>
          <p:cNvPr id="18" name="Text 7"/>
          <p:cNvSpPr txBox="1"/>
          <p:nvPr/>
        </p:nvSpPr>
        <p:spPr>
          <a:xfrm>
            <a:off x="5664300" y="1793487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Восточная Азия
</a:t>
            </a:r>
            <a:endParaRPr lang="en-US" sz="1500" dirty="0"/>
          </a:p>
        </p:txBody>
      </p:sp>
      <p:sp>
        <p:nvSpPr>
          <p:cNvPr id="19" name="Text 8"/>
          <p:cNvSpPr txBox="1"/>
          <p:nvPr/>
        </p:nvSpPr>
        <p:spPr>
          <a:xfrm>
            <a:off x="4885375" y="4127523"/>
            <a:ext cx="37743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показывают, что единая демографическая модель не существует: страны находятся на разных стадиях перехода и сталкиваются с разными социально-экономическими задачами.
</a:t>
            </a:r>
            <a:endParaRPr lang="en-US" sz="1133" dirty="0"/>
          </a:p>
        </p:txBody>
      </p:sp>
      <p:sp>
        <p:nvSpPr>
          <p:cNvPr id="20" name="Text 9"/>
          <p:cNvSpPr txBox="1"/>
          <p:nvPr/>
        </p:nvSpPr>
        <p:spPr>
          <a:xfrm>
            <a:off x="5664300" y="3488501"/>
            <a:ext cx="2995500" cy="57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в мире и по регионам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среднее число детей на одну женщину и напрямую связан с этапом демографического перехода в регионе.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рождаемость, тем быстрее общество сталкивается со старением населения и замедлением роста численности.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населения мира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к старшим возрастам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мировой возрастной пирамиде постепенно увеличивается доля взрослых и пожилых людей, что меняет баланс между поколениями и структуру общественных потребностей.
</a:t>
            </a:r>
            <a:endParaRPr lang="en-US" sz="94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экономику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повышает расходы на здравоохранение, пенсии и социальную поддержку, одновременно увеличивая требования к производительности труда и занятости.
</a:t>
            </a:r>
            <a:endParaRPr lang="en-US" sz="887" dirty="0"/>
          </a:p>
        </p:txBody>
      </p:sp>
      <p:sp>
        <p:nvSpPr>
          <p:cNvPr id="15" name="Text 6"/>
          <p:cNvSpPr txBox="1"/>
          <p:nvPr/>
        </p:nvSpPr>
        <p:spPr>
          <a:xfrm>
            <a:off x="62184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детских когорт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2184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уменьшается число детей и подростков, что влияет на загрузку школ, спрос на детские товары и долгосрочный состав рабочей силы.
</a:t>
            </a:r>
            <a:endParaRPr lang="en-US" sz="943" dirty="0"/>
          </a:p>
        </p:txBody>
      </p:sp>
      <p:sp>
        <p:nvSpPr>
          <p:cNvPr id="17" name="Text 8"/>
          <p:cNvSpPr txBox="1"/>
          <p:nvPr/>
        </p:nvSpPr>
        <p:spPr>
          <a:xfrm>
            <a:off x="3244200" y="20750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группы 65+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244200" y="25277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старше 65 лет становятся самой быстрорастущей возрастной группой, особенно в странах с низкой рождаемостью и высокой продолжительностью жизни.
</a:t>
            </a:r>
            <a:endParaRPr lang="en-US" sz="943" dirty="0"/>
          </a:p>
        </p:txBody>
      </p:sp>
      <p:sp>
        <p:nvSpPr>
          <p:cNvPr id="19" name="Text 10"/>
          <p:cNvSpPr txBox="1"/>
          <p:nvPr/>
        </p:nvSpPr>
        <p:spPr>
          <a:xfrm>
            <a:off x="3244200" y="3620836"/>
            <a:ext cx="2655600" cy="3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приоритетов политики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244200" y="4073524"/>
            <a:ext cx="26556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Государствам приходится по-разному отвечать на демографические сдвиги: одни расширяют поддержку семей, другие приспосабливают системы ухода и пенсионного обеспечения.
</a:t>
            </a:r>
            <a:endParaRPr lang="en-US" sz="9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переход: от высокой смертности к старению населения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модель демографического перехода, используемую в географии и демографии для сравнения стран.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666" y="165550"/>
            <a:ext cx="4149669" cy="4812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0450" y="270000"/>
            <a:ext cx="3878100" cy="13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1" b="1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как фактор перераспределения населения
</a:t>
            </a:r>
            <a:endParaRPr lang="en-US" sz="2871" dirty="0"/>
          </a:p>
        </p:txBody>
      </p:sp>
      <p:sp>
        <p:nvSpPr>
          <p:cNvPr id="7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3E5B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60431" y="4624517"/>
            <a:ext cx="4213508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Смягчить негативные эффекты миграции помогают понятные правила въезда, защита прав мигрантов и интеграционные программы. Для стран отправления важны рабочие места, безопасность и развитие регионов, чтобы уменьшить вынужденный отъезд.
</a:t>
            </a:r>
            <a:endParaRPr lang="en-US" sz="699" dirty="0"/>
          </a:p>
        </p:txBody>
      </p:sp>
      <p:sp>
        <p:nvSpPr>
          <p:cNvPr id="9" name="Text 3"/>
          <p:cNvSpPr txBox="1"/>
          <p:nvPr/>
        </p:nvSpPr>
        <p:spPr>
          <a:xfrm>
            <a:off x="4660425" y="4416150"/>
            <a:ext cx="4213508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0431" y="3984736"/>
            <a:ext cx="4213508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постоянным оттоком растет и поток возвращающихся мигрантов. Он приносит знания, опыт и денежные переводы, которые поддерживают семьи и местную экономику, особенно в государствах с ограниченными возможностями трудоустройства.
</a:t>
            </a:r>
            <a:endParaRPr lang="en-US" sz="699" dirty="0"/>
          </a:p>
        </p:txBody>
      </p:sp>
      <p:sp>
        <p:nvSpPr>
          <p:cNvPr id="11" name="Text 5"/>
          <p:cNvSpPr txBox="1"/>
          <p:nvPr/>
        </p:nvSpPr>
        <p:spPr>
          <a:xfrm>
            <a:off x="4660425" y="3776369"/>
            <a:ext cx="4213508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Возвратные миграции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660431" y="3344956"/>
            <a:ext cx="4213508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притяжения получают дополнительную рабочую силу и пополняют население, а страны выбытия часто теряют молодых и образованных жителей. Это усиливает различия в демографической структуре и экономических возможностях регионов.
</a:t>
            </a:r>
            <a:endParaRPr lang="en-US" sz="699" dirty="0"/>
          </a:p>
        </p:txBody>
      </p:sp>
      <p:sp>
        <p:nvSpPr>
          <p:cNvPr id="13" name="Text 7"/>
          <p:cNvSpPr txBox="1"/>
          <p:nvPr/>
        </p:nvSpPr>
        <p:spPr>
          <a:xfrm>
            <a:off x="4660425" y="3136589"/>
            <a:ext cx="4213508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стран
</a:t>
            </a:r>
            <a:endParaRPr lang="en-US" sz="1000" dirty="0"/>
          </a:p>
        </p:txBody>
      </p:sp>
      <p:sp>
        <p:nvSpPr>
          <p:cNvPr id="14" name="Text 8"/>
          <p:cNvSpPr txBox="1"/>
          <p:nvPr/>
        </p:nvSpPr>
        <p:spPr>
          <a:xfrm>
            <a:off x="4660431" y="2705176"/>
            <a:ext cx="4213508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уезжают в поисках работы, образования и более безопасной жизни. На решение также влияют войны, политическая нестабильность, воссоединение семей и климатические риски, которые делают привычные места проживания менее пригодными для жизни.
</a:t>
            </a:r>
            <a:endParaRPr lang="en-US" sz="699" dirty="0"/>
          </a:p>
        </p:txBody>
      </p:sp>
      <p:sp>
        <p:nvSpPr>
          <p:cNvPr id="15" name="Text 9"/>
          <p:cNvSpPr txBox="1"/>
          <p:nvPr/>
        </p:nvSpPr>
        <p:spPr>
          <a:xfrm>
            <a:off x="4660425" y="2496809"/>
            <a:ext cx="4213508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переезда
</a:t>
            </a:r>
            <a:endParaRPr lang="en-US" sz="1000" dirty="0"/>
          </a:p>
        </p:txBody>
      </p:sp>
      <p:sp>
        <p:nvSpPr>
          <p:cNvPr id="16" name="Text 10"/>
          <p:cNvSpPr txBox="1"/>
          <p:nvPr/>
        </p:nvSpPr>
        <p:spPr>
          <a:xfrm>
            <a:off x="4660431" y="2065396"/>
            <a:ext cx="4213508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миграции меняют не только численность, но и возрастной состав стран. Наиболее заметны перемещения из Азии, Африки и Латинской Америки в Европу, Северную Америку и государства Персидского залива, где выше спрос на рабочую силу.
</a:t>
            </a:r>
            <a:endParaRPr lang="en-US" sz="699" dirty="0"/>
          </a:p>
        </p:txBody>
      </p:sp>
      <p:sp>
        <p:nvSpPr>
          <p:cNvPr id="17" name="Text 11"/>
          <p:cNvSpPr txBox="1"/>
          <p:nvPr/>
        </p:nvSpPr>
        <p:spPr>
          <a:xfrm>
            <a:off x="4660425" y="1857029"/>
            <a:ext cx="4213508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населения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мире: рост доли городского населения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притяжение рабочих мест, услуг и инфраструктуры, но одновременно усиливает нагрузку на транспорт, жилье и коммунальные системы.
</a:t>
            </a:r>
            <a:endParaRPr lang="en-US" sz="1375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демонстрируют устойчивое усиление урбанизации: за 70 лет доля горожан выросла почти вдвое, а к 2050 году она продолжит расти.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1002" y="1814427"/>
            <a:ext cx="3337500" cy="2633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агломерации мира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523150" y="191999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увеличиваются агломерации Дели, Дакки, Лагоса, Карачи, Джакарты и Манилы. Здесь сочетаются высокий естественный прирост и приток жителей из сельских районов, ищущих работу, образование и более доступные услуги.
</a:t>
            </a:r>
            <a:endParaRPr lang="en-US" sz="699" dirty="0"/>
          </a:p>
        </p:txBody>
      </p:sp>
      <p:sp>
        <p:nvSpPr>
          <p:cNvPr id="14" name="Text 3"/>
          <p:cNvSpPr txBox="1"/>
          <p:nvPr/>
        </p:nvSpPr>
        <p:spPr>
          <a:xfrm>
            <a:off x="523150" y="167707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и африканский рост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3150" y="4600648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рядом существуют высокие доходы, современные деловые центры и районы с нехваткой инфраструктуры. Поэтому крупнейшие города становятся не только двигателями экономики, но и пространством острых социальных противоречий.
</a:t>
            </a:r>
            <a:endParaRPr lang="en-US" sz="699" dirty="0"/>
          </a:p>
        </p:txBody>
      </p:sp>
      <p:sp>
        <p:nvSpPr>
          <p:cNvPr id="16" name="Text 5"/>
          <p:cNvSpPr txBox="1"/>
          <p:nvPr/>
        </p:nvSpPr>
        <p:spPr>
          <a:xfrm>
            <a:off x="523150" y="4357725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контрасты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523150" y="3930485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строительство жилья отстает от миграционного притока, появляются перегруженные кварталы и неформальная застройка. Это усиливает различия в качестве жизни между районами и делает доступ к базовым услугам неравномерным.
</a:t>
            </a:r>
            <a:endParaRPr lang="en-US" sz="699" dirty="0"/>
          </a:p>
        </p:txBody>
      </p:sp>
      <p:sp>
        <p:nvSpPr>
          <p:cNvPr id="18" name="Text 7"/>
          <p:cNvSpPr txBox="1"/>
          <p:nvPr/>
        </p:nvSpPr>
        <p:spPr>
          <a:xfrm>
            <a:off x="523150" y="3687562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дефицит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3150" y="3260323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агломераций приводит к пробкам, перегрузке общественного транспорта и дефициту городского пространства. Чем быстрее расширяется город, тем труднее успевают развиваться дороги, метро, водоснабжение и другие системы.
</a:t>
            </a:r>
            <a:endParaRPr lang="en-US" sz="699" dirty="0"/>
          </a:p>
        </p:txBody>
      </p:sp>
      <p:sp>
        <p:nvSpPr>
          <p:cNvPr id="20" name="Text 9"/>
          <p:cNvSpPr txBox="1"/>
          <p:nvPr/>
        </p:nvSpPr>
        <p:spPr>
          <a:xfrm>
            <a:off x="523150" y="3017400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нагрузка
</a:t>
            </a:r>
            <a:endParaRPr lang="en-US" sz="1200" dirty="0"/>
          </a:p>
        </p:txBody>
      </p:sp>
      <p:sp>
        <p:nvSpPr>
          <p:cNvPr id="21" name="Text 10"/>
          <p:cNvSpPr txBox="1"/>
          <p:nvPr/>
        </p:nvSpPr>
        <p:spPr>
          <a:xfrm>
            <a:off x="523150" y="2590160"/>
            <a:ext cx="4599900" cy="2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концентрируют промышленность, торговлю, транспорт, управление, науку и сферу услуг. Эта концентрация делает их центрами занятости и инноваций, поэтому приток населения в них сохраняется даже при высокой плотности застройки.
</a:t>
            </a:r>
            <a:endParaRPr lang="en-US" sz="699" dirty="0"/>
          </a:p>
        </p:txBody>
      </p:sp>
      <p:sp>
        <p:nvSpPr>
          <p:cNvPr id="22" name="Text 11"/>
          <p:cNvSpPr txBox="1"/>
          <p:nvPr/>
        </p:nvSpPr>
        <p:spPr>
          <a:xfrm>
            <a:off x="523150" y="2347238"/>
            <a:ext cx="4599900" cy="1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функций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65058"/>
            <a:ext cx="4637700" cy="1534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показатели стран разных типов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UN DESA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уровень развития отражается на рождаемости, возрасте населения, урбанизации и продолжительности жизни.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ниже рождаемость и выше продолжительность жизни. В беднейших странах население моложе, а демографический переход идет быстрее и болезненнее.
</a:t>
            </a:r>
            <a:endParaRPr lang="en-US" sz="14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7596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экономика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229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229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трудоспособного населения определяет, сколько людей может работать, производить товары и создавать услуги. Если молодых много, экономика получает шанс на ускорение, но только при наличии рабочих мест и качественного образования.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70111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и расходы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70110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старении населения растет нагрузка на здравоохранение, пенсии и социальную поддержку. Государству приходится перераспределять бюджет, искать способы повышения производительности и продлевать активную трудовую жизнь населения.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1507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дивиденд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81504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возрастная структура может стать преимуществом, если доля работающих растет быстрее доли иждивенцев. Тогда увеличиваются сбережения, инвестиции и производительность, а страна получает дополнительный экономический импульс.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2619029" y="2105625"/>
            <a:ext cx="1735500" cy="6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 спрос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2618998" y="2811675"/>
            <a:ext cx="1735500" cy="13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формирует спрос на продукты питания, жилье, транспорт, связь и бытовые товары. Изменение возрастной структуры сразу отражается на рынках: дети усиливают спрос на школы и детские товары, пожилые — на медицину и уход.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345116"/>
            <a:ext cx="4637700" cy="31744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ожидаемой продолжительности жизни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продолжительности жизни связано с вакцинацией, чистой водой, медициной и лучшим питанием, но различия между регионами сохраняются.
</a:t>
            </a:r>
            <a:endParaRPr lang="en-US" sz="1466" dirty="0"/>
          </a:p>
        </p:txBody>
      </p:sp>
      <p:sp>
        <p:nvSpPr>
          <p:cNvPr id="10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средний показатель заметно вырос, однако разрыв между странами остается большим: доступ к здравоохранению и условия жизни по-прежнему определяют шансы на долгую жизнь.
</a:t>
            </a:r>
            <a:endParaRPr lang="en-US" sz="13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5561"/>
            <a:ext cx="2808000" cy="23418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000" y="1225561"/>
            <a:ext cx="2808000" cy="23418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68000" y="1225561"/>
            <a:ext cx="2808000" cy="23418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5963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экологическая нагрузка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город, тем больше ему нужно воды, топлива, электричества и строительных материалов. Рост населения в мегаполисе быстро превращается в рост потребления, а вместе с ним — в перегрузку очистных сооружений, транспортной сети и свалок.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374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«съедает» ресурсы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6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давление зависит не только от количества населения, но и от образа жизни. Небольшая, но очень потребляющая страна может оказывать на природу большую нагрузку, чем более многочисленное население с умеренными запросами.
</a:t>
            </a:r>
            <a:endParaRPr lang="en-US" sz="890" dirty="0"/>
          </a:p>
        </p:txBody>
      </p:sp>
      <p:sp>
        <p:nvSpPr>
          <p:cNvPr id="14" name="Text 5"/>
          <p:cNvSpPr txBox="1"/>
          <p:nvPr/>
        </p:nvSpPr>
        <p:spPr>
          <a:xfrm>
            <a:off x="6170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число людей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168000" y="4194900"/>
            <a:ext cx="28080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прокормить больше людей, расширяются посевные площади и усиливается использование удобрений, техники и орошения. Это помогает увеличить урожай, но одновременно повышает риск истощения почв, загрязнения рек и сокращения природных экосистем.
</a:t>
            </a:r>
            <a:endParaRPr lang="en-US" sz="890" dirty="0"/>
          </a:p>
        </p:txBody>
      </p:sp>
      <p:sp>
        <p:nvSpPr>
          <p:cNvPr id="16" name="Text 7"/>
          <p:cNvSpPr txBox="1"/>
          <p:nvPr/>
        </p:nvSpPr>
        <p:spPr>
          <a:xfrm>
            <a:off x="3272650" y="3606925"/>
            <a:ext cx="25986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E1C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на пределе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22900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8204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государства отвечают на демографические вызовы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E0E0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набор мер зависит от того, сталкивается ли страна с быстрым ростом населения или со старением и сокращением численности.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5963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ООН по численности населения до 2100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23025" y="270000"/>
            <a:ext cx="551100" cy="3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543825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превысило 8 млрд человек. Рост еще продолжается, но темпы уже начинают замедляться по сравнению с предыдущими десятилетиями.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989525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82375" y="2780972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и Восточной Азии может продолжиться сокращение населения, тогда как отдельные государства Африки еще будут расти. Мир войдет в эпоху более медленной и неравномерной демографической динамики.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82375" y="2226526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2100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81196" y="3329184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прогнозу ООН, численность населения мира достигнет около 9,7 млрд. Основной прирост ожидается в Африке к югу от Сахары и в части стран Южной Азии.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2481196" y="2774559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2050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4678838" y="3095106"/>
            <a:ext cx="1946100" cy="14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выход на пик примерно в 10,4 млрд человек. После этого глобальный рост практически остановится, хотя региональные различия останутся очень заметными.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4678838" y="2540531"/>
            <a:ext cx="1946100" cy="4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2080-е годы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9925" y="1344275"/>
            <a:ext cx="64353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численность важна, но еще важнее структура населения
</a:t>
            </a:r>
            <a:endParaRPr lang="en-US" sz="2981" dirty="0"/>
          </a:p>
        </p:txBody>
      </p:sp>
      <p:sp>
        <p:nvSpPr>
          <p:cNvPr id="4" name="Text 1"/>
          <p:cNvSpPr txBox="1"/>
          <p:nvPr/>
        </p:nvSpPr>
        <p:spPr>
          <a:xfrm>
            <a:off x="4811100" y="3224350"/>
            <a:ext cx="40629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EAC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мира растет, но решающее значение все чаще имеют возраст, рождаемость, миграции и урбанизация. Именно они определяют, как страны будут развиваться, обеспечивать людей ресурсами и сохранять устойчивость.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2026-06-03T01:52:57Z</dcterms:created>
  <dcterms:modified xsi:type="dcterms:W3CDTF">2026-06-03T01:52:57Z</dcterms:modified>
</cp:coreProperties>
</file>