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постиндустриального общества: новый этап развития цивилизации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Главную роль начинают играть информация, знания, услуги и технологии, меняя работу и повседневность.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Перемены ускорила научно-техническая революция 1950–1970-х: электроника, вычислительная техника и телекоммуникации. Термин «постиндустриальное общество» закрепился после работ Дэниела Белла, особенно в книге 1973 года. В США, Японии и Западной Европе росли услуги, образование и исследования.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 второй половине XX века начался переход к постиндустриальному обществу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7250" y="6428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постиндустриального общества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7992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становится ключевым ресурсом, а не только сырьё и станки. Ценность всё чаще создаётся обработкой данных, проектированием решений и управлением знаниями.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96799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Возрастает роль образования, научных исследований и интеллектуального труда. Экономика опирается на услуги, финансы, ИТ, медицину, управление, культуру и обучение.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21367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всё чаще строится на автоматизации, роботизации и цифровых сетях. Конкурентоспособность зависит от инноваций, скорости обмена данными и качества человеческого капитала.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1438173"/>
            <a:ext cx="7101300" cy="398165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типа общества: аграрное, индустриальное, постиндустриальное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ведущих отраслей, ресурсов, типов труда, социальной структуры и центров роста.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логика развития показывает переход от физического производства к созданию и использованию знаний и информации.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8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работам Д. Белла и учебным материалам по социальной истории XX века.
</a:t>
            </a:r>
            <a:endParaRPr lang="en-US" sz="118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развитых экономиках услуги доминируют не только в занятости, но и в выпуске стоимости: образование, здравоохранение, финансы и государственные сервисы.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Смещение занятости к услугам означает переход от «производства вещей» к «производству решений и сервисов», где решают знания и организация.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73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Справочный ориентир по структуре занятости в развитых странах (точные доли различаются по методикам и годам).
</a:t>
            </a:r>
            <a:endParaRPr lang="en-US" sz="873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занятости в развитых странах: рост сферы услуг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0F0F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191" y="150225"/>
            <a:ext cx="5090717" cy="655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733275" y="621200"/>
            <a:ext cx="6140100" cy="55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Информационные технологии как основа новой экономики
</a:t>
            </a:r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Инфраструктура постиндустриальной эпохи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Интернет, мобильная связь, облачные сервисы, цифровые платформы и большие данные становятся базовой инфраструктурой. Они ускоряют обмен сведениями, делают обучение и управление масштабируемыми.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как ресурс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превращается в самостоятельный ресурс, сопоставимый по значимости с сырьём и энергией. Поэтому ценность создаётся там, где умеют собирать, анализировать и применять данные: от онлайн-банкинга до навигации и маркетплейсов.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создается ценность в постиндустриальной экономике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 идеи до сервиса и постоянного улучшения продукта.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5054" y="2335470"/>
            <a:ext cx="502200" cy="4017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90404" y="2293800"/>
            <a:ext cx="485100" cy="485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92479" y="2293800"/>
            <a:ext cx="485100" cy="48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93479" y="2335470"/>
            <a:ext cx="502200" cy="4017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395554" y="2335470"/>
            <a:ext cx="502200" cy="4017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  <p:sp>
        <p:nvSpPr>
          <p:cNvPr id="10" name="Text 1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профессии и изменение характера труда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925063" y="2963375"/>
            <a:ext cx="18789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Программирование и разработка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932554" y="3653800"/>
            <a:ext cx="18789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Растёт спрос на программистов и разработчиков цифровых продуктов. Им важны не только алгоритмы, но и умение превращать требования пользователей в работающие решения.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081862" y="2963375"/>
            <a:ext cx="18714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Аналитика данных
</a:t>
            </a:r>
            <a:endParaRPr lang="en-US" sz="1800" dirty="0"/>
          </a:p>
        </p:txBody>
      </p:sp>
      <p:sp>
        <p:nvSpPr>
          <p:cNvPr id="14" name="Text 5"/>
          <p:cNvSpPr txBox="1"/>
          <p:nvPr/>
        </p:nvSpPr>
        <p:spPr>
          <a:xfrm>
            <a:off x="3089325" y="3653800"/>
            <a:ext cx="18714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Компании всё чаще принимают решения на основе данных. Поэтому востребованы аналитики, умеющие интерпретировать показатели и превращать цифры в понятные выводы.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5183937" y="2963375"/>
            <a:ext cx="18714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Кибербезопасность
</a:t>
            </a:r>
            <a:endParaRPr lang="en-US" sz="1800" dirty="0"/>
          </a:p>
        </p:txBody>
      </p:sp>
      <p:sp>
        <p:nvSpPr>
          <p:cNvPr id="16" name="Text 7"/>
          <p:cNvSpPr txBox="1"/>
          <p:nvPr/>
        </p:nvSpPr>
        <p:spPr>
          <a:xfrm>
            <a:off x="5191400" y="3653800"/>
            <a:ext cx="18714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бизнес и государство зависят от сетей, растёт значение защиты информации. Специалисты по кибербезопасности обеспечивают устойчивость систем и доверие пользователей.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7293487" y="2963375"/>
            <a:ext cx="18714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Робототехника и автоматизация
</a:t>
            </a:r>
            <a:endParaRPr lang="en-US" sz="1800" dirty="0"/>
          </a:p>
        </p:txBody>
      </p:sp>
      <p:sp>
        <p:nvSpPr>
          <p:cNvPr id="18" name="Text 9"/>
          <p:cNvSpPr txBox="1"/>
          <p:nvPr/>
        </p:nvSpPr>
        <p:spPr>
          <a:xfrm>
            <a:off x="7300950" y="3653800"/>
            <a:ext cx="18714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Автоматизация меняет задачи на производстве и в логистике. Нужны инженеры и операторы сложного оборудования, которые обслуживают и настраивают автоматизированные процессы.
</a:t>
            </a:r>
            <a:endParaRPr lang="en-US" sz="1400" dirty="0"/>
          </a:p>
        </p:txBody>
      </p:sp>
      <p:sp>
        <p:nvSpPr>
          <p:cNvPr id="19" name="Text 10"/>
          <p:cNvSpPr txBox="1"/>
          <p:nvPr/>
        </p:nvSpPr>
        <p:spPr>
          <a:xfrm>
            <a:off x="9395563" y="2963375"/>
            <a:ext cx="18714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3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Коммуникации и работа в проектах
</a:t>
            </a:r>
            <a:endParaRPr lang="en-US" sz="1737" dirty="0"/>
          </a:p>
        </p:txBody>
      </p:sp>
      <p:sp>
        <p:nvSpPr>
          <p:cNvPr id="20" name="Text 11"/>
          <p:cNvSpPr txBox="1"/>
          <p:nvPr/>
        </p:nvSpPr>
        <p:spPr>
          <a:xfrm>
            <a:off x="9403025" y="3653800"/>
            <a:ext cx="18714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Удалённая и проектная занятость требует самостоятельности и навыков сотрудничества. Современный работник должен уверенно пользоваться цифровыми инструментами и выстраивать коммуникацию.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Ускоренными темпами обычно растут финансы, ИТ, здравоохранение, логистика, туризм и деловые услуги — именно они «двигают» добавленную стоимость.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услуги дают основную часть ВВП, экономика сильнее зависит от качества институтов, человеческого капитала и инноваций, а не только от промышленной базы.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73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 по доле услуг в ВВП для развитых экономик (точные значения зависят от страны, года и методики расчёта).
</a:t>
            </a:r>
            <a:endParaRPr lang="en-US" sz="873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сферы услуг в структуре ВВП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38113" y="2051600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Постиндустриальная эпоха требует регулярного обновления знаний: технологии меняются, а вместе с ними меняются и профессии. Поэтому обучение становится не этапом, а постоянным процессом.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13971" y="26478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Концепция lifelong learning означает обучение на протяжении всей жизни — от школы и университета до курсов повышения квалификации и онлайн-форматов. Это помогает поддерживать востребованность навыков.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8113" y="43779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Ключевую роль играют университеты, исследовательские центры, дистанционные платформы и корпоративные программы. Они дают доступ к новым методикам, практическим проектам и современным компетенциям.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13971" y="49935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значение приобретают критическое мышление и цифровая грамотность: умение проверять информацию, работать с данными и сотрудничать в команде. Так легче адаптироваться к переменам.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04425" y="365213"/>
            <a:ext cx="113949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непрерывное обучение в XXI веке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250" y="2050985"/>
            <a:ext cx="6463500" cy="38876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558958" y="635508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6958475" y="1928850"/>
            <a:ext cx="5025000" cy="41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Столкновение выгоды и уязвимостей делает постиндустриальные изменения неоднозначными: технологии повышают качество жизни, но порождают новые социальные разрывы и зависимости.
</a:t>
            </a:r>
            <a:pPr algn="l" indent="0" marL="0">
              <a:lnSpc>
                <a:spcPct val="150041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Постиндустриальный прогресс ускоряет развитие, но требует «социальной инженерии»: защиты данных, поддержки занятости и повышения цифровой грамотности, чтобы выгоды доставались всем.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7549" y="6492325"/>
            <a:ext cx="56493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37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темам социальной истории и исследований постиндустриального общества (Д. Белл и учебные материалы).
</a:t>
            </a:r>
            <a:endParaRPr lang="en-US" sz="737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 риски постиндустриальной эпохи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6" y="1893040"/>
            <a:ext cx="3633356" cy="205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3402" y="1893040"/>
            <a:ext cx="3633356" cy="205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9044" y="1893040"/>
            <a:ext cx="3633356" cy="20579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7775" y="362725"/>
            <a:ext cx="11234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«рождаются» знания: города, технопарки и университетские центры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453848" y="416258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6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Деловой квартал как экосистема исследований и бизнеса
</a:t>
            </a:r>
            <a:pPr algn="l" indent="0" marL="0">
              <a:lnSpc>
                <a:spcPct val="100000"/>
              </a:lnSpc>
              <a:buNone/>
            </a:pPr>
            <a:r>
              <a:rPr lang="en-US" sz="91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крупных городах идеи быстрее превращаются в проекты: рядом находятся компании, инвесторы, лаборатории и преподаватели. Визуально это похоже на сеть взаимосвязанных зданий и сервисов — от офисов до коворкингов. Такие пространства ускоряют обмен знаниями и уменьшают расстояние между наукой и рынком.
</a:t>
            </a:r>
            <a:endParaRPr lang="en-US" sz="1406" dirty="0"/>
          </a:p>
        </p:txBody>
      </p:sp>
      <p:sp>
        <p:nvSpPr>
          <p:cNvPr id="11" name="Text 3"/>
          <p:cNvSpPr txBox="1"/>
          <p:nvPr/>
        </p:nvSpPr>
        <p:spPr>
          <a:xfrm>
            <a:off x="4250925" y="4162561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Университетский кампус: лаборатории, стажировки, новые команды
</a:t>
            </a:r>
            <a:pPr algn="l" indent="0" marL="0">
              <a:lnSpc>
                <a:spcPct val="100000"/>
              </a:lnSpc>
              <a:buNone/>
            </a:pPr>
            <a:r>
              <a:rPr lang="en-US" sz="88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Университеты становятся узлами подготовки кадров и проведения исследований. В кампусах часто соседствуют учебные корпуса, библиотеки данных и научные центры, где студенты участвуют в проектах. Для иллюстрации это легко передать через ощущение «живой лаборатории»: аудитории, где учат применять знания на практике.
</a:t>
            </a:r>
            <a:endParaRPr lang="en-US" sz="1367" dirty="0"/>
          </a:p>
        </p:txBody>
      </p:sp>
      <p:sp>
        <p:nvSpPr>
          <p:cNvPr id="12" name="Text 4"/>
          <p:cNvSpPr txBox="1"/>
          <p:nvPr/>
        </p:nvSpPr>
        <p:spPr>
          <a:xfrm>
            <a:off x="8047916" y="416253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Технопарк и инкубатор стартапов: от прототипа до продукта
</a:t>
            </a:r>
            <a:pPr algn="l" indent="0" marL="0">
              <a:lnSpc>
                <a:spcPct val="100000"/>
              </a:lnSpc>
              <a:buNone/>
            </a:pPr>
            <a:r>
              <a:rPr lang="en-US" sz="83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Технопарки объединяют инфраструктуру и поддержку предпринимателей: от инженерных мастерских до консультаций по патентованию и запуску. Здесь стартапы не остаются «одиночными островами» — они включены в коммуникации с промышленностью и инвесторами. Именно поэтому технопарки так хорошо визуализировать через офисно-лабораторный ландшафт.
</a:t>
            </a:r>
            <a:endParaRPr lang="en-US" sz="128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исследования до массового продукта: как проходит инновация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цепочка этапов, где ключевую роль играют связь науки и бизнеса, венчурное финансирование и интеллектуальная собственность.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широком проникновении интернета различаются скорость, качество связи и стоимость устройств — из-за этого «доступ» не равен «возможностям».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навыки и инфраструктура распределены неравномерно, образование и работа становятся менее доступными, а социальная мобильность — ниже.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32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Обобщение: международные оценки доступности интернета и цифровых навыков; конкретные значения по группам зависят от страны и года.
</a:t>
            </a:r>
            <a:endParaRPr lang="en-US" sz="732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Цифровой разрыв: неравный доступ к технологиям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9775" y="5020200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становится глобальной и непрерывной: выигрывают те, кто быстрее обновляет продукты и сервисы. Подобные цепочки характерны для электроники, автомобилестроения, одежды и цифровых услуг.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7910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разделяют между странами: дизайн создают одни, комплектующие производят другие, сборка и тестирование часто проходят в третьих. Так растет зависимость от мировых поставщиков и сроков.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7888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Транснациональные корпорации координируют капитал, логистику, бренды и потоки информации. Поэтому изменения спроса, тарифов или санкций быстро отражаются на рынках других регионов.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  <p:sp>
        <p:nvSpPr>
          <p:cNvPr id="8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и мировые цепочки создания стоимости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14450" y="256882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становится более медиатизированной и сетевой: социальные сети, стриминговые сервисы и видеоконтент задают новые форматы общения и досуга. Личный опыт легко превращается в публичный сигнал.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6872300" y="529567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усиливается массовая культура с быстрым циклом мод и клиповым потреблением информации. Виртуальные формы общения иногда упрощают контакты, но повышают риск поверхностных оценок.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278825" y="3904750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Растет значение личного бренда, визуального образа и репутации в интернете. Многие выбирают стратегии самопрезентации как часть повседневной жизни, включая карьеру, обучение и социальные связи.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  <p:sp>
        <p:nvSpPr>
          <p:cNvPr id="9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постиндустриального общества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автоматизация сильнее всего меняет не «все сразу», а повторяемые действия: маршрутизацию на складах, контроль качества, процессы сборки и обработки данных.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роботизации снижает долю однообразного труда и повышает ценность инженерных, цифровых и сервисных компетенций — поэтому структура занятости закономерно перестраивается.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6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Типовой иллюстративный график на основе описаний отраслевого внедрения автоматизации; точные числа зависят от отрасли и года.
</a:t>
            </a:r>
            <a:endParaRPr lang="en-US" sz="764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Автоматизация и роботизация производства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1919974"/>
            <a:ext cx="7101300" cy="30180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определяет конкурентоспособность страны в постиндустриальную эпоху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факторы связывают инновации и производительность с качеством жизни: в центре оказывается человеческий капитал, технологический уровень и работа институтов.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Конкурентоспособность все меньше зависит только от ресурсов: решающими становятся инвестиции в людей, способность производить и внедрять технологии и эффективность институтов.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27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исследованиям конкурентоспособности и человеческого капитала в постиндустриальных экономиках (аналитические подходы учебных курсов и докладов).
</a:t>
            </a:r>
            <a:endParaRPr lang="en-US" sz="72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4975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Технопарки, дистанционные сервисы и электронное правительство создают «точки роста» для проектов и предпринимателей. Развитие платформенной экономики помогает масштабировать сервисы быстрее, чем традиционные модели.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954975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России критично ускорение цифровизации госуслуг: это напрямую влияет на удобство для граждан и предсказуемость административных процедур, снижая транзакционные издержки.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6928200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ИТ-сектора, модернизация образования и поддержка науки формируют основу человеческого капитала. Особое внимание требуется подготовке кадров под новые роли в цифровой экономике.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6928200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сохраняются сложности: сырьевая зависимость, неравномерность регионов, различия в качестве инфраструктуры и концентрация высокотехнологичных центров в крупнейших городах.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347775" y="493925"/>
            <a:ext cx="11299500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 эпоху постиндустриальных изменений
</a:t>
            </a:r>
            <a:endParaRPr lang="en-US" sz="3200" dirty="0"/>
          </a:p>
        </p:txBody>
      </p:sp>
      <p:sp>
        <p:nvSpPr>
          <p:cNvPr id="9" name="Text 5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Постиндустриальное общество: вызов и возможность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Постиндустриальная эпоха меняет экономику, труд, образование и культуру: на первый план выходят знания, технологии, услуги и сетевые коммуникации. Дальнейший успех зависит от баланса прогресса и равного доступа к возможностям.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2026-05-11T14:05:53Z</dcterms:created>
  <dcterms:modified xsi:type="dcterms:W3CDTF">2026-05-11T14:05:53Z</dcterms:modified>
</cp:coreProperties>
</file>