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jpe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image" Target="../media/image-8-9.jpe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jpe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jpe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Цивилизации IV–I тысячелетий до н. э. на территории Египта, Месопотамии, Индии, Китая и других регионов.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тему: Цивилизации Древнего Востока — пространство, время, ключевые вопросы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древневосточные государства сформировались в долинах Нила, Тигра и Евфрата, Инда и Хуанхэ благодаря плодородным землям и водным ресурсам. Климат и ирригация способствовали росту населения и развитию сложных культур, опередивших Европу.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цивилизаций в плодородных долинах древнего Востока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156410"/>
            <a:ext cx="2717400" cy="24891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82300" y="1156742"/>
            <a:ext cx="2693700" cy="24885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13875" y="1156272"/>
            <a:ext cx="2717700" cy="24894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45450" y="1156742"/>
            <a:ext cx="2693700" cy="248851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61575"/>
            <a:ext cx="27174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Египте власть сосредоточена в руках фараона, объединяющего религиозное и светское управление. Жрецы и военная аристократия играли ключевую роль в поддержании порядка и власти.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50575" y="3820050"/>
            <a:ext cx="27174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Египет: фараон и жреческая элита
</a:t>
            </a:r>
            <a:endParaRPr lang="en-US" sz="2000" dirty="0"/>
          </a:p>
        </p:txBody>
      </p:sp>
      <p:sp>
        <p:nvSpPr>
          <p:cNvPr id="11" name="Text 3"/>
          <p:cNvSpPr txBox="1"/>
          <p:nvPr/>
        </p:nvSpPr>
        <p:spPr>
          <a:xfrm>
            <a:off x="3282150" y="4861575"/>
            <a:ext cx="26937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Месопотамии существовало множество независимых городов-государств, каждый со своим царём. Такая децентрализация отличала регион от централизованного Египта.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82150" y="3820050"/>
            <a:ext cx="26937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Месопотамия: города-государства и их правители
</a:t>
            </a:r>
            <a:endParaRPr lang="en-US" sz="1535" dirty="0"/>
          </a:p>
        </p:txBody>
      </p:sp>
      <p:sp>
        <p:nvSpPr>
          <p:cNvPr id="13" name="Text 5"/>
          <p:cNvSpPr txBox="1"/>
          <p:nvPr/>
        </p:nvSpPr>
        <p:spPr>
          <a:xfrm>
            <a:off x="6113725" y="4861575"/>
            <a:ext cx="26937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Индии формировалась сложная социальная система варн, сочетающаяся с династическим правлением, что влияло на стабильность и управление обществом.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113725" y="3820050"/>
            <a:ext cx="26937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Индия: варны и династии
</a:t>
            </a:r>
            <a:endParaRPr lang="en-US" sz="2000" dirty="0"/>
          </a:p>
        </p:txBody>
      </p:sp>
      <p:sp>
        <p:nvSpPr>
          <p:cNvPr id="15" name="Text 7"/>
          <p:cNvSpPr txBox="1"/>
          <p:nvPr/>
        </p:nvSpPr>
        <p:spPr>
          <a:xfrm>
            <a:off x="8945300" y="4861575"/>
            <a:ext cx="26937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ранние династии, такие как Шан, устанавливали императорскую власть с развитым бюрократическим аппаратом, что обеспечивало централизованное управление.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8945300" y="3820050"/>
            <a:ext cx="26937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династии и бюрократия
</a:t>
            </a:r>
            <a:endParaRPr lang="en-US" sz="2000" dirty="0"/>
          </a:p>
        </p:txBody>
      </p:sp>
      <p:sp>
        <p:nvSpPr>
          <p:cNvPr id="17" name="Text 9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и социальная структура древневосточных цивилизаций
</a:t>
            </a:r>
            <a:endParaRPr lang="en-US" sz="249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252" y="1235525"/>
            <a:ext cx="2698945" cy="324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2827" y="1235525"/>
            <a:ext cx="2698945" cy="324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4402" y="1235525"/>
            <a:ext cx="2698945" cy="324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45977" y="1235525"/>
            <a:ext cx="2698945" cy="324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5242625"/>
            <a:ext cx="2700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Египте и Междуречье ирригационные системы обеспечивали регулярное орошение полей, что увеличивало урожайность и обеспечивало продовольственную базу для роста населения.
</a:t>
            </a:r>
            <a:endParaRPr lang="en-US" sz="1300" dirty="0"/>
          </a:p>
        </p:txBody>
      </p:sp>
      <p:sp>
        <p:nvSpPr>
          <p:cNvPr id="14" name="Text 2"/>
          <p:cNvSpPr txBox="1"/>
          <p:nvPr/>
        </p:nvSpPr>
        <p:spPr>
          <a:xfrm>
            <a:off x="451825" y="4631700"/>
            <a:ext cx="26976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Ирригация как основа земледелия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3282300" y="5242625"/>
            <a:ext cx="2700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развивал рисоводство, поддерживая при этом ремёсла — гончарство, ткачество и кузнечное дело, что стимулировало экономическую специализацию.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3283550" y="4631700"/>
            <a:ext cx="26976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Рисоводство и ремёсла в Китае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6114025" y="5242625"/>
            <a:ext cx="2700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центры становились узлами обмена зерна, тканей, металлов и пряностей, что способствовало формированию первых рынков и экономического обмена.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6115275" y="4631700"/>
            <a:ext cx="26976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торговли и рынков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8945750" y="5242625"/>
            <a:ext cx="2700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колеса, деревянных плугов и металлических орудий значительно повысило производительность сельского хозяйства и ремесел.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8947000" y="4631700"/>
            <a:ext cx="26976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инновации и инструменты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2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хозяйство: основы процветания древних обществ
</a:t>
            </a:r>
            <a:endParaRPr lang="en-US" sz="277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156410"/>
            <a:ext cx="2717400" cy="24891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82300" y="1156742"/>
            <a:ext cx="2693700" cy="24885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13875" y="1156272"/>
            <a:ext cx="2717700" cy="24894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45450" y="1156742"/>
            <a:ext cx="2693700" cy="248851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61575"/>
            <a:ext cx="27174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Египетская религия включала пантеон божеств, таких как Ра, Осирис и Исида. Мифология и обряды тесно были связаны с природой и царской властью.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50575" y="3820050"/>
            <a:ext cx="27174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Многобожие Египта и культ Ра
</a:t>
            </a:r>
            <a:endParaRPr lang="en-US" sz="2000" dirty="0"/>
          </a:p>
        </p:txBody>
      </p:sp>
      <p:sp>
        <p:nvSpPr>
          <p:cNvPr id="11" name="Text 3"/>
          <p:cNvSpPr txBox="1"/>
          <p:nvPr/>
        </p:nvSpPr>
        <p:spPr>
          <a:xfrm>
            <a:off x="3282150" y="4861575"/>
            <a:ext cx="26937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Месопотамии почитали Энлиля и Иштар, а мифы отражали взаимодействие человека с божественным и объясняли природные явления.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82150" y="3820050"/>
            <a:ext cx="26937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Шумеро-аккадские мифы и боги
</a:t>
            </a:r>
            <a:endParaRPr lang="en-US" sz="2000" dirty="0"/>
          </a:p>
        </p:txBody>
      </p:sp>
      <p:sp>
        <p:nvSpPr>
          <p:cNvPr id="13" name="Text 5"/>
          <p:cNvSpPr txBox="1"/>
          <p:nvPr/>
        </p:nvSpPr>
        <p:spPr>
          <a:xfrm>
            <a:off x="6113725" y="4861575"/>
            <a:ext cx="26937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персов зарождался монотеистический зороастризм, а в Индии формировались индуизм и буддизм с их космическими воззрениями.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113725" y="3820050"/>
            <a:ext cx="26937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4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Зороастризм и Восточная философия
</a:t>
            </a:r>
            <a:endParaRPr lang="en-US" sz="1844" dirty="0"/>
          </a:p>
        </p:txBody>
      </p:sp>
      <p:sp>
        <p:nvSpPr>
          <p:cNvPr id="15" name="Text 7"/>
          <p:cNvSpPr txBox="1"/>
          <p:nvPr/>
        </p:nvSpPr>
        <p:spPr>
          <a:xfrm>
            <a:off x="8945300" y="4861575"/>
            <a:ext cx="26937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религиозно-философские системы ставили акцент на гармонии с природой, морали и государственном управлении, формируя комплекс верований и этики.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8945300" y="3820050"/>
            <a:ext cx="26937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Даосизм и конфуцианство в Китае
</a:t>
            </a:r>
            <a:endParaRPr lang="en-US" sz="1801" dirty="0"/>
          </a:p>
        </p:txBody>
      </p:sp>
      <p:sp>
        <p:nvSpPr>
          <p:cNvPr id="17" name="Text 9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и верования: основы мировоззрения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Правовые системы Древнего Востока и их наследие
</a:t>
            </a:r>
            <a:endParaRPr lang="en-US" sz="3159" dirty="0"/>
          </a:p>
        </p:txBody>
      </p:sp>
      <p:sp>
        <p:nvSpPr>
          <p:cNvPr id="8" name="Text 1"/>
          <p:cNvSpPr txBox="1"/>
          <p:nvPr/>
        </p:nvSpPr>
        <p:spPr>
          <a:xfrm>
            <a:off x="1294925" y="2513800"/>
            <a:ext cx="31692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Хаммурапи (ок. XVIII в. до н. э.)
</a:t>
            </a:r>
            <a:pPr algn="l" indent="0" marL="0">
              <a:lnSpc>
                <a:spcPct val="115000"/>
              </a:lnSpc>
              <a:buNone/>
            </a:pPr>
            <a:r>
              <a:rPr lang="en-US" sz="61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Кодификация из 282 статей, регулирующих собственность, семейные отношения и наказания, стала одной из первых систематизированных правовых норм.
</a:t>
            </a:r>
            <a:endParaRPr lang="en-US" sz="1491" dirty="0"/>
          </a:p>
        </p:txBody>
      </p:sp>
      <p:sp>
        <p:nvSpPr>
          <p:cNvPr id="9" name="Text 2"/>
          <p:cNvSpPr txBox="1"/>
          <p:nvPr/>
        </p:nvSpPr>
        <p:spPr>
          <a:xfrm>
            <a:off x="2846725" y="4977950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Маат в Египте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Маат символизировала справедливость и гармонию, лежавшую в основе законности и моральных норм египетского общества.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6308925" y="3869025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Дхармашастры в Индии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регламентировали поведение и статус варн, закладывая основы социального порядка и правового контроля в индийском обществе.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8423100" y="2208150"/>
            <a:ext cx="30168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административные каноны
</a:t>
            </a:r>
            <a:pPr algn="l" indent="0" marL="0">
              <a:lnSpc>
                <a:spcPct val="115000"/>
              </a:lnSpc>
              <a:buNone/>
            </a:pPr>
            <a:r>
              <a:rPr lang="en-US" sz="63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включали нормы административного права и наказаний, способствуя поддержанию порядка в централизованном государстве.
</a:t>
            </a:r>
            <a:endParaRPr lang="en-US" sz="1544" dirty="0"/>
          </a:p>
        </p:txBody>
      </p:sp>
      <p:sp>
        <p:nvSpPr>
          <p:cNvPr id="12" name="Text 5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Египте и Месопотамии жрецы обладали высоким статусом и влиянием, сочетая религиозную и политическую власть.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Индии жесткая система варн строго определяла социальный статус, ограничивая мобильность и закрепляя обязанности каждого класса.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бюрократия и клановые элиты формировали верхушку общества, обеспечивая стабильность через административные структуры.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Производственные классы и ремесленники способствовали экономическому развитию, несмотря на ограниченную вертикальную мобильность.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стратификация и классы в обществах Востока
</a:t>
            </a:r>
            <a:endParaRPr lang="en-US" sz="279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252" y="1235525"/>
            <a:ext cx="2698945" cy="324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2827" y="1235525"/>
            <a:ext cx="2698945" cy="324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4402" y="1235525"/>
            <a:ext cx="2698945" cy="324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45977" y="1235525"/>
            <a:ext cx="2698945" cy="324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5242625"/>
            <a:ext cx="2700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Месопотамии и Египте строили кирпичные дома, тогда как в Китае и Индии использовали глинобит и дерево, адаптируясь к климатическим условиям.
</a:t>
            </a:r>
            <a:endParaRPr lang="en-US" sz="1300" dirty="0"/>
          </a:p>
        </p:txBody>
      </p:sp>
      <p:sp>
        <p:nvSpPr>
          <p:cNvPr id="14" name="Text 2"/>
          <p:cNvSpPr txBox="1"/>
          <p:nvPr/>
        </p:nvSpPr>
        <p:spPr>
          <a:xfrm>
            <a:off x="451825" y="4631700"/>
            <a:ext cx="26976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жилищ и строительные материалы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3282300" y="5242625"/>
            <a:ext cx="2700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и индийцы предпочитали лен и хлопок, месопотамцы носили одежду из шерсти, китайцы славились шелковыми изделиями и хлопком.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3283550" y="4631700"/>
            <a:ext cx="26976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одежда в регионах Востока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6114025" y="5242625"/>
            <a:ext cx="2700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пищи составляли хлеб и пиво, а также рисовые и рыбные блюда, что отражало доступные природные ресурсы в регионах.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6115275" y="4631700"/>
            <a:ext cx="26976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и характерные блюда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8945750" y="5242625"/>
            <a:ext cx="2700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настольные игры, танцы и культовые праздники занимали важное место в общественной и религиозной жизни людей.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8947000" y="4631700"/>
            <a:ext cx="26976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Развлечения и обряды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жизнь: быт, пища, праздники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156410"/>
            <a:ext cx="2717400" cy="24891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82300" y="1156742"/>
            <a:ext cx="2693700" cy="24885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13875" y="1156272"/>
            <a:ext cx="2717700" cy="24894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45450" y="1156742"/>
            <a:ext cx="2693700" cy="248851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61575"/>
            <a:ext cx="27174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города были центрами торговли, астрономии и управления, служили культурными и политическими ядрами региона.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50575" y="3820050"/>
            <a:ext cx="27174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Месопотамские города Ур и Вавилон
</a:t>
            </a:r>
            <a:endParaRPr lang="en-US" sz="2000" dirty="0"/>
          </a:p>
        </p:txBody>
      </p:sp>
      <p:sp>
        <p:nvSpPr>
          <p:cNvPr id="11" name="Text 3"/>
          <p:cNvSpPr txBox="1"/>
          <p:nvPr/>
        </p:nvSpPr>
        <p:spPr>
          <a:xfrm>
            <a:off x="3282150" y="4861575"/>
            <a:ext cx="26937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Мемфисе и Фивах сосредотачивались власть и религиозные институты, управлявшие делами царства и поддерживавшие культ.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82150" y="3820050"/>
            <a:ext cx="26937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Египетские административные центры Мемфис и Фивы
</a:t>
            </a:r>
            <a:endParaRPr lang="en-US" sz="1535" dirty="0"/>
          </a:p>
        </p:txBody>
      </p:sp>
      <p:sp>
        <p:nvSpPr>
          <p:cNvPr id="13" name="Text 5"/>
          <p:cNvSpPr txBox="1"/>
          <p:nvPr/>
        </p:nvSpPr>
        <p:spPr>
          <a:xfrm>
            <a:off x="6113725" y="4861575"/>
            <a:ext cx="26937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Инда отличались продуманным градостроительством, развитой канализацией и общественными зданиями, что свидетельствует о высоком уровне организации.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113725" y="3820050"/>
            <a:ext cx="26937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Планировка и санитария городов Мохенджо-Даро и Хараппа
</a:t>
            </a:r>
            <a:endParaRPr lang="en-US" sz="1535" dirty="0"/>
          </a:p>
        </p:txBody>
      </p:sp>
      <p:sp>
        <p:nvSpPr>
          <p:cNvPr id="15" name="Text 7"/>
          <p:cNvSpPr txBox="1"/>
          <p:nvPr/>
        </p:nvSpPr>
        <p:spPr>
          <a:xfrm>
            <a:off x="8945300" y="4861575"/>
            <a:ext cx="26937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города были центрами политической власти с развитыми административными структурами и сложной городской инфраструктурой.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8945300" y="3820050"/>
            <a:ext cx="26937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китайских династий: Чэнчжоу и Аньян
</a:t>
            </a:r>
            <a:endParaRPr lang="en-US" sz="1535" dirty="0"/>
          </a:p>
        </p:txBody>
      </p:sp>
      <p:sp>
        <p:nvSpPr>
          <p:cNvPr id="17" name="Text 9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центры цивилизаций: организация и функции
</a:t>
            </a:r>
            <a:endParaRPr lang="en-US" sz="318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системы письменности и их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Месопотамии возникла клинопись, а Египте — иероглифы, используемые для сакральных и административных нужд. Китай и Индия также развивали собственные системы письма на основе символов.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распространение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изобрели бумагу, что способствовало распространению грамотности. Образовательные и храмовые школы играли ключевую роль в сохранении и передаче знаний.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письменности и знаний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252" y="1235525"/>
            <a:ext cx="2698945" cy="324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2827" y="1235525"/>
            <a:ext cx="2698945" cy="324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4402" y="1235525"/>
            <a:ext cx="2698945" cy="324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45977" y="1235525"/>
            <a:ext cx="2698945" cy="324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5242625"/>
            <a:ext cx="2700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Величественные пирамиды Хеопса и Хефрена служили гробницами, отражая религиозные представления о загробной жизни и абсолютной власти фараона. Их строгие геометрические формы символизировали связь земли и неба.
</a:t>
            </a:r>
            <a:endParaRPr lang="en-US" sz="1192" dirty="0"/>
          </a:p>
        </p:txBody>
      </p:sp>
      <p:sp>
        <p:nvSpPr>
          <p:cNvPr id="14" name="Text 2"/>
          <p:cNvSpPr txBox="1"/>
          <p:nvPr/>
        </p:nvSpPr>
        <p:spPr>
          <a:xfrm>
            <a:off x="451825" y="4631700"/>
            <a:ext cx="26976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Египта: вечные стражи фараонов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3282300" y="5242625"/>
            <a:ext cx="2700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Особенностью месопотамской архитектуры были зиккураты – многоступенчатые храмы, видневшиеся издалека. Они олицетворяли гору, связывающую миры богов и людей, и центр городского религиозного культа.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3283550" y="4631700"/>
            <a:ext cx="26976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Зиккураты Месопотамии: ступенчатые храмы божеств
</a:t>
            </a:r>
            <a:endParaRPr lang="en-US" sz="1471" dirty="0"/>
          </a:p>
        </p:txBody>
      </p:sp>
      <p:sp>
        <p:nvSpPr>
          <p:cNvPr id="17" name="Text 5"/>
          <p:cNvSpPr txBox="1"/>
          <p:nvPr/>
        </p:nvSpPr>
        <p:spPr>
          <a:xfrm>
            <a:off x="6114025" y="5242625"/>
            <a:ext cx="2700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Величественные дворцы с лабиринтной планировкой и фресками отражали развитую административную власть и мистические религиозные обряды минойцев, демонстрируя их художественный и технический уровень.
</a:t>
            </a:r>
            <a:endParaRPr lang="en-US" sz="1162" dirty="0"/>
          </a:p>
        </p:txBody>
      </p:sp>
      <p:sp>
        <p:nvSpPr>
          <p:cNvPr id="18" name="Text 6"/>
          <p:cNvSpPr txBox="1"/>
          <p:nvPr/>
        </p:nvSpPr>
        <p:spPr>
          <a:xfrm>
            <a:off x="6115275" y="4631700"/>
            <a:ext cx="26976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Дворцы Кносса на Крите: шедевры минойской архитектуры
</a:t>
            </a:r>
            <a:endParaRPr lang="en-US" sz="1327" dirty="0"/>
          </a:p>
        </p:txBody>
      </p:sp>
      <p:sp>
        <p:nvSpPr>
          <p:cNvPr id="19" name="Text 7"/>
          <p:cNvSpPr txBox="1"/>
          <p:nvPr/>
        </p:nvSpPr>
        <p:spPr>
          <a:xfrm>
            <a:off x="8945750" y="5242625"/>
            <a:ext cx="2700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Протяжённая стена с фортификациями служила защитой от северных племён. Она стала мощным символом единства и инженерного гения, объединяя разнообразные региональные стили оборонительного строительства.
</a:t>
            </a:r>
            <a:endParaRPr lang="en-US" sz="1247" dirty="0"/>
          </a:p>
        </p:txBody>
      </p:sp>
      <p:sp>
        <p:nvSpPr>
          <p:cNvPr id="20" name="Text 8"/>
          <p:cNvSpPr txBox="1"/>
          <p:nvPr/>
        </p:nvSpPr>
        <p:spPr>
          <a:xfrm>
            <a:off x="8947000" y="4631700"/>
            <a:ext cx="26976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китайская стена: символ оборонительной мощи
</a:t>
            </a:r>
            <a:endParaRPr lang="en-US" sz="1370" dirty="0"/>
          </a:p>
        </p:txBody>
      </p:sp>
      <p:sp>
        <p:nvSpPr>
          <p:cNvPr id="21" name="Text 9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памятники Древнего Востока: символы власти и веры
</a:t>
            </a:r>
            <a:endParaRPr lang="en-US" sz="250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265321"/>
            <a:ext cx="276900" cy="3164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34163"/>
            <a:ext cx="276900" cy="27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0573" y="4575925"/>
            <a:ext cx="242550" cy="32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64225"/>
            <a:ext cx="276900" cy="276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научные и технологические достижения древних обществ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Астрономия и календари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Шумеры и вавилоняне разработали лунный календарь, который использовали для прогнозирования разливов рек и сельскохозяйственных циклов.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Египта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Египетские врачи применяли около 700 лечебных средств, владея навыками травничества и хирургии, что являлось передовым знанием того времени.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и счёт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Индии сформировалась десятичная система и концепция нуля, а в Месопотамии использовали таблицы умножения для вычислений.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инновации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компаса, производство шелка, создание бумажных зонтов и усовершенствование сельскохозяйственных инструментов существенно повлияли на развитие технологий.
</a:t>
            </a:r>
            <a:endParaRPr lang="en-US" sz="1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Месопотамии законы ограничивали права женщин, особенно в вопросах имущества и брака, что отражало патриархальные традиции региона.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Индии акцентировалась роль женщины как жены и матери, в то время как в Китае её положение определялось строгими патриархальными нормами и семейной иерархией.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Египте женщины обладали правами собственности и могли наследовать, что выделяло их на фоне других цивилизаций и обеспечивало определённую социальную независимость.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и права женщин в древневосточных обществах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развил систему наёмных военных полков, что позволяло эффективно защищать границы и вести завоевательные войны, поддерживая стабильность царства.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Профессиональные армии Египта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Хетты применяли колесницы для быстрой мобильности на поле боя, а массовое использование бронзы обеспечивало превосходство в вооружении и тактических приёмах.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Колесницы и бронзовое оружие у хеттов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 и фортификации китайских городов демонстрировали продуманные инженерные решения, обеспечивая защиту от внешних вторжений и отражая развитие военного строительства.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городские укрепления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дело в Древнем Востоке: технологии и организация
</a:t>
            </a:r>
            <a:endParaRPr lang="en-US" sz="289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1977698"/>
            <a:ext cx="5955300" cy="277240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по древним цивилизациям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2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характеристики цивилизаций Древнего Востока
</a:t>
            </a:r>
            <a:endParaRPr lang="en-US" sz="2822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основных черт, отражающих политические структуры, религии, изобретения и экономику.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 отличия в организации власти, религиозных практиках и технологическом развитии отражают разнообразие моделей управления и хозяйственной деятельности.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Персидская Ахеменидская империя выстроила эффективную систему сатрапий, обеспечив централизованное управление огромной территорией с многообразным населением.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Хетты и ассирийцы внесли новшества в военные технологии, а их расположение обеспечивало активные торговые и культурные контакты с соседями.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Финикийцы стали пионерами мореплавания и создали один из первых алфавитов, прокладывая торговые пути по Средиземноморью.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второстепенных цивилизаций и культурный обмен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252" y="1235525"/>
            <a:ext cx="2698945" cy="324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2827" y="1235525"/>
            <a:ext cx="2698945" cy="324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4402" y="1235525"/>
            <a:ext cx="2698945" cy="324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45977" y="1235525"/>
            <a:ext cx="2698945" cy="324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5242625"/>
            <a:ext cx="2700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сухопутный маршрут соединял Китай с Средиземноморьем, обеспечивая обмен шелком, пряностями и культурными идеями между Востоком и Западом.
</a:t>
            </a:r>
            <a:endParaRPr lang="en-US" sz="1300" dirty="0"/>
          </a:p>
        </p:txBody>
      </p:sp>
      <p:sp>
        <p:nvSpPr>
          <p:cNvPr id="14" name="Text 2"/>
          <p:cNvSpPr txBox="1"/>
          <p:nvPr/>
        </p:nvSpPr>
        <p:spPr>
          <a:xfrm>
            <a:off x="451825" y="4631700"/>
            <a:ext cx="26976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шелковый путь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3282300" y="5242625"/>
            <a:ext cx="2700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Разветвлённые маршруты способствовали перевозке золота, тканей и специй, оживляя экономику регионов и способствуя культурному обмену.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3283550" y="4631700"/>
            <a:ext cx="26976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Караванные пути Персии и Междуречья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6114025" y="5242625"/>
            <a:ext cx="2700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Мореплаватели Финикии осваивали морские маршруты, распространяя алфавит и товары по побережью Средиземного моря, укрепляя международные связи.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6115275" y="4631700"/>
            <a:ext cx="26976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Финикийская морская торговля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8945750" y="5242625"/>
            <a:ext cx="2700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рынки предлагали разнообразие — лазурит, лён, благовония, что делало торговлю ключевым фактором экономического и культурного развития.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8947000" y="4631700"/>
            <a:ext cx="26976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Ассортимент товаров на рынках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 внешние связи: экономическое и культурное сближение
</a:t>
            </a:r>
            <a:endParaRPr lang="en-US" sz="2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Древнего Востока: этапы влияния на цивилизации мира
</a:t>
            </a:r>
            <a:endParaRPr lang="en-US" sz="2494" dirty="0"/>
          </a:p>
        </p:txBody>
      </p:sp>
      <p:sp>
        <p:nvSpPr>
          <p:cNvPr id="8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175750" y="1609150"/>
            <a:ext cx="50733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ок. XVIII в. до н. э.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Хаммурапи заложили основы юридической системы, формируя концепцию справедливости, повлиявшую на последующие правовые традиции.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2506600" y="2872113"/>
            <a:ext cx="50733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ок. V в. до н. э.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Вед и буддийских текстов оказало значимое воздействие на духовное развитие и философские системы Азии.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3806450" y="4135075"/>
            <a:ext cx="50733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III–II вв. до н. э.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и инженерные достижения — пирамиды, ирригационные сооружения — стали эталонами для строительства и земледелия в последующие века.
</a:t>
            </a:r>
            <a:endParaRPr lang="en-US" sz="1700" dirty="0"/>
          </a:p>
        </p:txBody>
      </p:sp>
      <p:sp>
        <p:nvSpPr>
          <p:cNvPr id="12" name="Text 5"/>
          <p:cNvSpPr txBox="1"/>
          <p:nvPr/>
        </p:nvSpPr>
        <p:spPr>
          <a:xfrm>
            <a:off x="5139950" y="5407225"/>
            <a:ext cx="50733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тыс. до н. э.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математики и астрономии, включая календарные системы, способствовало прогрессу науки и технологии в мировой истории.
</a:t>
            </a:r>
            <a:endParaRPr lang="en-US" sz="1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156410"/>
            <a:ext cx="2717400" cy="24891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82300" y="1156742"/>
            <a:ext cx="2693700" cy="24885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13875" y="1156272"/>
            <a:ext cx="2717700" cy="24894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45450" y="1156742"/>
            <a:ext cx="2693700" cy="248851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61575"/>
            <a:ext cx="27174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Находки в Ур и Вавилоне раскрывают экономические и юридические аспекты жизни, отражая развитую письменность и управление древних городов.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50575" y="3820050"/>
            <a:ext cx="27174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4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Клинописные таблички Месопотамии
</a:t>
            </a:r>
            <a:endParaRPr lang="en-US" sz="1840" dirty="0"/>
          </a:p>
        </p:txBody>
      </p:sp>
      <p:sp>
        <p:nvSpPr>
          <p:cNvPr id="11" name="Text 3"/>
          <p:cNvSpPr txBox="1"/>
          <p:nvPr/>
        </p:nvSpPr>
        <p:spPr>
          <a:xfrm>
            <a:off x="3282150" y="4861575"/>
            <a:ext cx="26937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Сохранившиеся тела и захоронения дают сведения о религиозных обрядах, социальном статусе и медицинских практиках древних египтян.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82150" y="3820050"/>
            <a:ext cx="26937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Египетские мумии и саркофаги
</a:t>
            </a:r>
            <a:endParaRPr lang="en-US" sz="2000" dirty="0"/>
          </a:p>
        </p:txBody>
      </p:sp>
      <p:sp>
        <p:nvSpPr>
          <p:cNvPr id="13" name="Text 5"/>
          <p:cNvSpPr txBox="1"/>
          <p:nvPr/>
        </p:nvSpPr>
        <p:spPr>
          <a:xfrm>
            <a:off x="6113725" y="4861575"/>
            <a:ext cx="26937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Раскопки индской цивилизации показывают высокий уровень градостроительства, продуманные системы канализации и стандартные строительные блоки.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113725" y="3820050"/>
            <a:ext cx="26937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Мохенджо-Даро и его инфраструктура
</a:t>
            </a:r>
            <a:endParaRPr lang="en-US" sz="1906" dirty="0"/>
          </a:p>
        </p:txBody>
      </p:sp>
      <p:sp>
        <p:nvSpPr>
          <p:cNvPr id="15" name="Text 7"/>
          <p:cNvSpPr txBox="1"/>
          <p:nvPr/>
        </p:nvSpPr>
        <p:spPr>
          <a:xfrm>
            <a:off x="8945300" y="4861575"/>
            <a:ext cx="26937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Тысячи фигур воинов и лошадей иллюстрируют военную мощь и веру в загробную защиту императора, став символом китайской истории.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8945300" y="3820050"/>
            <a:ext cx="26937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Терракотовая армия Цинь Шихуанди
</a:t>
            </a:r>
            <a:endParaRPr lang="en-US" sz="2000" dirty="0"/>
          </a:p>
        </p:txBody>
      </p:sp>
      <p:sp>
        <p:nvSpPr>
          <p:cNvPr id="17" name="Text 9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археологические открытия и их историческое значение
</a:t>
            </a:r>
            <a:endParaRPr lang="en-US" sz="265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Цивилизации Древнего Востока заложили основы правового государства, письменности, науки и искусства, сформировав культурное наследие, важное для понимания развития человечества и современного мира.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Древнего Востока в мировую цивилизацию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2026-05-11T04:16:46Z</dcterms:created>
  <dcterms:modified xsi:type="dcterms:W3CDTF">2026-05-11T04:16:46Z</dcterms:modified>
</cp:coreProperties>
</file>