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2689" y="450000"/>
            <a:ext cx="4123323" cy="42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" y="1188525"/>
            <a:ext cx="3803100" cy="22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колониального раздела мира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3558271"/>
            <a:ext cx="3803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империи поделили мир и почему этот порядок распался.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50000"/>
            <a:ext cx="40620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975" y="1612627"/>
            <a:ext cx="3363900" cy="2913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9750" y="651700"/>
            <a:ext cx="74244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колониальный раздел стал мировым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9750" y="2244550"/>
            <a:ext cx="3732900" cy="16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 века промышленным державам понадобились сырьё, рынки и опорные пункты. Африка и Азия оказались вовлечены в передел мира, а судьбы территорий решались в столицах метрополий.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675" y="1404814"/>
            <a:ext cx="8268600" cy="2220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700" dirty="0"/>
          </a:p>
        </p:txBody>
      </p:sp>
      <p:sp>
        <p:nvSpPr>
          <p:cNvPr id="10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империи: кто и где контролировал территории
</a:t>
            </a:r>
            <a:endParaRPr lang="en-US" sz="2795" dirty="0"/>
          </a:p>
        </p:txBody>
      </p:sp>
      <p:sp>
        <p:nvSpPr>
          <p:cNvPr id="11" name="Text 2"/>
          <p:cNvSpPr txBox="1"/>
          <p:nvPr/>
        </p:nvSpPr>
        <p:spPr>
          <a:xfrm>
            <a:off x="601500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01500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 опиралась на флот, торговые пути и сеть портов. Она контролировала территории в Африке, Азии, Америке и Океании, создавая крупнейшую морскую империю своего времени.
</a:t>
            </a:r>
            <a:endParaRPr lang="en-US" sz="696" dirty="0"/>
          </a:p>
        </p:txBody>
      </p:sp>
      <p:sp>
        <p:nvSpPr>
          <p:cNvPr id="13" name="Text 4"/>
          <p:cNvSpPr txBox="1"/>
          <p:nvPr/>
        </p:nvSpPr>
        <p:spPr>
          <a:xfrm>
            <a:off x="2676621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колониальные державы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676621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Франция, Бельгия, Нидерланды, Португалия и Испания удерживали обширные владения, где добывались сырьё и сельскохозяйственная продукция. Их колонии были частью европейского экономического и политического соперничества.
</a:t>
            </a:r>
            <a:endParaRPr lang="en-US" sz="626" dirty="0"/>
          </a:p>
        </p:txBody>
      </p:sp>
      <p:sp>
        <p:nvSpPr>
          <p:cNvPr id="15" name="Text 6"/>
          <p:cNvSpPr txBox="1"/>
          <p:nvPr/>
        </p:nvSpPr>
        <p:spPr>
          <a:xfrm>
            <a:off x="4746848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участники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46848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Италия и США позднее включились в колониальную конкуренцию. Их действия усилили борьбу за территории, особенно в Африке и Тихом океане, где оставалось всё меньше свободных зон.
</a:t>
            </a:r>
            <a:endParaRPr lang="en-US" sz="696" dirty="0"/>
          </a:p>
        </p:txBody>
      </p:sp>
      <p:sp>
        <p:nvSpPr>
          <p:cNvPr id="17" name="Text 8"/>
          <p:cNvSpPr txBox="1"/>
          <p:nvPr/>
        </p:nvSpPr>
        <p:spPr>
          <a:xfrm>
            <a:off x="6817073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контроля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17073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владения располагались не только на побережьях, но и во внутренних районах континентов. Это делало контроль над ними сложнее и требовало армии, администрации и транспорта.
</a:t>
            </a:r>
            <a:endParaRPr lang="en-US" sz="6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1462506"/>
            <a:ext cx="2666400" cy="21586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2350" y="1462298"/>
            <a:ext cx="2663700" cy="2159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40625" y="1462298"/>
            <a:ext cx="2663700" cy="215905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17500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до мировой войны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17500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1914 года карта Африки почти целиком была расчерчена европейскими границами. На континенте оставались лишь несколько независимых государств, а большинство территорий подчинялось метрополиям и торговым компаниям.
</a:t>
            </a:r>
            <a:endParaRPr lang="en-US" sz="777" dirty="0"/>
          </a:p>
        </p:txBody>
      </p:sp>
      <p:sp>
        <p:nvSpPr>
          <p:cNvPr id="12" name="Text 2"/>
          <p:cNvSpPr txBox="1"/>
          <p:nvPr/>
        </p:nvSpPr>
        <p:spPr>
          <a:xfrm>
            <a:off x="6140957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накануне распада империй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40957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1945 году колониальные владения охватывали огромные пространства в Азии, Африке и Океании. Однако война уже подорвала устойчивость империй и подготовила их распад.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379232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Мандатная система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79232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бывшие владения проигравших держав не стали независимыми сразу. Лига Наций передавала их под мандатное управление, формально обещая подготовку к самостоятельности.
</a:t>
            </a:r>
            <a:endParaRPr lang="en-US" sz="882" dirty="0"/>
          </a:p>
        </p:txBody>
      </p:sp>
      <p:sp>
        <p:nvSpPr>
          <p:cNvPr id="16" name="Text 6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17" name="Text 7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образы колониального мира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0225" y="1764500"/>
            <a:ext cx="900000" cy="80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7225" y="1714500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9975" y="1714500"/>
            <a:ext cx="787500" cy="900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державы стремились к колониям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76250" y="2752950"/>
            <a:ext cx="24045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выгода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6250" y="3372402"/>
            <a:ext cx="24045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обеспечивали метрополии сырьём, дешёвой рабочей силой и рынками сбыта. Экономическая выгода делала захват новых территорий важной частью промышленного роста.
</a:t>
            </a:r>
            <a:endParaRPr lang="en-US" sz="1194" dirty="0"/>
          </a:p>
        </p:txBody>
      </p:sp>
      <p:sp>
        <p:nvSpPr>
          <p:cNvPr id="10" name="Text 4"/>
          <p:cNvSpPr txBox="1"/>
          <p:nvPr/>
        </p:nvSpPr>
        <p:spPr>
          <a:xfrm>
            <a:off x="6263250" y="2752950"/>
            <a:ext cx="24045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Идеологическое оправдание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263250" y="3372402"/>
            <a:ext cx="24045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 оправдывали идеями расового превосходства и «цивилизаторской миссии». Эти взгляды скрывали насилие и неравенство, представляя подчинение как благо для покорённых обществ.
</a:t>
            </a:r>
            <a:endParaRPr lang="en-US" sz="1043" dirty="0"/>
          </a:p>
        </p:txBody>
      </p:sp>
      <p:sp>
        <p:nvSpPr>
          <p:cNvPr id="12" name="Text 6"/>
          <p:cNvSpPr txBox="1"/>
          <p:nvPr/>
        </p:nvSpPr>
        <p:spPr>
          <a:xfrm>
            <a:off x="3369750" y="2752950"/>
            <a:ext cx="24045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престиж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369750" y="3372402"/>
            <a:ext cx="24045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колониями повышало престиж держав и усиливало их позиции в международном соперничестве. Империя воспринималась как показатель силы и статуса на мировой арене.
</a:t>
            </a:r>
            <a:endParaRPr lang="en-US" sz="11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которые сделали захват возможным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60150" y="1640853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флот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60150" y="1845475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Паровые корабли ускорили переброску войск, чиновников и грузов. Благодаря им метрополии могли быстрее реагировать на восстания и удерживать колонии на больших расстояниях.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60150" y="4038097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медицина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0150" y="4242719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Медицина, железные дороги и Суэцкий канал изменили саму логику колонизации. Захват, передвижение и снабжение стали дешевле, а контроль над Азией и Африкой — устойчивее.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660150" y="3239016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превосходство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60150" y="3443638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оружие дало европейским армиям решающее преимущество в столкновениях с населением внутренних районов. Военное превосходство ускорило подчинение территорий, где раньше контроль был слабым.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60150" y="2439934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управление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660150" y="2644556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связал колониальные центры с европейскими столицами почти в реальном времени. Это сделало управление территориями более оперативным и уменьшило автономию местных властей.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485355"/>
            <a:ext cx="3777900" cy="12500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колониальной эпохи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точнее описывать устройство колониального мира и способы его распада.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показывают, что колониальная зависимость могла принимать разные формы — от прямого подчинения до формальной самостоятельности.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определения понятий колониальной эпохи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 колониальный контроль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политический, экономический и культурный контроль взаимно поддерживали друг друга.
</a:t>
            </a:r>
            <a:endParaRPr lang="en-US" sz="146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12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1885 года колониальный передел Африки ускорился, а борьба держав за новые территории стала постоянным источником международной напряжённости.
</a:t>
            </a:r>
            <a:endParaRPr lang="en-US" sz="2432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460500"/>
            <a:ext cx="6678300" cy="2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конференция, 1884–1885 годы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36025" y="2332575"/>
            <a:ext cx="38976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1884–1885
</a:t>
            </a:r>
            <a:endParaRPr lang="en-US" sz="3800" dirty="0"/>
          </a:p>
        </p:txBody>
      </p:sp>
      <p:sp>
        <p:nvSpPr>
          <p:cNvPr id="8" name="Text 4"/>
          <p:cNvSpPr txBox="1"/>
          <p:nvPr/>
        </p:nvSpPr>
        <p:spPr>
          <a:xfrm>
            <a:off x="736025" y="3540600"/>
            <a:ext cx="38976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конференция закрепила правила раздела Африки без участия самих африканских 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раздела мира и конкуренция держав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конференция не только закрепила принципы раздела, но и усилила соперничество между европейскими державами.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борьба за колонии стала частью международного соперничества и повышала риск конфликтов между державами.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3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хронология: Берлинская конференция (1884–1885), «гонка за Африку» и европейское соперничество, XIX — начало XX века
</a:t>
            </a:r>
            <a:endParaRPr lang="en-US" sz="8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" y="0"/>
            <a:ext cx="35662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весь мир под контролем империй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479150" y="109365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метрополий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79161" y="145285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владения были разбросаны по всем океанам и континентам. Великобритания создала крупнейшую морскую империю, а Франция, Бельгия, Нидерланды, Португалия и Испания удерживали обширные территории.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479150" y="320240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претенденты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79161" y="356160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к соперничеству за колонии подключились Германия, Италия и США. Это усилило международную напряжённость и превратило колониальный раздел мира в глобальную политическую систему.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905950" y="555625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поделена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905941" y="91480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1914 году европейские державы почти полностью поделили Африку, оставив вне прямого колониального контроля лишь Эфиопию и Либерию. Раздел континента происходил быстро и без участия большинства африканских обществ.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905950" y="266435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под контролем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3905941" y="302355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колониальная карта была не менее сложной: Британская Индия, Индокитай, Индонезия, Филиппины и земли Ближнего Востока оказались включены в систему контроля, протекторатов и сфер влияния.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450000"/>
            <a:ext cx="6070800" cy="14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мировые войны ускорили распад империй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690200" y="3445925"/>
            <a:ext cx="24045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1914–1918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90200" y="3874863"/>
            <a:ext cx="24045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вышли из войны с огромными потерями и ростом долга. Их авторитет в колониях ослаб, а идеи о непобедимости империй начали стремительно разрушаться.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55226" y="3265583"/>
            <a:ext cx="24045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1941–1942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3455226" y="3694521"/>
            <a:ext cx="24045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победы в Азии показали, что европейские армии можно быстро разгромить. Для многих колониальных народов это стало доказательством уязвимости имперской власти.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20251" y="2680527"/>
            <a:ext cx="24045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
</a:t>
            </a:r>
            <a:endParaRPr lang="en-US" sz="1000" dirty="0"/>
          </a:p>
        </p:txBody>
      </p:sp>
      <p:sp>
        <p:nvSpPr>
          <p:cNvPr id="10" name="Text 7"/>
          <p:cNvSpPr txBox="1"/>
          <p:nvPr/>
        </p:nvSpPr>
        <p:spPr>
          <a:xfrm>
            <a:off x="6220251" y="3109465"/>
            <a:ext cx="24045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метрополии потеряли ресурсы, войска и политический контроль над отдалёнными территориями. Войны ускорили кризис колониальной системы и сделали освобождение колоний неизбежным.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конца колониальной системы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колониальные державы сталкивались с растущим сопротивлением и всё меньшими возможностями удерживать территории силой.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фактора действовали одновременно: внутреннее сопротивление, внешнее давление и истощение метрополий взаимно усиливали друг друга.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деколонизации после 1945 года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деколонизация стала массовым процессом
</a:t>
            </a:r>
            <a:endParaRPr lang="en-US" sz="2669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несколько факторов после мировых войн одновременно подталкивали колонии к независимости в разных регионах.
</a:t>
            </a:r>
            <a:endParaRPr lang="en-US" sz="14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450" y="1508495"/>
            <a:ext cx="2747100" cy="24895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8450" y="1508495"/>
            <a:ext cx="2747100" cy="24895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1875" y="1508495"/>
            <a:ext cx="2747100" cy="24895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775" y="4047450"/>
            <a:ext cx="25302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движение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4399775"/>
            <a:ext cx="2530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1947 году британское владычество в Индии завершилось после долгого массового движения, в котором участвовали миллионы людей. Переговоры с Лондоном открыли путь к независимости, но вместе с ней пришёл болезненный раздел страны.
</a:t>
            </a:r>
            <a:endParaRPr lang="en-US" sz="636" dirty="0"/>
          </a:p>
        </p:txBody>
      </p:sp>
      <p:sp>
        <p:nvSpPr>
          <p:cNvPr id="9" name="Text 2"/>
          <p:cNvSpPr txBox="1"/>
          <p:nvPr/>
        </p:nvSpPr>
        <p:spPr>
          <a:xfrm>
            <a:off x="3306900" y="4047450"/>
            <a:ext cx="25302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и переселения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06900" y="4399775"/>
            <a:ext cx="2530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границы между Индией и Пакистаном стала символом того, что политическое освобождение не всегда означает мир. Переселения, страх и насилие затронули огромные массы людей по обе стороны новой границы.
</a:t>
            </a:r>
            <a:endParaRPr lang="en-US" sz="720" dirty="0"/>
          </a:p>
        </p:txBody>
      </p:sp>
      <p:sp>
        <p:nvSpPr>
          <p:cNvPr id="11" name="Text 4"/>
          <p:cNvSpPr txBox="1"/>
          <p:nvPr/>
        </p:nvSpPr>
        <p:spPr>
          <a:xfrm>
            <a:off x="6078025" y="4047450"/>
            <a:ext cx="25302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эпоха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078025" y="4399775"/>
            <a:ext cx="2530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Индии показала сложность демонтажа империи: даже там, где формально победили переговоры, старые противоречия не исчезли сразу. Независимость стала началом нового этапа, а не финальной точкой.
</a:t>
            </a:r>
            <a:endParaRPr lang="en-US" sz="730" dirty="0"/>
          </a:p>
        </p:txBody>
      </p:sp>
      <p:sp>
        <p:nvSpPr>
          <p:cNvPr id="13" name="Text 6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14" name="Text 7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независимость через переговоры и раздел
</a:t>
            </a:r>
            <a:endParaRPr lang="en-US" sz="27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6250" y="1435450"/>
            <a:ext cx="3273600" cy="22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Индонезия: война и международное признание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5786352" y="450000"/>
            <a:ext cx="28770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провозглашение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786352" y="833800"/>
            <a:ext cx="28770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 августа 1945 года индонезийские лидеры провозгласили независимость, воспользовавшись поражением Японии и ослаблением европейского контроля. Это стало отправной точкой долгой борьбы за признание.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786352" y="2031550"/>
            <a:ext cx="28770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1945–1949: конфликт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5786352" y="2415350"/>
            <a:ext cx="28770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попытались вернуть власть, и начался вооружённый конфликт, в котором сочетались дипломатия, военные операции и международное посредничество. Вопрос о статусе страны стал частью мировой повестки.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5786352" y="3613100"/>
            <a:ext cx="28770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1949: признание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5786352" y="3996900"/>
            <a:ext cx="28770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1949 году Нидерланды признали независимость Индонезии. Решение показало, что колониальная система могла уступать не только под давлением оружия, но и под влиянием внешней дипломатии.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5025" y="1491146"/>
            <a:ext cx="4177800" cy="32231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Алжир: вооружённая борьба против метрополии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52500" y="4136875"/>
            <a:ext cx="3513900" cy="1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борьбы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952500" y="4380612"/>
            <a:ext cx="35139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1962 году Алжир получил независимость. Этот исход показал, что колониальная система распадается не только под внешним давлением, но и из-за длительного внутреннего конфликта.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952500" y="3272086"/>
            <a:ext cx="3513900" cy="1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войны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952500" y="3515824"/>
            <a:ext cx="35139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потери, общественный кризис и раскол во Франции подорвали возможность продолжать войну. Переговоры стали неизбежными, потому что цена удержания Алжира превысила политическую выгоду.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952500" y="2410631"/>
            <a:ext cx="3513900" cy="1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сопротивления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952500" y="2654368"/>
            <a:ext cx="35139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Национально-освободительный фронт сделал ставку на партизанские действия, подпольную организацию и политическую мобилизацию населения. Война быстро вышла за рамки локального колониального спора.
</a:t>
            </a:r>
            <a:endParaRPr lang="en-US" sz="769" dirty="0"/>
          </a:p>
        </p:txBody>
      </p:sp>
      <p:sp>
        <p:nvSpPr>
          <p:cNvPr id="16" name="Text 8"/>
          <p:cNvSpPr txBox="1"/>
          <p:nvPr/>
        </p:nvSpPr>
        <p:spPr>
          <a:xfrm>
            <a:off x="952500" y="1558578"/>
            <a:ext cx="3513900" cy="1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статус колонии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952500" y="1802315"/>
            <a:ext cx="35139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 был не обычной колонией, а частью Франции, поэтому борьба за независимость приобрела особенно острый характер. Французская власть стремилась удержать территорию любой ценой, что усилило конфликт.
</a:t>
            </a:r>
            <a:endParaRPr lang="en-US" sz="7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быстрый переход к независимости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деколонизации Африки подтолкнули войны, рост национальных движений и изменение международного климата. Гана стала важным символом этого сдвига.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числа независимых стран в 1960 году подтверждает, что освобождение Африки стало массовым и стремительным процессом.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деколонизации Африки; историческая статистика, 1957 и 1960 годы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деколонизация была одинаковой?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1925700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Переговорный путь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0150" y="2310800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регионах независимость передавалась через переговоры и постепенные реформы, как в Индии или Гане. Такой путь был возможен там, где движение имело широкую поддержку и метрополия искала компромисс.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2225" y="1925700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Вооружённый путь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82225" y="2310800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других случаях процесс проходил через длительные войны, как в Алжире или Индонезии. Чем сильнее сопротивлялась метрополия, тем выше становились потери и политическая цена колониального контроля.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60150" y="3349719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60150" y="3734819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Судьбу деколонизации определяли ресурсы территории, степень организованности национального движения и готовность колониальной власти к уступкам. Важную роль также играло международное давление после 1945 года.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782225" y="3349719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итог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4782225" y="3734819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деколонизация была единым историческим процессом, но не единообразным по форме. Общая тенденция к освобождению сочеталась с очень разными темпами и способами достижения независимости.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6250" y="1796575"/>
            <a:ext cx="8191500" cy="13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эпоха закончилась, но её последствия остались
</a:t>
            </a:r>
            <a:endParaRPr lang="en-US" sz="3688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3667275"/>
            <a:ext cx="65313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колониального раздела мира означал не только появление десятков новых государств, но и перестройку всей международной системы. Однако экономическая зависимость, спорные границы и наследие неравенства сохранились надолго.
</a:t>
            </a:r>
            <a:endParaRPr lang="en-US" sz="13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2026-07-26T08:27:55Z</dcterms:created>
  <dcterms:modified xsi:type="dcterms:W3CDTF">2026-07-26T08:27:55Z</dcterms:modified>
</cp:coreProperties>
</file>