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глобальная экосистема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оболочка Земли, где природа, энергия и человек связаны единым балансом.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возникло понятие биосферы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 появилось в работах Эдуарда Зюсса и получило научную глубину у В. И. Вернадского. Эта оболочка Земли формировалась миллиарды лет в результате взаимодействия живого и неживого.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стихия: скрытый мир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создаёт особую среду, где свет, солёность и давление меняются с глубиной. Здесь формируют основу жизни водоросли и фитопланктон, а рядом обитают рыбы, моллюски и многие другие организмы, приспособленные к постоянному движению воды. Именно в водной среде особенно заметно, как один фактор меняет весь состав сообщества.
</a:t>
            </a:r>
            <a:endParaRPr lang="en-US" sz="760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пространство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организмы сталкиваются с перепадами температуры, влажности и освещённости. Поэтому здесь широко распространены насекомые, птицы и млекопитающие, которые активно перемещаются, ищут пищу и защищаются от изменений погоды. Эта среда наиболее динамична и требует быстрых приспособлений.
</a:t>
            </a:r>
            <a:endParaRPr lang="en-US" sz="73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живой слой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скрывает множество форм жизни, невидимых с поверхности. Бактерии и грибы разлагают органические остатки, а дождевые черви перемешивают и разрыхляют слои, делая почву плодородной. В ней постоянно идёт обмен веществ между живым и неживым веществом.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в биосфере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распространения жизни в биосфере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биосферы поднимается в атмосферу примерно на 6–7 км: здесь обнаруживаются микробы, переносящиеся воздушными потоками и сохраняющие жизнеспособность в экстремальных условиях.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уходит на 10–11 км в океаническую толщу, вплоть до самых глубоких впадин. Даже здесь жизнь поддерживают давление, темнота и особые химические условия.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встречается не только в предельных слоях, но и в необычных нишах: на высоте около 4000 м растут гималайские цветковые растения, а под антарктическим льдом живут микроорганизмы.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биосферы характерны зоны максимальной, минимальной и экстремальной плотности организмов. Их распределение зависит от температуры, воды, света и доступа к питательным веществам в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трлн тонн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ориентировочная масса живого вещества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С. Шварц, 2018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показывает, насколько велик вклад организмов в круговорот веществ и в поддержание устойчивости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 источник устойчивости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видового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описано более 1,8 млн видов организмов, и список постоянно пополняется. Особенно многообразны растения и насекомые, что делает биосферу сложной и богатой на экологические связи.
</a:t>
            </a:r>
            <a:endParaRPr lang="en-US" sz="1393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разнообразие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разнообразие, тем надёжнее работают экосистемы. Разные виды по-разному реагируют на изменения, поэтому сообщество легче переносит засухи, потепление и другие стрессовые факторы.
</a:t>
            </a:r>
            <a:endParaRPr lang="en-US" sz="13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82691"/>
            <a:ext cx="4750071" cy="26474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жизни в биосфере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показывает, как жизнь организована от молекул до планеты.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добавляет новые связи, а вместе они поддерживают целостность биосферы.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определение, примеры и свойства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 неживую среду в единую систему. В ней растения, животные, грибы и микроорганизмы связаны с водой, воздухом, почвой и климатом.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наглядный пример: деревья создают тень и органическое вещество, животные участвуют в пищевых связях, а почва хранит влагу и минеральные вещества.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 пустыня показывают, что экосистемы могут быть очень разными по условиям. Однако везде сохраняются обмен веществом, передача энергии и приспособленность организмов к среде.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 основана на саморегуляции. Когда один элемент меняется, другие частично компенсируют сдвиг, поддерживая относительное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биосферы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Продукционная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фотосинтеза растения создают основу почти всех пищевых сетей. За год они образуют огромные массы органического вещества, обеспечивая пищу и энергию для остальных организмов.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Средообразующая и регулирующая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формирует состав атмосферы, почвы и климата, а также стабилизирует температуру и газовый баланс. Благодаря этому на Земле сохраняются условия, пригодные для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потоки энергии в биосфере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заяц, лиса: энергия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сначала превращается в органическое вещество в зелёных растениях. Затем энергия переходит к травоядным и хищникам, но на каждом шаге большая её часть рассеивается в виде тепла и отходов жизнедеятельности. Поэтому цепь остаётся короткой, а её звенья тесно зависят друг от друга.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в основе морской цепи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всё начинается с фитопланктона, который быстро производит органическое вещество в освещённом слое воды. Его поедает зоопланктон, затем мелкая рыба и крупные морские животные. Такая цепь показывает, как жизнь распределяется по толще воды и как важно сохранять чистоту океана.
</a:t>
            </a:r>
            <a:endParaRPr lang="en-US" sz="98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45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03" y="3677070"/>
            <a:ext cx="54119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2226" y="3677070"/>
            <a:ext cx="405898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7949" y="3725508"/>
            <a:ext cx="555401" cy="44432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— круговороты веществ в биосфере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непрерывно переходит между океанами, атмосферой, сушей и живыми организмами. Испарение, конденсация, осадки и сток связывают все среды жизни и поддерживают доступность влаги для экосистем.
</a:t>
            </a:r>
            <a:endParaRPr lang="en-US" sz="1277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перемещается между воздухом, растениями, животными, почвами и океаном. Фотосинтез связывает CO2, а дыхание и разложение возвращают его в атмосферу, сохраняя баланс обмена веществ.
</a:t>
            </a:r>
            <a:endParaRPr lang="en-US" sz="1277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становится доступным живым организмам после фиксации бактериями, а затем проходит через пищевые цепи и почву. Минерализация возвращает его в неорганические формы, пригодные для нового усвоения.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образуется в основном при фотосинтезе и расходуется при дыхании, горении и окислительных реакциях. Этот цикл поддерживает энергетический обмен и условия существования большинства организмов на Земле.
</a:t>
            </a:r>
            <a:endParaRPr lang="en-US" sz="1083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циркулирует главным образом между горными породами, почвами, водой и организмами. Он особенно важен для ДНК, АТФ и мембран, поэтому определяет рост, деление клеток и продуктивность экосистем.
</a:t>
            </a:r>
            <a:endParaRPr lang="en-US" sz="11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современную биосферу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транспорт усиливают загрязнение воздуха, повышают концентрацию углекислого газа и ухудшают качество жизни в городах, где смоги и мелкие частицы становятся постоянной угрозой здоровью.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воды, нефтяные разливы и избыток удобрений изменяют состав водных экосистем. Это ведёт к «цветению» водоёмов, нехватке кислорода и сокращению численности рыб и беспозвоночных.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хозяйства, строительство и добыча ресурсов разрушают почвы, ускоряют эрозию и упрощают природные сообщества. Одновременно сокращаются лесные площади, особенно в тропических регионах.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чрезмерное потребление усиливают давление на виды, лишают их мест обитания и разрывают экологические связи. Пластик, шум и световое загрязнение становятся новыми факторами риска.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изменения: статистика и динамика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отражают не отдельные кризисы, а взаимосвязанный процесс: утрату местообитаний, рост нагрузки на климат и снижение способности экосистем к самовосстановлению.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темпы сохранятся, биосфера будет терять устойчивость быстрее, чем человечество успеет адаптировать экономику и природоохранные меры.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МСОП; FAO, 2022; IEA, 2021.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как территория тишины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заповеднике природа живёт по собственным законам: здесь не прокладывают дороги, не ведут массовую хозяйственную деятельность и не тревожат редкие виды. Такой режим позволяет сохранять естественные цепи питания, миграции животных и хрупкие растительные сообщества.
</a:t>
            </a:r>
            <a:endParaRPr lang="en-US" sz="809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парк: защита и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сочетает охрану природы с возможностью познавательного отдыха. Туристические маршруты проходят так, чтобы человек видел ландшафты, не разрушая их, а местные экосистемы сохраняли пространство для восстановления и естественного развития.
</a:t>
            </a:r>
            <a:endParaRPr lang="en-US" sz="82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резерват как живая лаборатория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Биосферные резерваты помогают наблюдать, как меняются природные системы под влиянием климата и человека. В России такие территории, включая Байкальский, Центрально-Чернозёмный и Кавказский, служат опорой для науки, охраны видов и экологического просвещения.
</a:t>
            </a:r>
            <a:endParaRPr lang="en-US" sz="796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и их роль в сохранении биосферы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как стратегия будущего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предполагает такой образ жизни и экономики, при котором потребности настоящего поколения удовлетворяются без лишения будущих поколений природных ресурсов и экологической безопасности.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 означает бережное отношение к воде, энергии, лесам и полезным ископаемым, а также переход к технологиям, которые дают меньший экологический след.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и снижение загрязнения важны не только для природы, но и для общества: от этого зависят питание, здоровье, климатическая стабильность и устойчивость хозяйства.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связывает эту стратегию с Повесткой-2030 и Парижским соглашением, где государства согласуют меры по сокращению выбросов, адаптации к изменениям климата и более ответственному потреблению.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1" y="1983800"/>
            <a:ext cx="466413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2025545"/>
            <a:ext cx="478654" cy="38292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по охране биосферы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MAB-UNESCO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«Человек и биосфера» изучает, как люди могут жить и работать рядом с природой, не разрушая её. Она поддерживает биосферные резерваты, научные наблюдения и обмен опытом между странами.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 задают общий ориентир для стран: уменьшать бедность, беречь ресурсы, защищать экосистемы и снижать климатические риски. Экологическая повестка в них связана с социальным прогрессом.
</a:t>
            </a:r>
            <a:endParaRPr lang="en-US" sz="1358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объединяет более 190 государств вокруг сохранения видов, восстановления экосистем и справедливого использования природных ресурсов. Её сила — в координации действий на глобальном уровне.
</a:t>
            </a:r>
            <a:endParaRPr lang="en-US" sz="13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методы изучения биосферы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позволяет видеть изменения лесов, ледников, водоёмов и городских территорий на больших площадях. Спутниковые данные помогают быстро оценивать динамику природных процессов и выявлять очаги риска.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Биоиндикация использует организмы как живые «датчики» состояния среды. Лишайники, водные беспозвоночные и другие виды подсказывают, насколько чисты воздух, вода или почва в конкретном районе.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дают возможность наблюдать экосистемы в естественных условиях, а лабораторные эксперименты — проверять гипотезы о влиянии температуры, загрязнений и света на живые организмы.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Работу координируют университеты и научные центры, включая Институт биологии РАН и МГУ. Современные технологии ускоряют анализ данных и делают выводы более точными и сопоставимыми.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45" y="2327342"/>
            <a:ext cx="1987980" cy="2630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985" y="2327342"/>
            <a:ext cx="1987980" cy="26300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5880" y="2327342"/>
            <a:ext cx="1987980" cy="263009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7700" y="2327342"/>
            <a:ext cx="1987980" cy="263009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вызовы современности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607847" y="1544166"/>
            <a:ext cx="177217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Потепление, которое меняет привычный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на планете растёт, и это уже заметно по более частым жарким периодам, засухам и сильным ливням. Меняются сроки цветения растений, миграции животных и доступность пресной воды, а экосистемам сложнее сохранять привычный ритм.
</a:t>
            </a:r>
            <a:endParaRPr lang="en-US" sz="689" dirty="0"/>
          </a:p>
        </p:txBody>
      </p:sp>
      <p:sp>
        <p:nvSpPr>
          <p:cNvPr id="13" name="Text 2"/>
          <p:cNvSpPr txBox="1"/>
          <p:nvPr/>
        </p:nvSpPr>
        <p:spPr>
          <a:xfrm>
            <a:off x="2682887" y="1544166"/>
            <a:ext cx="177217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и разрыв природных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один вид, цепочка последствий затрагивает опылителей, хищников, растения и почвы. Визуально это похоже на постепенное опустошение леса или рифа, где ещё недавно существовала сложная сеть взаимодействий и взаимной поддержки.
</a:t>
            </a:r>
            <a:endParaRPr lang="en-US" sz="692" dirty="0"/>
          </a:p>
        </p:txBody>
      </p:sp>
      <p:sp>
        <p:nvSpPr>
          <p:cNvPr id="14" name="Text 3"/>
          <p:cNvSpPr txBox="1"/>
          <p:nvPr/>
        </p:nvSpPr>
        <p:spPr>
          <a:xfrm>
            <a:off x="4743782" y="1544166"/>
            <a:ext cx="177217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загрязнения и повреждение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дожди, истощение озонового слоя и промышленные выбросы меняют состав воздуха и воды. На изображении это может выглядеть как серое небо над городом, повреждённая растительность и уязвимые экосистемы, которым требуется длительное восстановление.
</a:t>
            </a:r>
            <a:endParaRPr lang="en-US" sz="659" dirty="0"/>
          </a:p>
        </p:txBody>
      </p:sp>
      <p:sp>
        <p:nvSpPr>
          <p:cNvPr id="15" name="Text 4"/>
          <p:cNvSpPr txBox="1"/>
          <p:nvPr/>
        </p:nvSpPr>
        <p:spPr>
          <a:xfrm>
            <a:off x="6805602" y="1544166"/>
            <a:ext cx="177217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в океане и скрытая угроза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распадается на мелкие частицы, которые попадают в воду, пищевые цепи и организмы морских животных. Проблема почти невидима с берега, но именно она делает океан всё менее безопасным и для природы, и для человека.
</a:t>
            </a:r>
            <a:endParaRPr lang="en-US" sz="736" dirty="0"/>
          </a:p>
        </p:txBody>
      </p:sp>
      <p:sp>
        <p:nvSpPr>
          <p:cNvPr id="16" name="Text 5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3410" y="2012504"/>
            <a:ext cx="367465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03" y="3677070"/>
            <a:ext cx="54119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7474" y="3725508"/>
            <a:ext cx="555401" cy="4443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8876" y="3677070"/>
            <a:ext cx="47354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действия для сохранения биосферы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отправлять бумагу, стекло, металл и пластик на переработку, а не на свалку. Это уменьшает объём мусора и снижает нагрузку на природные ресурсы.
</a:t>
            </a:r>
            <a:endParaRPr lang="en-US" sz="1358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лишнего пластика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бутылка, сумка и контейнеры заметно сокращают число одноразовых изделий. Такой выбор прост в повседневной жизни, но он уменьшает загрязнение дворов, рек и океанов.
</a:t>
            </a:r>
            <a:endParaRPr lang="en-US" sz="1286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душ, выключенный свет и бережное использование техники помогают экономить ресурсы каждый день. Эти привычки формируют ответственное отношение к дому, школе и окружающей среде.
</a:t>
            </a:r>
            <a:endParaRPr lang="en-US" sz="1063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волонтёрстве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по уборке территорий, посадке деревьев и помощи заповедникам дают реальный результат и учат работать вместе. Подросток может увидеть, как личное участие меняет пространство вокруг.
</a:t>
            </a:r>
            <a:endParaRPr lang="en-US" sz="1160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позволяют быстро делиться проверенной информацией, объяснять важность биосферы и поддерживать полезные привычки среди сверстников. Грамотная коммуникация делает экологическую тему ближе и понятнее.
</a:t>
            </a:r>
            <a:endParaRPr lang="en-US" sz="9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ответственность, от которой зависит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всё живое и поддерживает условия нашего существования, поэтому её сохранение требует знаний, дисциплины и совместных действий — от личных привычек до международных решений.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2026-05-10T03:21:57Z</dcterms:created>
  <dcterms:modified xsi:type="dcterms:W3CDTF">2026-05-10T03:21:57Z</dcterms:modified>
</cp:coreProperties>
</file>