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628200"/>
            <a:ext cx="5418900" cy="155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Неравенства с одной переменной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38750"/>
            <a:ext cx="3922800" cy="14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все подходящие значения и читаем ответ по знакам.
</a:t>
            </a:r>
            <a:endParaRPr lang="en-US" sz="11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270000"/>
            <a:ext cx="51393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неравенства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Неравенства помогают описывать все значения, которые подходят по условию задачи: от возраста и времени до цены и расстояния. Мы учимся преобразовывать запись, проверять ответ и показывать его на числовой прямой.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понятия темы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2102050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считается решением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неравенства — это не одно число, а все значения переменной, при которых запись становится верной. Обычно ответ записывают как промежуток или множество.
</a:t>
            </a:r>
            <a:endParaRPr lang="en-US" sz="1311" dirty="0"/>
          </a:p>
        </p:txBody>
      </p:sp>
      <p:sp>
        <p:nvSpPr>
          <p:cNvPr id="10" name="Text 3"/>
          <p:cNvSpPr txBox="1"/>
          <p:nvPr/>
        </p:nvSpPr>
        <p:spPr>
          <a:xfrm>
            <a:off x="280825" y="3078151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допустимых значений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ОДЗ, или область допустимых значений, ограничивает смысл выражения. Например, знаменатель дроби не может быть равен нулю, иначе запись теряет смысл.
</a:t>
            </a:r>
            <a:endParaRPr lang="en-US" sz="1311" dirty="0"/>
          </a:p>
        </p:txBody>
      </p:sp>
      <p:sp>
        <p:nvSpPr>
          <p:cNvPr id="11" name="Text 4"/>
          <p:cNvSpPr txBox="1"/>
          <p:nvPr/>
        </p:nvSpPr>
        <p:spPr>
          <a:xfrm>
            <a:off x="280825" y="4054231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показывают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ответ был понятным, его часто изображают на числовой прямой. Тогда сразу видно, какие значения включены, а какие остаются вне решения.
</a:t>
            </a:r>
            <a:endParaRPr lang="en-US" sz="1311" dirty="0"/>
          </a:p>
        </p:txBody>
      </p:sp>
      <p:sp>
        <p:nvSpPr>
          <p:cNvPr id="12" name="Text 5"/>
          <p:cNvSpPr txBox="1"/>
          <p:nvPr/>
        </p:nvSpPr>
        <p:spPr>
          <a:xfrm>
            <a:off x="280825" y="1125950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сравнения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содержит знак &lt;, &gt;, ≤ или ≥. Он показывает, как сравниваются значения выражений и в какую сторону нужно искать подходящие решения.
</a:t>
            </a:r>
            <a:endParaRPr lang="en-US" sz="131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2275" y="1126637"/>
            <a:ext cx="4691700" cy="3757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Интуиция: какие значения подходят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10976" y="1351350"/>
            <a:ext cx="34617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6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записано x+3&gt;7, нужно найти все значения x, при которых левая часть становится больше семи. Подходит не один ответ, а целый набор чисел.
</a:t>
            </a:r>
            <a:endParaRPr lang="en-US" sz="1225" dirty="0"/>
          </a:p>
        </p:txBody>
      </p:sp>
      <p:sp>
        <p:nvSpPr>
          <p:cNvPr id="11" name="Text 3"/>
          <p:cNvSpPr txBox="1"/>
          <p:nvPr/>
        </p:nvSpPr>
        <p:spPr>
          <a:xfrm>
            <a:off x="510976" y="2487951"/>
            <a:ext cx="34617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поиска
</a:t>
            </a:r>
            <a:pPr algn="l" indent="0" marL="0">
              <a:lnSpc>
                <a:spcPct val="115000"/>
              </a:lnSpc>
              <a:buNone/>
            </a:pPr>
            <a:r>
              <a:rPr lang="en-US" sz="6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неравенства x&lt;2 решения находятся слева от числа 2. Это удобно представить на прямой: чем меньше число, тем дальше оно уходит влево.
</a:t>
            </a:r>
            <a:endParaRPr lang="en-US" sz="1225" dirty="0"/>
          </a:p>
        </p:txBody>
      </p:sp>
      <p:sp>
        <p:nvSpPr>
          <p:cNvPr id="12" name="Text 4"/>
          <p:cNvSpPr txBox="1"/>
          <p:nvPr/>
        </p:nvSpPr>
        <p:spPr>
          <a:xfrm>
            <a:off x="510976" y="3624550"/>
            <a:ext cx="34617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решений
</a:t>
            </a:r>
            <a:pPr algn="l" indent="0" marL="0">
              <a:lnSpc>
                <a:spcPct val="115000"/>
              </a:lnSpc>
              <a:buNone/>
            </a:pPr>
            <a:r>
              <a:rPr lang="en-US" sz="6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Любое неравенство описывает область значений, а не отдельный результат. Поэтому важно читать знак внимательно: он сразу подсказывает, где лежат подходящие числа.
</a:t>
            </a:r>
            <a:endParaRPr lang="en-US" sz="122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708083"/>
            <a:ext cx="8593200" cy="216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записывать ответ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5438" y="1400408"/>
            <a:ext cx="27969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записи ответа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получено x&gt;4, ответ можно записать как неравенство, как интервал (4; +∞) или как луч на числовой прямой с пустой точкой у 4.
</a:t>
            </a:r>
            <a:endParaRPr lang="en-US" sz="1222" dirty="0"/>
          </a:p>
        </p:txBody>
      </p:sp>
      <p:sp>
        <p:nvSpPr>
          <p:cNvPr id="11" name="Text 3"/>
          <p:cNvSpPr txBox="1"/>
          <p:nvPr/>
        </p:nvSpPr>
        <p:spPr>
          <a:xfrm>
            <a:off x="3173547" y="1400420"/>
            <a:ext cx="27969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Строгая граница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&lt; или &gt; означает строгую границу. Значение на самой границе не входит в ответ, поэтому на прямой ставят пустую точку.
</a:t>
            </a:r>
            <a:endParaRPr lang="en-US" sz="1222" dirty="0"/>
          </a:p>
        </p:txBody>
      </p:sp>
      <p:sp>
        <p:nvSpPr>
          <p:cNvPr id="12" name="Text 4"/>
          <p:cNvSpPr txBox="1"/>
          <p:nvPr/>
        </p:nvSpPr>
        <p:spPr>
          <a:xfrm>
            <a:off x="6071658" y="1400420"/>
            <a:ext cx="27969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включена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знаках ≤ и ≥ граница включается в решение. Тогда на числовой прямой ставят закрашенную точку и проводят луч или отрезок нужного направления.
</a:t>
            </a:r>
            <a:endParaRPr lang="en-US" sz="12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400" y="3119279"/>
            <a:ext cx="8593200" cy="1745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Числовая прямая и границы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478296" y="1550126"/>
            <a:ext cx="19683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Закрашенная точка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Закрашенная точка означает, что граница входит в решение. Это соответствует знакам ≤ и ≥ и сразу отличает их от строгих неравенств.
</a:t>
            </a:r>
            <a:endParaRPr lang="en-US" sz="1222" dirty="0"/>
          </a:p>
        </p:txBody>
      </p:sp>
      <p:sp>
        <p:nvSpPr>
          <p:cNvPr id="11" name="Text 3"/>
          <p:cNvSpPr txBox="1"/>
          <p:nvPr/>
        </p:nvSpPr>
        <p:spPr>
          <a:xfrm>
            <a:off x="4686596" y="1550126"/>
            <a:ext cx="19683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луча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Стрелка вправо показывает большие числа, а влево — меньшие. Направление луча должно совпадать с тем, как записан ответ в неравенстве.
</a:t>
            </a:r>
            <a:endParaRPr lang="en-US" sz="1222" dirty="0"/>
          </a:p>
        </p:txBody>
      </p:sp>
      <p:sp>
        <p:nvSpPr>
          <p:cNvPr id="12" name="Text 4"/>
          <p:cNvSpPr txBox="1"/>
          <p:nvPr/>
        </p:nvSpPr>
        <p:spPr>
          <a:xfrm>
            <a:off x="6894875" y="1550057"/>
            <a:ext cx="19683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записью ответа полезно сверить границу, тип точки и направление. Если хотя бы один элемент не совпадает со знаком, ответ оформлен неверно.
</a:t>
            </a:r>
            <a:endParaRPr lang="en-US" sz="1222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1550126"/>
            <a:ext cx="19683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Пустая точка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Пустая точка на числовой прямой показывает, что граница не входит в ответ. Так оформляют строгие знаки &lt; и &gt;, чтобы не перепутать включение значения.
</a:t>
            </a:r>
            <a:endParaRPr lang="en-US" sz="12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Добавление и вычитание без смены знака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510987" y="1530201"/>
            <a:ext cx="38766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Прибавление одного и того же числа к обеим частям неравенства не меняет знак. Поэтому из x−5&lt;9 получаем x&lt;14, сохраняя смысл сравнения.
</a:t>
            </a:r>
            <a:endParaRPr lang="en-US" sz="1425" dirty="0"/>
          </a:p>
        </p:txBody>
      </p:sp>
      <p:sp>
        <p:nvSpPr>
          <p:cNvPr id="9" name="Text 3"/>
          <p:cNvSpPr txBox="1"/>
          <p:nvPr/>
        </p:nvSpPr>
        <p:spPr>
          <a:xfrm>
            <a:off x="510987" y="3126257"/>
            <a:ext cx="38766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тоже безопасно: если из обеих частей убрать одинаковое число, знак останется прежним. Это правило помогает быстро упростить неравенство без ошибок.
</a:t>
            </a:r>
            <a:endParaRPr lang="en-US" sz="142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отрицательного числа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5325" y="2322208"/>
            <a:ext cx="27969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Положительное число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обе части умножают или делят на положительное число, знак неравенства остаётся тем же. Например, 2x&lt;8 сразу даёт x&lt;4.
</a:t>
            </a:r>
            <a:endParaRPr lang="en-US" sz="1222" dirty="0"/>
          </a:p>
        </p:txBody>
      </p:sp>
      <p:sp>
        <p:nvSpPr>
          <p:cNvPr id="10" name="Text 3"/>
          <p:cNvSpPr txBox="1"/>
          <p:nvPr/>
        </p:nvSpPr>
        <p:spPr>
          <a:xfrm>
            <a:off x="3173434" y="2322220"/>
            <a:ext cx="27969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Отрицательное число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умножении или делении на отрицательное число порядок чисел меняется, поэтому знак нужно развернуть. Иначе решение будет неверным.
</a:t>
            </a:r>
            <a:endParaRPr lang="en-US" sz="1222" dirty="0"/>
          </a:p>
        </p:txBody>
      </p:sp>
      <p:sp>
        <p:nvSpPr>
          <p:cNvPr id="11" name="Text 4"/>
          <p:cNvSpPr txBox="1"/>
          <p:nvPr/>
        </p:nvSpPr>
        <p:spPr>
          <a:xfrm>
            <a:off x="6071545" y="2322220"/>
            <a:ext cx="27969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преобразования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примере −3x&gt;12 после деления на −3 получаем x&lt;−4. Смена знака здесь обязательна, потому что коэффициент был отрицательным.
</a:t>
            </a:r>
            <a:endParaRPr lang="en-US" sz="12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ловушка: смена знака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10987" y="1351350"/>
            <a:ext cx="38766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при делении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частая ошибка — забыть изменить знак после деления на отрицательное число. Из −2x&lt;6 нельзя получить x&lt;−3, потому что сравнение меняется.
</a:t>
            </a:r>
            <a:endParaRPr lang="en-US" sz="1425" dirty="0"/>
          </a:p>
        </p:txBody>
      </p:sp>
      <p:sp>
        <p:nvSpPr>
          <p:cNvPr id="10" name="Text 3"/>
          <p:cNvSpPr txBox="1"/>
          <p:nvPr/>
        </p:nvSpPr>
        <p:spPr>
          <a:xfrm>
            <a:off x="510987" y="2487951"/>
            <a:ext cx="38766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Верный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8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преобразование даёт x&gt;−3. Если не поменять знак, получится совсем другой промежуток значений и неверный ответ на числовой прямой.
</a:t>
            </a:r>
            <a:endParaRPr lang="en-US" sz="1358" dirty="0"/>
          </a:p>
        </p:txBody>
      </p:sp>
      <p:sp>
        <p:nvSpPr>
          <p:cNvPr id="11" name="Text 4"/>
          <p:cNvSpPr txBox="1"/>
          <p:nvPr/>
        </p:nvSpPr>
        <p:spPr>
          <a:xfrm>
            <a:off x="510987" y="3624551"/>
            <a:ext cx="38766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проверять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ловушка — не проверить, на какое число делят. Когда оно отрицательное, знак обязательно меняется, даже если шаг кажется привычным.
</a:t>
            </a:r>
            <a:endParaRPr lang="en-US" sz="142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линейных неравенств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неравенств вида ax+b&lt;0 и ax+b≥0.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4" name="Text 1"/>
          <p:cNvSpPr txBox="1"/>
          <p:nvPr/>
        </p:nvSpPr>
        <p:spPr>
          <a:xfrm>
            <a:off x="5408975" y="1725110"/>
            <a:ext cx="34650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примера сводятся к одному и тому же: после преобразований нужно сравнить x с числом 2 и правильно прочитать знак.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280825" y="4689888"/>
            <a:ext cx="3465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на слайде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80825" y="98776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80825" y="231971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граница, к которой сводятся оба решения.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4" name="Text 1"/>
          <p:cNvSpPr txBox="1"/>
          <p:nvPr/>
        </p:nvSpPr>
        <p:spPr>
          <a:xfrm>
            <a:off x="5408975" y="1725110"/>
            <a:ext cx="34650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делении на отрицательное число знак неравенства меняется, поэтому ответ для примера с коэффициентом −2 становится противоположным.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280825" y="4689888"/>
            <a:ext cx="3465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на слайде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80825" y="98776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−2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80825" y="231971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требует обязательной смены знака в ответе.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4" name="Text 1"/>
          <p:cNvSpPr txBox="1"/>
          <p:nvPr/>
        </p:nvSpPr>
        <p:spPr>
          <a:xfrm>
            <a:off x="5408975" y="1725110"/>
            <a:ext cx="34650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Минус перед скобками меняет знаки всех слагаемых внутри, и именно это помогает правильно привести выражение к виду для решения.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280825" y="4689888"/>
            <a:ext cx="3465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раскрытия скобок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80825" y="98776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80825" y="231971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показывает, что скобки сначала раскрывают, а затем приводят подобные слагаемые.
</a:t>
            </a:r>
            <a:endParaRPr lang="en-US" sz="230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2650" y="1126104"/>
            <a:ext cx="3971400" cy="3758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Двойные неравенства и интервалы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2417500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и точки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левая граница включается, используют знак ≤ и закрашенную точку. Если правая граница не включается, ставят &lt; и рисуют пустую точку на числовой прямой.
</a:t>
            </a:r>
            <a:endParaRPr lang="en-US" sz="1322" dirty="0"/>
          </a:p>
        </p:txBody>
      </p:sp>
      <p:sp>
        <p:nvSpPr>
          <p:cNvPr id="10" name="Text 3"/>
          <p:cNvSpPr txBox="1"/>
          <p:nvPr/>
        </p:nvSpPr>
        <p:spPr>
          <a:xfrm>
            <a:off x="280825" y="3709050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записывать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интервалом помогает не путать ответ с одним числом. Она показывает весь набор подходящих значений и хорошо подходит для проверки на числовой прямой.
</a:t>
            </a:r>
            <a:endParaRPr lang="en-US" sz="1322" dirty="0"/>
          </a:p>
        </p:txBody>
      </p:sp>
      <p:sp>
        <p:nvSpPr>
          <p:cNvPr id="11" name="Text 4"/>
          <p:cNvSpPr txBox="1"/>
          <p:nvPr/>
        </p:nvSpPr>
        <p:spPr>
          <a:xfrm>
            <a:off x="280825" y="1125950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Промежуток решений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Двойное неравенство сразу задаёт промежуток значений. Число x должно быть больше левой границы и меньше правой, поэтому удобно мысленно видеть его между двумя точками.
</a:t>
            </a:r>
            <a:endParaRPr lang="en-US" sz="13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4" name="Text 1"/>
          <p:cNvSpPr txBox="1"/>
          <p:nvPr/>
        </p:nvSpPr>
        <p:spPr>
          <a:xfrm>
            <a:off x="5408975" y="1725110"/>
            <a:ext cx="34650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записи x&lt;−2 или x≥4 получаются два отдельных участка числовой прямой. Слово «или» объединяет варианты, а не заставляет выбирать только один.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280825" y="4689888"/>
            <a:ext cx="3465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на слайде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80825" y="98776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80825" y="231971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отдельных промежутка входят в ответ при союзе «или».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708083"/>
            <a:ext cx="8593200" cy="216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Модуль: расстояние до числа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5438" y="1400408"/>
            <a:ext cx="27969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модуля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Начинаем с модуля как с расстояния. Выражение |x−a| показывает, насколько далеко x находится от числа a на числовой прямой.
</a:t>
            </a:r>
            <a:endParaRPr lang="en-US" sz="1222" dirty="0"/>
          </a:p>
        </p:txBody>
      </p:sp>
      <p:sp>
        <p:nvSpPr>
          <p:cNvPr id="11" name="Text 3"/>
          <p:cNvSpPr txBox="1"/>
          <p:nvPr/>
        </p:nvSpPr>
        <p:spPr>
          <a:xfrm>
            <a:off x="3173547" y="1400420"/>
            <a:ext cx="27969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промежутку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|x−a|&lt;b означает, что расстояние меньше b. Тогда x лежит между a−b и a+b, то есть получается двойное неравенство.
</a:t>
            </a:r>
            <a:endParaRPr lang="en-US" sz="1222" dirty="0"/>
          </a:p>
        </p:txBody>
      </p:sp>
      <p:sp>
        <p:nvSpPr>
          <p:cNvPr id="12" name="Text 4"/>
          <p:cNvSpPr txBox="1"/>
          <p:nvPr/>
        </p:nvSpPr>
        <p:spPr>
          <a:xfrm>
            <a:off x="6071658" y="1400420"/>
            <a:ext cx="27969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на числах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примере |x−3|&lt;2 видно: подходящие значения находятся между 1 и 5. Это удобно сразу отмечать на прямой и проверять границы.
</a:t>
            </a:r>
            <a:endParaRPr lang="en-US" sz="12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4" name="Text 1"/>
          <p:cNvSpPr txBox="1"/>
          <p:nvPr/>
        </p:nvSpPr>
        <p:spPr>
          <a:xfrm>
            <a:off x="5408975" y="1725110"/>
            <a:ext cx="34650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знаке ≤ границы входят в ответ, поэтому для |x+1|≤4 отрезок на прямой имеет два закрашенных конца.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280825" y="4689888"/>
            <a:ext cx="3465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на слайде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80825" y="98776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80825" y="231971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определяет обе включённые границы решения.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199110"/>
            <a:ext cx="4782600" cy="13925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Дробное неравенство и ОДЗ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исключают значения, при которых знаменатель обращается в ноль, а затем определяют, где дробь положительна.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состоит из промежутков, где числитель и знаменатель одного знака, при обязательном учёте ОДЗ.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решения дробных неравенств
</a:t>
            </a:r>
            <a:endParaRPr lang="en-US" sz="8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и как их заметить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478296" y="1768058"/>
            <a:ext cx="19683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 ОДЗ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ОДЗ нельзя пропускать: даже верно решённое неравенство может дать лишние значения, если в ответ попало число, обращающее знаменатель в ноль.
</a:t>
            </a:r>
            <a:endParaRPr lang="en-US" sz="1322" dirty="0"/>
          </a:p>
        </p:txBody>
      </p:sp>
      <p:sp>
        <p:nvSpPr>
          <p:cNvPr id="10" name="Text 3"/>
          <p:cNvSpPr txBox="1"/>
          <p:nvPr/>
        </p:nvSpPr>
        <p:spPr>
          <a:xfrm>
            <a:off x="4686596" y="1768058"/>
            <a:ext cx="19683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Смотрите на точки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Пустая точка означает строгий знак, а закрашенная — включённую границу. Эта деталь сразу показывает, правильно ли записан ответ на прямой.
</a:t>
            </a:r>
            <a:endParaRPr lang="en-US" sz="1322" dirty="0"/>
          </a:p>
        </p:txBody>
      </p:sp>
      <p:sp>
        <p:nvSpPr>
          <p:cNvPr id="11" name="Text 4"/>
          <p:cNvSpPr txBox="1"/>
          <p:nvPr/>
        </p:nvSpPr>
        <p:spPr>
          <a:xfrm>
            <a:off x="6894875" y="1767958"/>
            <a:ext cx="19683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 подстановкой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подставить крайние значения из найденного промежутка. Если неравенство не выполняется, значит в вычислениях допущена ошибка и ответ нужно пересмотреть.
</a:t>
            </a:r>
            <a:endParaRPr lang="en-US" sz="1322" dirty="0"/>
          </a:p>
        </p:txBody>
      </p:sp>
      <p:sp>
        <p:nvSpPr>
          <p:cNvPr id="12" name="Text 5"/>
          <p:cNvSpPr txBox="1"/>
          <p:nvPr/>
        </p:nvSpPr>
        <p:spPr>
          <a:xfrm>
            <a:off x="270000" y="1768058"/>
            <a:ext cx="19683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Следите за знаком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делить или умножать на отрицательное число, знак неравенства обязательно меняется. Иначе ответ окажется в противоположной части числовой прямой.
</a:t>
            </a:r>
            <a:endParaRPr lang="en-US" sz="13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Закрепляем тему: от знака к ответу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уверенно решать неравенства с одной переменной, держите в памяти четыре опоры: знак сравнения, ОДЗ, смену знака при делении на отрицательное число и запись ответа на прямой. Для тренировки решите три линейных неравенства, одно дробное и проверьте границы подстановкой.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2026-07-25T09:10:23Z</dcterms:created>
  <dcterms:modified xsi:type="dcterms:W3CDTF">2026-07-25T09:10:23Z</dcterms:modified>
</cp:coreProperties>
</file>