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3423" y="2263"/>
            <a:ext cx="5470577" cy="515003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6697" y="1275736"/>
            <a:ext cx="3502742" cy="227862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геополитические теории: как пространство влияет на силу государства
</a:t>
            </a:r>
            <a:pPr algn="l" indent="0" marL="0">
              <a:lnSpc>
                <a:spcPct val="100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Пространство, ресурсы и коммуникации формируют международную силу государства.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486697" y="4011560"/>
            <a:ext cx="3038168" cy="5235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2008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" y="0"/>
            <a:ext cx="4666288" cy="51545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67300" y="728250"/>
            <a:ext cx="3624749" cy="36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геополитика стала особенно важной на рубеже веков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Индустриализация, колониальная конкуренция и рост транспорта превратили территорию в главный политический ресурс. Государства всё острее связывали безопасность с портами, проливами, железными дорогами и морскими маршрутами.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0409" y="1424067"/>
            <a:ext cx="2796909" cy="319290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Фридрих Ратцель: государство как развивающийся организм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953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как естественный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Ратцель рассматривал государство не как статичную конструкцию, а как организм, который стремится расширять пространство, укреплять ресурсы и поддерживать собственную жизнеспособность.
</a:t>
            </a:r>
            <a:endParaRPr lang="en-US" sz="1050" dirty="0"/>
          </a:p>
        </p:txBody>
      </p:sp>
      <p:sp>
        <p:nvSpPr>
          <p:cNvPr id="12" name="Text 3"/>
          <p:cNvSpPr txBox="1"/>
          <p:nvPr/>
        </p:nvSpPr>
        <p:spPr>
          <a:xfrm>
            <a:off x="3352801" y="1935896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как источник силы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его логике, мощь государства определяется площадью, населением, запасами сырья и способностью осваивать новые районы, а не только дипломатией или армией.
</a:t>
            </a:r>
            <a:endParaRPr lang="en-US" sz="1050" dirty="0"/>
          </a:p>
        </p:txBody>
      </p:sp>
      <p:sp>
        <p:nvSpPr>
          <p:cNvPr id="13" name="Text 4"/>
          <p:cNvSpPr txBox="1"/>
          <p:nvPr/>
        </p:nvSpPr>
        <p:spPr>
          <a:xfrm>
            <a:off x="49745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как подвижная линия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в его работах не выглядят вечными рубежами: они зависят от исторического развития, давления соседей и изменения баланса сил между государствами.
</a:t>
            </a:r>
            <a:endParaRPr lang="en-US" sz="1050" dirty="0"/>
          </a:p>
        </p:txBody>
      </p:sp>
      <p:sp>
        <p:nvSpPr>
          <p:cNvPr id="14" name="Text 5"/>
          <p:cNvSpPr txBox="1"/>
          <p:nvPr/>
        </p:nvSpPr>
        <p:spPr>
          <a:xfrm>
            <a:off x="3335902" y="3533208"/>
            <a:ext cx="2276475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геополитику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Ратцеля стали одним из оснований классической геополитики, потому что связали политическую мощь с географией и долговременным расширением пространства.
</a:t>
            </a:r>
            <a:endParaRPr lang="en-US" sz="105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Карл Хаусхофер и идея крупных геополитических блоков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блоки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Хаусхофер считал, что устойчивость государства возрастает, когда оно опирается не на одиночную позицию, а на крупное региональное объединение с общими интересами.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Стратегическая самостоятельность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значение он придавал способности блока действовать самостоятельно, снижая зависимость от внешней торговли, давления морских держав и нестабильных союзов.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Панрегионы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представлении мир можно организовать в большие панрегионы, где ведущая держава задаёт политические и экономические правила для соседних территорий.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Геополитика как планирование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делал акцент на долгосрочном распределении влияния, а не только на отдельных войнах, показывая, как пространство превращается в систему союзов и зон контроля.
</a:t>
            </a:r>
            <a:endParaRPr lang="en-US" sz="105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" y="2038309"/>
            <a:ext cx="603375" cy="5363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5455" y="2038309"/>
            <a:ext cx="603375" cy="536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5301" y="3725508"/>
            <a:ext cx="555401" cy="44432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137474" y="3700823"/>
            <a:ext cx="555401" cy="49369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85051" y="3677070"/>
            <a:ext cx="541197" cy="541197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Альфред Мэхэн: морская мощь как основа мирового влияния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25077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Военно-морской флот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Мэхэн считал флот главным инструментом влияния: он защищает торговлю, обеспечивает присутствие на океанских маршрутах и позволяет государству действовать далеко за пределами своих берегов.
</a:t>
            </a:r>
            <a:endParaRPr lang="en-US" sz="1277" dirty="0"/>
          </a:p>
        </p:txBody>
      </p:sp>
      <p:sp>
        <p:nvSpPr>
          <p:cNvPr id="12" name="Text 3"/>
          <p:cNvSpPr txBox="1"/>
          <p:nvPr/>
        </p:nvSpPr>
        <p:spPr>
          <a:xfrm>
            <a:off x="5135232" y="1835606"/>
            <a:ext cx="300681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Военно-морские базы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Базы нужны для снабжения, ремонта и постоянного контроля над морскими районами. Без них даже сильный флот теряет оперативную устойчивость и дальность действия.
</a:t>
            </a:r>
            <a:endParaRPr lang="en-US" sz="1293" dirty="0"/>
          </a:p>
        </p:txBody>
      </p:sp>
      <p:sp>
        <p:nvSpPr>
          <p:cNvPr id="13" name="Text 4"/>
          <p:cNvSpPr txBox="1"/>
          <p:nvPr/>
        </p:nvSpPr>
        <p:spPr>
          <a:xfrm>
            <a:off x="116705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Торговый флот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Развитый торговый флот поддерживает экономику, связывает рынки и делает морские коммуникации частью национальной мощи, а не только военной стратегии.
</a:t>
            </a:r>
            <a:endParaRPr lang="en-US" sz="1317" dirty="0"/>
          </a:p>
        </p:txBody>
      </p:sp>
      <p:sp>
        <p:nvSpPr>
          <p:cNvPr id="14" name="Text 5"/>
          <p:cNvSpPr txBox="1"/>
          <p:nvPr/>
        </p:nvSpPr>
        <p:spPr>
          <a:xfrm>
            <a:off x="3807529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проливов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проливы и узкие проходы имеют особую ценность, потому что через них проходят ключевые торговые и военные потоки, влияющие на безопасность целых регионов.
</a:t>
            </a:r>
            <a:endParaRPr lang="en-US" sz="1213" dirty="0"/>
          </a:p>
        </p:txBody>
      </p:sp>
      <p:sp>
        <p:nvSpPr>
          <p:cNvPr id="15" name="Text 6"/>
          <p:cNvSpPr txBox="1"/>
          <p:nvPr/>
        </p:nvSpPr>
        <p:spPr>
          <a:xfrm>
            <a:off x="6448004" y="3328201"/>
            <a:ext cx="1694048" cy="1238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маршруты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Мэхэн подчеркивал, что безопасные морские коммуникации определяют доступ к ресурсам, рынкам и союзникам, поэтому морская мощь напрямую связана с мировой политикой.
</a:t>
            </a:r>
            <a:endParaRPr lang="en-US" sz="122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Сухопутная и морская мощь: что даёт государству преимущество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типы силы опираются на разные инфраструктурные опоры и способы контроля пространства.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мощь выигрывает в коммуникациях, а сухопутная — в глубине и связности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сравнительная оценка по содержанию классических геополитических теорий, составлено по материалам слайда.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Хэлфорд Макиндер: концепция Хартленда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0736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1904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Макиндер формулирует идею Хартленда и связывает её с вопросом, кто способен контролировать центральные районы Евразии.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4791748" y="1835606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Разделение мира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предлагает деление на Хартленд, внутренний полумесяц и внешний полумесяц, чтобы показать различие между континентальной и морской логикой силы.
</a:t>
            </a:r>
            <a:endParaRPr lang="en-US" sz="1482" dirty="0"/>
          </a:p>
        </p:txBody>
      </p:sp>
      <p:sp>
        <p:nvSpPr>
          <p:cNvPr id="12" name="Text 4"/>
          <p:cNvSpPr txBox="1"/>
          <p:nvPr/>
        </p:nvSpPr>
        <p:spPr>
          <a:xfrm>
            <a:off x="70736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Макиндер выделяет Восточную Европу как ключевую зону доступа к центральной Евразии и считает её стратегическим «порогом».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4791748" y="3541448"/>
            <a:ext cx="3432920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остров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Хартленд в его логике становится опорой влияния на весь Мировой остров, то есть совокупность Европы, Азии и Африки.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02484" y="1396599"/>
            <a:ext cx="2685732" cy="32897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Хартленд считался стратегически важным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61084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доступ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морских держав центральная Евразия представлялась пространством, где флот почти не решает исход борьбы, а решающее значение получают сухопутные маршруты и контроль внутренних коммуникаций.
</a:t>
            </a:r>
            <a:endParaRPr lang="en-US" sz="851" dirty="0"/>
          </a:p>
        </p:txBody>
      </p:sp>
      <p:sp>
        <p:nvSpPr>
          <p:cNvPr id="12" name="Text 3"/>
          <p:cNvSpPr txBox="1"/>
          <p:nvPr/>
        </p:nvSpPr>
        <p:spPr>
          <a:xfrm>
            <a:off x="3390900" y="1956217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материка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Огромная территория Евразии создаёт запас пространства, который сложно быстро подчинить извне. Это усиливает значение длительного контроля над внутренними районами континента.
</a:t>
            </a:r>
            <a:endParaRPr lang="en-US" sz="969" dirty="0"/>
          </a:p>
        </p:txBody>
      </p:sp>
      <p:sp>
        <p:nvSpPr>
          <p:cNvPr id="13" name="Text 4"/>
          <p:cNvSpPr txBox="1"/>
          <p:nvPr/>
        </p:nvSpPr>
        <p:spPr>
          <a:xfrm>
            <a:off x="661084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Ресурсная база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Хартленд воспринимался как район, способный обеспечить государство сырьём, продовольствием и промышленными возможностями, что повышает устойчивость в долгосрочном соперничестве.
</a:t>
            </a:r>
            <a:endParaRPr lang="en-US" sz="951" dirty="0"/>
          </a:p>
        </p:txBody>
      </p:sp>
      <p:sp>
        <p:nvSpPr>
          <p:cNvPr id="14" name="Text 5"/>
          <p:cNvSpPr txBox="1"/>
          <p:nvPr/>
        </p:nvSpPr>
        <p:spPr>
          <a:xfrm>
            <a:off x="3390900" y="3642610"/>
            <a:ext cx="1872588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железных дорог изменило военную и экономическую географию: перемещение войск и товаров внутри материка стало быстрее, а сухопутная связность — важнее прежнего.
</a:t>
            </a:r>
            <a:endParaRPr lang="en-US" sz="96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Николас Спайкмен: теория Римленда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с Макиндером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Спайкмен не соглашался с тем, что решающим центром силы является Хартленд. Он считал важнее не внутреннюю Евразию, а её прибрежные зоны.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Римленд как дуга влияния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его концепции Римленд охватывает Западную Европу, Ближний Восток, Южную Азию и Восточную Азию — пояс, где сосредоточены население, промышленность и выход к морю.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Ценность портов и коммуникаций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над прибрежной дугой даёт доступ к портам, торговым маршрутам и морским переходам, а значит — к экономическим и военным ресурсам мирового масштаба.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Сдерживание центра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Спайкмен фактически утверждал, что влияние на периферию Евразии позволяет сдерживать центр континента и определять равновесие сил между великими державами.
</a:t>
            </a:r>
            <a:endParaRPr lang="en-US" sz="105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3491" y="1890150"/>
            <a:ext cx="7550407" cy="2548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1561" y="265584"/>
            <a:ext cx="8092800" cy="110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работают классические геополитические модели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типичную логику: от географии и ресурсов — к контролю узлов, союзам и зонам влияния.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771297"/>
            <a:ext cx="4750071" cy="22702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геополитические теории и их ключевые положения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авторы по-разному объясняли, откуда берётся сила государства, но все связывали её с пространством и контролем ключевых территорий.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различия, все подходы сходятся в одном: география не просто фон, а один из главных факторов политической и военной мощи.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работы по геополитике: Ф. Ратцель, А. Мэхэн, Х. Макиндер, Н. Спайкмен, К. Хаусхофер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72598" y="517238"/>
            <a:ext cx="329428" cy="3764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87198" y="517238"/>
            <a:ext cx="329428" cy="37649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72598" y="2679413"/>
            <a:ext cx="329428" cy="37649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87198" y="2679413"/>
            <a:ext cx="329428" cy="37649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3549" y="412954"/>
            <a:ext cx="3287692" cy="422283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Талассократия и теллурократия: морские и континентальные державы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41441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Морская опора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Талассократии усиливаются там, где решающими становятся флот, порты и океанские коммуникации. Их влияние растёт вместе с контролем торговых маршрутов и доступом к мировым рынкам.
</a:t>
            </a:r>
            <a:endParaRPr lang="en-US" sz="1402" dirty="0"/>
          </a:p>
        </p:txBody>
      </p:sp>
      <p:sp>
        <p:nvSpPr>
          <p:cNvPr id="14" name="Text 3"/>
          <p:cNvSpPr txBox="1"/>
          <p:nvPr/>
        </p:nvSpPr>
        <p:spPr>
          <a:xfrm>
            <a:off x="6658727" y="972814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Континентальная глубина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Теллурократии строят силу на протяжённой территории, внутренних ресурсах и защищённых границах. Для них особенно важны расстояния, сухопутные коридоры и возможность вести оборону в глубину.
</a:t>
            </a:r>
            <a:endParaRPr lang="en-US" sz="1286" dirty="0"/>
          </a:p>
        </p:txBody>
      </p:sp>
      <p:sp>
        <p:nvSpPr>
          <p:cNvPr id="15" name="Text 4"/>
          <p:cNvSpPr txBox="1"/>
          <p:nvPr/>
        </p:nvSpPr>
        <p:spPr>
          <a:xfrm>
            <a:off x="41441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Линии сообщения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державы зависят от безопасных коммуникаций, а сухопутные — от железных дорог, дорог и связности внутренних районов. От надёжности этих линий зависит устойчивость государства.
</a:t>
            </a:r>
            <a:endParaRPr lang="en-US" sz="1408" dirty="0"/>
          </a:p>
        </p:txBody>
      </p:sp>
      <p:sp>
        <p:nvSpPr>
          <p:cNvPr id="16" name="Text 5"/>
          <p:cNvSpPr txBox="1"/>
          <p:nvPr/>
        </p:nvSpPr>
        <p:spPr>
          <a:xfrm>
            <a:off x="6658727" y="3134990"/>
            <a:ext cx="2123323" cy="13608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соперничество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классической геополитике эти модели часто сопоставляли на примере Британии, России, Германии и США. Их соперничество показывало, как разные типы пространства создают разные стратегии силы.
</a:t>
            </a:r>
            <a:endParaRPr lang="en-US" sz="127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8941" y="2327342"/>
            <a:ext cx="2644996" cy="28272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56905" y="2327342"/>
            <a:ext cx="2644996" cy="28272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03588" y="2327342"/>
            <a:ext cx="2644996" cy="2827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43727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Европа: узел между центром и периферией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заметно, как одна и та же территория может связывать разные части континента. Через регион проходят важные сухопутные пути, а близость к центральной Евразии делает его чувствительным к влиянию крупных держав.
</a:t>
            </a:r>
            <a:endParaRPr lang="en-US" sz="829" dirty="0"/>
          </a:p>
        </p:txBody>
      </p:sp>
      <p:sp>
        <p:nvSpPr>
          <p:cNvPr id="11" name="Text 1"/>
          <p:cNvSpPr txBox="1"/>
          <p:nvPr/>
        </p:nvSpPr>
        <p:spPr>
          <a:xfrm>
            <a:off x="3401691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Ближний Восток и Центральная Азия: пространство ресурсов и маршрутов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районы соединяют энергоресурсы, транспортные коридоры и стратегические переходы между частями Евразии. Именно поэтому контроль над ними часто выходит за рамки местных интересов и становится вопросом международной политики.
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6148374" y="1544166"/>
            <a:ext cx="2355425" cy="62785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и Восточная Азия: дуга соперничества у морей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особенно тесно переплетаются промышленность, порты, население и морские линии связи. На карте этот пояс выглядит как зона, где сухопутные и морские интересы постоянно пересекаются и усиливают конкуренцию держав.
</a:t>
            </a:r>
            <a:endParaRPr lang="en-US" sz="833" dirty="0"/>
          </a:p>
        </p:txBody>
      </p:sp>
      <p:sp>
        <p:nvSpPr>
          <p:cNvPr id="13" name="Text 3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на карте: главные районы геополитического соперничества
</a:t>
            </a:r>
            <a:endParaRPr lang="en-US" sz="2400" dirty="0"/>
          </a:p>
        </p:txBody>
      </p:sp>
      <p:sp>
        <p:nvSpPr>
          <p:cNvPr id="14" name="Text 4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ядро традиционных геополитических теорий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495300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География влияет на силу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теории исходят из того, что положение страны на карте не нейтрально. Рельеф, расстояния, выход к морю и соседство с другими центрами силы формируют возможности и ограничения государства.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763422" y="1935896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Важен контроль узлов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ценность имеют проливы, порты, границы, перевалы и транспортные коридоры. Кто контролирует эти точки, тот получает преимущество в торговле, передвижении войск и политическом давлении.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490876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Пространство создаёт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Буферные зоны и стратегическая глубина уменьшают уязвимость государства перед нападением. Чем шире пространство для манёвра, тем легче защищать центр страны и удерживать устойчивость в кризисе.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763422" y="3533208"/>
            <a:ext cx="3743496" cy="8433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Сила зависит от связности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размер территории, но и её внутреннее соединение имеет значение. Дороги, железные дороги и морские линии помогают быстро перемещать ресурсы, что усиливает государство в долгосрочной перспективе.
</a:t>
            </a:r>
            <a:endParaRPr lang="en-US" sz="10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548" y="1572402"/>
            <a:ext cx="4750071" cy="26680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элементы пространства имеют наибольшую стратегическую ценность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737167" y="1508050"/>
            <a:ext cx="2758200" cy="16407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значимость обычно получают не просто крупные территории, а точки, где пересекаются торговля, транспорт и военная логистика.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737167" y="3334837"/>
            <a:ext cx="2758200" cy="120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Пространства с узловой функцией важнее изолированных территорий: именно они дают контроль над перемещением людей, ресурсов и сил.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классической геополитики; сравнительная экспертная шкала, 2025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стороны традиционной геополитики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6229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логика конфликта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теории помогают быстро увидеть, почему государства спорят за проливы, порты, границы и ресурсы. Они объясняют конфликт через карту, а не только через заявления политиков.
</a:t>
            </a:r>
            <a:endParaRPr lang="en-US" sz="1050" dirty="0"/>
          </a:p>
        </p:txBody>
      </p:sp>
      <p:sp>
        <p:nvSpPr>
          <p:cNvPr id="10" name="Text 3"/>
          <p:cNvSpPr txBox="1"/>
          <p:nvPr/>
        </p:nvSpPr>
        <p:spPr>
          <a:xfrm>
            <a:off x="4866178" y="1799260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природы и политики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 наглядно показывает влияние рельефа, расстояний и климата на безопасность. Благодаря этому легче понять, почему одни регионы уязвимее других и где сильнее риск напряжённости.
</a:t>
            </a:r>
            <a:endParaRPr lang="en-US" sz="1050" dirty="0"/>
          </a:p>
        </p:txBody>
      </p:sp>
      <p:sp>
        <p:nvSpPr>
          <p:cNvPr id="11" name="Text 4"/>
          <p:cNvSpPr txBox="1"/>
          <p:nvPr/>
        </p:nvSpPr>
        <p:spPr>
          <a:xfrm>
            <a:off x="496839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Полезность для современных кейсов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классиков применимы при анализе Арктики, энергетических маршрутов и морских путей. Даже в XXI веке доступ к коммуникациям остаётся одним из факторов государственной силы.
</a:t>
            </a:r>
            <a:endParaRPr lang="en-US" sz="1050" dirty="0"/>
          </a:p>
        </p:txBody>
      </p:sp>
      <p:sp>
        <p:nvSpPr>
          <p:cNvPr id="12" name="Text 5"/>
          <p:cNvSpPr txBox="1"/>
          <p:nvPr/>
        </p:nvSpPr>
        <p:spPr>
          <a:xfrm>
            <a:off x="4866178" y="3396572"/>
            <a:ext cx="3828560" cy="1073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Хорошая основа для 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Модели Макиндера, Мэхэна и Спайкмена удобны для сопоставления стран и регионов. Они дают общий язык, чтобы обсуждать континентальные и морские стратегии без упрощения проблемы до одного фактора.
</a:t>
            </a:r>
            <a:endParaRPr lang="en-US" sz="105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классических геополитических подходов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757912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 всё объясняет карта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важна, но она не исчерпывает причины силы государства. Экономика, технологии, качество институтов и дипломатия нередко меняют исход соперничества сильнее, чем само положение на карте.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82107" y="1956217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Недооценка новых факторов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теории были созданы до эпохи цифровых сетей, глобальных цепочек поставок и киберугроз. Поэтому они слабо описывают влияние данных, технологий и информационного пространства.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757912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Историческая привязка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идеи возникли в условиях империй, колоний и крупных войн. Из-за этого они лучше объясняют политику начала XX века, чем полностью отражают современную взаимозависимость стран.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082107" y="3642610"/>
            <a:ext cx="2966294" cy="8055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Нужны дополнения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геополитику приходится сочетать с экономическим, политическим и технологическим анализом. Только так можно избежать чрезмерного упрощения и понять, как реально работает международная система.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9762" y="2012504"/>
            <a:ext cx="514451" cy="5879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5987" y="2012504"/>
            <a:ext cx="514451" cy="587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9762" y="3718345"/>
            <a:ext cx="514451" cy="5879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5987" y="3718345"/>
            <a:ext cx="514451" cy="58794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современного применения геополитических идей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25077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Украина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анализе ситуации вокруг Украины важны сухопутные коридоры, границы и глубина обороны. Здесь особенно заметно, как контроль территории влияет на безопасность и на баланс сил в регионе.
</a:t>
            </a:r>
            <a:endParaRPr lang="en-US" sz="1277" dirty="0"/>
          </a:p>
        </p:txBody>
      </p:sp>
      <p:sp>
        <p:nvSpPr>
          <p:cNvPr id="11" name="Text 3"/>
          <p:cNvSpPr txBox="1"/>
          <p:nvPr/>
        </p:nvSpPr>
        <p:spPr>
          <a:xfrm>
            <a:off x="5311302" y="1835606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Тайвань и морские пути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Тайваня геополитический взгляд помогает оценивать значение проливов, портов и океанских коммуникаций. Морская доступность и близость к промышленным центрам делают регион крайне чувствительным.
</a:t>
            </a:r>
            <a:endParaRPr lang="en-US" sz="1185" dirty="0"/>
          </a:p>
        </p:txBody>
      </p:sp>
      <p:sp>
        <p:nvSpPr>
          <p:cNvPr id="12" name="Text 4"/>
          <p:cNvSpPr txBox="1"/>
          <p:nvPr/>
        </p:nvSpPr>
        <p:spPr>
          <a:xfrm>
            <a:off x="1225077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Южно-Китайское море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район показывает, как спор за острова и акватории связан с торговлей, флотом и доступом к маршрутам. Контроль над морским пространством здесь имеет не только военное, но и экономическое значение.
</a:t>
            </a:r>
            <a:endParaRPr lang="en-US" sz="1233" dirty="0"/>
          </a:p>
        </p:txBody>
      </p:sp>
      <p:sp>
        <p:nvSpPr>
          <p:cNvPr id="13" name="Text 5"/>
          <p:cNvSpPr txBox="1"/>
          <p:nvPr/>
        </p:nvSpPr>
        <p:spPr>
          <a:xfrm>
            <a:off x="5309456" y="3541448"/>
            <a:ext cx="2742279" cy="94173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Арктике классические идеи применяют к маршрутам, ресурсам и присутствию государств в труднодоступном пространстве. Сокращение путей и борьба за зоны влияния усиливают значение региона.
</a:t>
            </a:r>
            <a:endParaRPr lang="en-US" sz="127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93548" y="184355"/>
            <a:ext cx="6563555" cy="89965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традиционные теории помогают в школьном анализе международных отношений
</a:t>
            </a:r>
            <a:endParaRPr lang="en-US" sz="2360" dirty="0"/>
          </a:p>
        </p:txBody>
      </p:sp>
      <p:sp>
        <p:nvSpPr>
          <p:cNvPr id="9" name="Text 1"/>
          <p:cNvSpPr txBox="1"/>
          <p:nvPr/>
        </p:nvSpPr>
        <p:spPr>
          <a:xfrm>
            <a:off x="7533169" y="4726602"/>
            <a:ext cx="1401097" cy="2308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69644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становится объяснением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Теории Ратцеля, Мэхэна, Макиндера и Спайкмена учат читать карту как источник политических различий. Они помогают увидеть, почему одни территории притягивают внимание держав, а другие остаются на периферии.
</a:t>
            </a:r>
            <a:endParaRPr lang="en-US" sz="1050" dirty="0"/>
          </a:p>
        </p:txBody>
      </p:sp>
      <p:sp>
        <p:nvSpPr>
          <p:cNvPr id="11" name="Text 3"/>
          <p:cNvSpPr txBox="1"/>
          <p:nvPr/>
        </p:nvSpPr>
        <p:spPr>
          <a:xfrm>
            <a:off x="4879009" y="1897950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Легче выделять ключевые точки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этих подходов можно определить, где находятся порты, проливы, границы, ресурсные зоны и сухопутные коридоры. Это делает анализ международных конфликтов более точным и структурированным.
</a:t>
            </a:r>
            <a:endParaRPr lang="en-US" sz="1050" dirty="0"/>
          </a:p>
        </p:txBody>
      </p:sp>
      <p:sp>
        <p:nvSpPr>
          <p:cNvPr id="12" name="Text 4"/>
          <p:cNvSpPr txBox="1"/>
          <p:nvPr/>
        </p:nvSpPr>
        <p:spPr>
          <a:xfrm>
            <a:off x="670232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причинно-следственная связь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анализ становится глубже, когда видно, как география влияет на безопасность, торговлю и военную стратегию. Тогда события перестают казаться случайными и складываются в понятную логику.
</a:t>
            </a:r>
            <a:endParaRPr lang="en-US" sz="1050" dirty="0"/>
          </a:p>
        </p:txBody>
      </p:sp>
      <p:sp>
        <p:nvSpPr>
          <p:cNvPr id="13" name="Text 5"/>
          <p:cNvSpPr txBox="1"/>
          <p:nvPr/>
        </p:nvSpPr>
        <p:spPr>
          <a:xfrm>
            <a:off x="4879009" y="3376181"/>
            <a:ext cx="3687870" cy="993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Формируется умение сравнивать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теории позволяют сопоставлять страны и районы по их положению, ресурсам и коммуникациям. Это развивает навык аргументированно объяснять, почему разные пространства имеют разную политическую значимость.
</a:t>
            </a:r>
            <a:endParaRPr lang="en-US" sz="1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6697" y="1029936"/>
            <a:ext cx="5255100" cy="308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о традиционных геополитических теориях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геополитика показывает, что пространство, ресурсы и коммуникации формируют силу государства. Эти идеи остаются важными, если помнить: сегодня их нужно дополнять экономикой, технологиями и международными институтами.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2026-06-02T23:33:58Z</dcterms:created>
  <dcterms:modified xsi:type="dcterms:W3CDTF">2026-06-02T23:33:58Z</dcterms:modified>
</cp:coreProperties>
</file>