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обрабатывающая промышленность как основа современной экономики
</a:t>
            </a:r>
            <a:endParaRPr lang="en-US" sz="2965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производство формирует мировую экономику, торговлю и города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география мировой промышленности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промышленности объясняет, где и почему размещаются заводы, какие отрасли преобладают в разных странах и как сырьё, труд, транспорт и наука влияют на выпуск готовой продукции.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мирового промышленного производства по регионам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концентрация предприятий и цепочек поставок сегодня сосредоточена в Восточной и Юго-Восточной Азии.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промышленный центр сместился в Азию, тогда как Европа и Северная Америка сохраняют значимую, но уже меньшую роль.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UNIDO; World Bank, последние доступные оценки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мировой промышленности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 начинается промышленная революция: механизация, фабрики и паровые машины меняют способы производства и закладывают основу современной индустрии.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 — первая половина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быстро развивается в Западной Европе, США, Японии и СССР, формируются крупные отрасли, города и транспортные узлы.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Трудоёмкие производства постепенно переносятся в страны Азии и Латинской Америки, где ниже издержки и быстрее растёт экспортная ориентация.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Автоматизация, контейнерные перевозки, глобальные корпорации и цифровое управление производством делают промышленность более гибкой и взаимосвязанной.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750522"/>
            <a:ext cx="4009200" cy="16390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в обрабатывающей промышленности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страны различаются по специализации, но все они опираются на сильную промышленную базу и участие в международной торговле.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промышленности сочетают крупный масштаб производства с технологической специализацией и высокой включённостью в мировую торговлю.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UNIDO; World Bank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как главный промышленный центр мира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64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занимает ведущие позиции в мировой промышленности благодаря огромному внутреннему рынку, развитой инфраструктуре и способности быстро наращивать выпуск товаров для внутреннего потребления и экспорта.
</a:t>
            </a:r>
            <a:endParaRPr lang="en-US" sz="989" dirty="0"/>
          </a:p>
        </p:txBody>
      </p:sp>
      <p:sp>
        <p:nvSpPr>
          <p:cNvPr id="10" name="Text 3"/>
          <p:cNvSpPr txBox="1"/>
          <p:nvPr/>
        </p:nvSpPr>
        <p:spPr>
          <a:xfrm>
            <a:off x="28457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кластеры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мощные промышленные зоны сосредоточены в дельте Янцзы, дельте Жемчужной реки и районе Пекина и Тяньцзиня, где удобны порты, логистика и доступ к кадрам.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850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на экспорте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районах особенно развиты электроника, бытовая техника, автомобили, оборудование и текстиль; такая структура делает Китай ключевым звеном глобальных цепочек поставок и мировой торговли.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товара от сырья к экспорту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создания промышленной продукции и добавления стоимости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101" y="1857447"/>
            <a:ext cx="724450" cy="579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9956" y="1825245"/>
            <a:ext cx="724450" cy="6439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7092" y="352491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0931" y="3510823"/>
            <a:ext cx="682500" cy="68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16290" y="2658397"/>
            <a:ext cx="597188" cy="682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6100" y="144325"/>
            <a:ext cx="5268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обрабатывающей промышленности
</a:t>
            </a:r>
            <a:endParaRPr lang="en-US" sz="2290" dirty="0"/>
          </a:p>
        </p:txBody>
      </p:sp>
      <p:sp>
        <p:nvSpPr>
          <p:cNvPr id="9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96786" y="1805982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оборудование, транспорт и производственные машины для других отраслей. От его уровня зависят производительность, технологическая обновляемость и способность экономики выпускать сложную продукцию.
</a:t>
            </a:r>
            <a:endParaRPr lang="en-US" sz="657" dirty="0"/>
          </a:p>
        </p:txBody>
      </p:sp>
      <p:sp>
        <p:nvSpPr>
          <p:cNvPr id="11" name="Text 3"/>
          <p:cNvSpPr txBox="1"/>
          <p:nvPr/>
        </p:nvSpPr>
        <p:spPr>
          <a:xfrm>
            <a:off x="5570641" y="180597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выпуск стали, алюминия и других конструкционных материалов. Эта отрасль лежит в основе строительства, транспорта, энергетики и тяжёлого промышленного оборудования.
</a:t>
            </a:r>
            <a:endParaRPr lang="en-US" sz="751" dirty="0"/>
          </a:p>
        </p:txBody>
      </p:sp>
      <p:sp>
        <p:nvSpPr>
          <p:cNvPr id="12" name="Text 4"/>
          <p:cNvSpPr txBox="1"/>
          <p:nvPr/>
        </p:nvSpPr>
        <p:spPr>
          <a:xfrm>
            <a:off x="1896802" y="3524920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 и электротехника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Отличаются высокой наукоёмкостью, быстрой сменой моделей и сильной зависимостью от исследований, компонентов и точной сборки. Именно здесь особенно заметна роль инноваций.
</a:t>
            </a:r>
            <a:endParaRPr lang="en-US" sz="751" dirty="0"/>
          </a:p>
        </p:txBody>
      </p:sp>
      <p:sp>
        <p:nvSpPr>
          <p:cNvPr id="13" name="Text 5"/>
          <p:cNvSpPr txBox="1"/>
          <p:nvPr/>
        </p:nvSpPr>
        <p:spPr>
          <a:xfrm>
            <a:off x="5570641" y="351082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Перерабатывает сельскохозяйственное сырьё и присутствует почти в каждой стране. Её устойчивый спрос связан с повседневными потребностями населения и продовольственной безопасностью.
</a:t>
            </a:r>
            <a:endParaRPr lang="en-US" sz="750" dirty="0"/>
          </a:p>
        </p:txBody>
      </p:sp>
      <p:sp>
        <p:nvSpPr>
          <p:cNvPr id="14" name="Text 6"/>
          <p:cNvSpPr txBox="1"/>
          <p:nvPr/>
        </p:nvSpPr>
        <p:spPr>
          <a:xfrm>
            <a:off x="3743344" y="2658401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 удобрения, пластмассы, краски, лекарства и синтетические материалы. Она тесно связана с сельским хозяйством, здравоохранением и современной упаковкой.
</a:t>
            </a:r>
            <a:endParaRPr lang="en-US" sz="75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промышленного выпуска по отраслям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сложные отрасли обычно сильнее связаны с наукой, компонентами и экспортными рынками.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и электроника задают технологический темп, тогда как пищевая и текстильная отрасли опираются на массовый спрос и издержки.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отраслевых обзоров UNIDO и World Bank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которые меняют производство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вещей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и подключённое оборудование передают данные в реальном времени, позволяя отслеживать состояние линий, сокращать простои и быстрее реагировать на сбои.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двойники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модели цехов и машин помогают заранее проверять решения, оценивать риски и настраивать процессы без остановки реального производства.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Предиктивное обслуживание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данных позволяет замечать износ оборудования до поломки, планировать ремонт заранее и тем самым снижать потери времени и ресурсов.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роботы берут на себя повторяющиеся и точные операции, повышая скорость выпуска, стабильность качества и безопасность труда на современном предприятии.
</a:t>
            </a:r>
            <a:endParaRPr lang="en-US" sz="9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и автоматизация на заводах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парка роботов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промышленных роботов в мире превысило 4 миллиона, а крупнейшие установки сосредоточены в Азии. Это отражает переход к более точному и устойчивому массовому производству.
</a:t>
            </a:r>
            <a:endParaRPr lang="en-US" sz="974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роботы особенно нужны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Автоматика особенно широко используется в автомобилестроении, электронике, сварке, окраске и упаковке. Здесь важны повторяемость операций, высокая скорость и минимизация ошибок на поточных линиях.
</a:t>
            </a:r>
            <a:endParaRPr lang="en-US" sz="974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для 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повышают точность, сокращают простои и позволяют выпускать больше продукции за меньшее время. Они также уменьшают долю тяжёлого и опасного физического труда на предприятии.
</a:t>
            </a:r>
            <a:endParaRPr lang="en-US" sz="974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автоматизации растёт значение операторов, наладчиков и инженеров, которые управляют техникой, контролируют качество и обслуживают оборудование, а не выполняют только ручные операции.
</a:t>
            </a:r>
            <a:endParaRPr lang="en-US" sz="9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производственных моделей стран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используют разные модели промышленного развития: одни делают ставку на масштаб, другие — на инновации, качество или низкие издержки. Сравнение показывает их сильные стороны и ограничения.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промышленной модели зависит не только от объёма выпуска, но и от технологий, кадров, инфраструктуры и устойчивости к внешним шокам.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OECD, UNIDO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цепочки поставок и их уязвимости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74600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сборка
</a:t>
            </a:r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товар часто создаётся из деталей, изготовленных в разных странах. Такая специализация снижает издержки и позволяет использовать сильные стороны отдельных регионов, но усложняет управление производством.
</a:t>
            </a:r>
            <a:endParaRPr lang="en-US" sz="897" dirty="0"/>
          </a:p>
        </p:txBody>
      </p:sp>
      <p:sp>
        <p:nvSpPr>
          <p:cNvPr id="10" name="Text 3"/>
          <p:cNvSpPr txBox="1"/>
          <p:nvPr/>
        </p:nvSpPr>
        <p:spPr>
          <a:xfrm>
            <a:off x="280816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как условие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бесперебойного выпуска продукции необходимы морские перевозки, порты, контейнеры, складские мощности и надёжная транспортная связь. Любой сбой быстро отражается на заводах и магазинах.
</a:t>
            </a:r>
            <a:endParaRPr lang="en-US" sz="971" dirty="0"/>
          </a:p>
        </p:txBody>
      </p:sp>
      <p:sp>
        <p:nvSpPr>
          <p:cNvPr id="11" name="Text 4"/>
          <p:cNvSpPr txBox="1"/>
          <p:nvPr/>
        </p:nvSpPr>
        <p:spPr>
          <a:xfrm>
            <a:off x="464175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глобальной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COVID-19, дефицит контейнеров и политические конфликты показали, что проблема в одном звене способна замедлить производство сразу в нескольких странах и отраслях.
</a:t>
            </a:r>
            <a:endParaRPr lang="en-US" sz="974" dirty="0"/>
          </a:p>
        </p:txBody>
      </p:sp>
      <p:sp>
        <p:nvSpPr>
          <p:cNvPr id="12" name="Text 5"/>
          <p:cNvSpPr txBox="1"/>
          <p:nvPr/>
        </p:nvSpPr>
        <p:spPr>
          <a:xfrm>
            <a:off x="6475325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устойчивости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и государства всё чаще диверсифицируют поставки, создают резервы и стараются сократить зависимость от одного маршрута или поставщика, чтобы снизить потери при кризисах.
</a:t>
            </a:r>
            <a:endParaRPr lang="en-US" sz="98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Промышленность, энергия и выбросы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на климат связана с энергоёмкими отраслями, где особенно важны топливо, тепло и крупные производственные мощности.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выбросов требует не одного решения, а сочетания более чистой энергии, эффективного оборудования и модернизации самых загрязняющих отраслей.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IEA и IPCC, обобщённо по мировым оценкам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8100" y="447892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44325" y="202033"/>
            <a:ext cx="3750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центры индустриального роста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235225" y="151381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1970–1980-е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трудоёмких производств начинает переноситься из развитых стран в регионы с более низкими издержками, прежде всего в Восточную и Юго-Восточную Азию.
</a:t>
            </a:r>
            <a:endParaRPr lang="en-US" sz="907" dirty="0"/>
          </a:p>
        </p:txBody>
      </p:sp>
      <p:sp>
        <p:nvSpPr>
          <p:cNvPr id="10" name="Text 3"/>
          <p:cNvSpPr txBox="1"/>
          <p:nvPr/>
        </p:nvSpPr>
        <p:spPr>
          <a:xfrm>
            <a:off x="5235228" y="1189056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Экспортно ориентированные экономики Азии укрепляют позиции благодаря портам, сборочным заводам и участию в международных производственных цепочках.
</a:t>
            </a:r>
            <a:endParaRPr lang="en-US" sz="927" dirty="0"/>
          </a:p>
        </p:txBody>
      </p:sp>
      <p:sp>
        <p:nvSpPr>
          <p:cNvPr id="11" name="Text 4"/>
          <p:cNvSpPr txBox="1"/>
          <p:nvPr/>
        </p:nvSpPr>
        <p:spPr>
          <a:xfrm>
            <a:off x="5235228" y="2226731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2000–2010-е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Вьетнам, Индия и Мексика расширяют промышленную базу, привлекая электронику, бытовую технику, автомобили и лёгкую промышленность.
</a:t>
            </a:r>
            <a:endParaRPr lang="en-US" sz="958" dirty="0"/>
          </a:p>
        </p:txBody>
      </p:sp>
      <p:sp>
        <p:nvSpPr>
          <p:cNvPr id="12" name="Text 5"/>
          <p:cNvSpPr txBox="1"/>
          <p:nvPr/>
        </p:nvSpPr>
        <p:spPr>
          <a:xfrm>
            <a:off x="5235228" y="3264406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всё чаще ищут более близкие и надёжные площадки для производства, чтобы снизить риски поставок и быстрее доставлять товары на крупные рынки.
</a:t>
            </a:r>
            <a:endParaRPr lang="en-US" sz="9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и требования к кадрам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ручного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повторяющиеся операции всё чаще выполняют машины и роботы. Поэтому спрос на неквалифицированный труд снижается, а требования к дисциплине и технической грамотности растут.
</a:t>
            </a:r>
            <a:endParaRPr lang="en-US" sz="902" dirty="0"/>
          </a:p>
        </p:txBody>
      </p:sp>
      <p:sp>
        <p:nvSpPr>
          <p:cNvPr id="11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предприятиях всё нужнее операторы станков с ЧПУ, инженеры, программисты, технологи и логисты. Эти специалисты обеспечивают настройку оборудования, контроль качества и согласованность поставок.
</a:t>
            </a:r>
            <a:endParaRPr lang="en-US" sz="902" dirty="0"/>
          </a:p>
        </p:txBody>
      </p:sp>
      <p:sp>
        <p:nvSpPr>
          <p:cNvPr id="12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кадров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производство требует не только знаний, но и постоянного обучения. Учебно-производственные центры помогают соединить теорию, практику и работу с цифровым оборудованием.
</a:t>
            </a:r>
            <a:endParaRPr lang="en-US" sz="902" dirty="0"/>
          </a:p>
        </p:txBody>
      </p:sp>
      <p:sp>
        <p:nvSpPr>
          <p:cNvPr id="13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занятости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Обрабатывающая промышленность даёт работу сотням миллионов людей, особенно в странах со средним уровнем дохода. Она остаётся важным источником стабильной занятости и профессионального роста.
</a:t>
            </a:r>
            <a:endParaRPr lang="en-US" sz="9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сырья к высокой добавленной стоимости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возрастает ценность продукции по мере усложнения переработки и усиления роли знаний, дизайна и бренда.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конкурентоспособности промышленности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показатели помогают сравнивать страны и предприятия не только по объёму выпуска, но и по качеству технологий, издержкам, логистике и способности быстро обновлять производство.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Конкурентоспособность складывается из нескольких факторов сразу: технологичность, энергоэффективность и надёжная логистика часто важнее, чем только низкая цена труда.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OECD, UNIDO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факторы всё чаще решают, где разместят новые заводы и какие страны смогут удержать производство микрочипов, аккумуляторов и высокотехнологичного оборудования.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OECD, IEA и UNIDO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направления будут определять конкуренцию в промышленности: инновации, скорость обновления, надёжность поставок и экологичность.
</a:t>
            </a:r>
            <a:endParaRPr lang="en-US" sz="130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определяет экономическую карту мира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Обрабатывающая промышленность задаёт размещение городов, экспортные потоки, занятость и уровень технологий. В выигрыше оказываются страны, которые соединяют науку, кадры, инфраструктуру и устойчивые цепочки поставок.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2026-06-03T05:15:13Z</dcterms:created>
  <dcterms:modified xsi:type="dcterms:W3CDTF">2026-06-03T05:15:13Z</dcterms:modified>
</cp:coreProperties>
</file>