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БССР в годы новой экономической политики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БССР к смешанной экономике в 1921–1928 годах — ключевые изменения в обществе и культуре.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Белорусской ССР после гражданской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Гражданской войны экономика и общество БССР переживали острый кризис. Производство сократилось до 20% довоенного уровня, города и сёла пришли в упадок. В 1920-х стала необходима перестройка хозяйства для стабилизации и развития региона.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29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10527" y="497100"/>
            <a:ext cx="3868800" cy="41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НЭП: предпосылки и цели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социальные предпосылки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войны, нехватка продовольствия и протесты крестьян вынудили власти искать новые решения. НЭП призвана устранить экономический крах и социальное напряжение в стране.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Цели и политическое одобрение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X съезде РКП(б) в марте 1921 года была утверждена НЭП, начавшаяся с апреля, которая объединяла рыночные и государственные способы управления экономикой для ускоренного восстановления.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08254" y="4716675"/>
            <a:ext cx="449700" cy="5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14207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Март 1921 года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Совнарком БССР вводит продналог вместо продразвёрстки, смягчая продовольственное давление на крестьян.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0692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1922 года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Разрешена частная торговля и аренда земли, способствуя развитию малого бизнеса и сохранению крестьянских хозяйств.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17675" y="1648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1923 год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о кооперации стимулируют объединение производителей и торговцев для эффективной деятельности.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6150" y="3751700"/>
            <a:ext cx="24927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 год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Наёмный труд официально разрешен, что повысило занятость и позволило развивать мастерские и предприятия.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47875" y="344150"/>
            <a:ext cx="7576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НЭП в Беларуси: законы и реформы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1921–1925 годах промышленность БССР увеличила выпуск продукции на 60%, благодаря реконструкции разрушенных предприятий и внедрению НЭП.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до 60%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фабрики составляли 85% производства, однако мелкие частные мастерские и фабрики начали постепенно восстанавливаться и развиваться.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государственных предприятий
</a:t>
            </a:r>
            <a:endParaRPr lang="en-US" sz="1139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Восстановлены текстильная, пищевая, лесная и химическая отрасли. К 1925 году численность рабочих достигла довоенного уровня, обеспечив экономический подъем.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ключевых отраслей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промышленности в БССР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 продовольственная 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1927 году посевные площади достигли 92% от довоенного уровня, а урожайность зерновых выросла на 30%. Активно развивалась торговля сельхозпродукцией, что стимулировало сельских жителей.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продналог, заменивший продразвёрстку, с меньшей налоговой нагрузкой. Это повысило заинтересованность крестьян в увеличении производства и улучшило продовольственное обеспечение.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предпринимательства при НЭП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занятости в сфере услуг и мелкой торговли способствовал оживлению городской жизни и расширению рынка товаров и услуг.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социальные слои — зажиточные крестьяне (кулаки) и городские предприниматели, формировавшие экономическую элиту.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Наёмный труд стал законной практикой, что расширило возможности для малого бизнеса и ремесел в республике.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торговых предприятий и лавок увеличилось в 3,5 раза, благодаря законодательному разрешению частной торговли и аренды земли.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91100" y="1922514"/>
            <a:ext cx="4332300" cy="186477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промышленности БССР в 1926 году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предприятий по отраслям и формам собственности отражает сложную экономическую картину республики в период НЭП.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государственных и кооперативных предприятий при развитии частного сектора в ключевых отраслях экономики.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Наркомпроса БССР, 1927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Внешнеторговые отношения БССР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продукции вырос на 37%: древесина, продукты питания и льняные изделия стали главными товарными позициями республики.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включал машины и сырьё, необходимые для индустриализации и технического развития промышленных отраслей.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железнодорожной сети удвоила объёмы перевозок, расширяя экономические связи с другими республиками и странами мира.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4400" y="1888914"/>
            <a:ext cx="376800" cy="3014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250" y="1888914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399" y="3532819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кооперации в БССР во время НЭП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24385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кооперативного движения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72962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1921 по 1927 годы существенно расширились производственные, торговые и сельскохозяйственные кооперативы, охватив свыше 80% населения.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472700" y="1845575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частной инициативы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958475" y="2379371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 стала связующим звеном между частным бизнесом и социалистической экономикой, способствуя занятости и развитию предпринимательства.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243850" y="3527150"/>
            <a:ext cx="33849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стабильности экономики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729625" y="4064220"/>
            <a:ext cx="3674700" cy="6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Кооперативная система помогла стабилизировать рынок товаров и услуг, обеспечивая устойчивое развитие после разрушений войны.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 промышленного сектора
</a:t>
            </a:r>
            <a:endParaRPr lang="en-US" sz="2250" dirty="0"/>
          </a:p>
        </p:txBody>
      </p:sp>
      <p:sp>
        <p:nvSpPr>
          <p:cNvPr id="6" name="Text 2"/>
          <p:cNvSpPr txBox="1"/>
          <p:nvPr/>
        </p:nvSpPr>
        <p:spPr>
          <a:xfrm>
            <a:off x="1294750" y="13196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НЭП государство активно инвестировало в модернизацию производственного оборудования, обеспечивая техническое обновление предприятий с целью повышения эффективности и конкурентоспособности промышленных объектов.
</a:t>
            </a:r>
            <a:endParaRPr lang="en-US" sz="1474" dirty="0"/>
          </a:p>
        </p:txBody>
      </p:sp>
      <p:sp>
        <p:nvSpPr>
          <p:cNvPr id="7" name="Text 3"/>
          <p:cNvSpPr txBox="1"/>
          <p:nvPr/>
        </p:nvSpPr>
        <p:spPr>
          <a:xfrm>
            <a:off x="1294750" y="2398642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Власти предоставляли налоговые послабления будущим лидерам промышленности, стимулируя внедрение инноваций и рост производственных мощностей, что способствовало стабилизации и расширению промышленного производства.
</a:t>
            </a:r>
            <a:endParaRPr lang="en-US" sz="1474" dirty="0"/>
          </a:p>
        </p:txBody>
      </p:sp>
      <p:sp>
        <p:nvSpPr>
          <p:cNvPr id="8" name="Text 4"/>
          <p:cNvSpPr txBox="1"/>
          <p:nvPr/>
        </p:nvSpPr>
        <p:spPr>
          <a:xfrm>
            <a:off x="1294750" y="3604425"/>
            <a:ext cx="5112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подготовке квалифицированных кадров: открывались специализированные учебные заведения и программы переподготовки для рабочих и инженеров, что укрепляло профессиональный потенциал отрасли.
</a:t>
            </a:r>
            <a:endParaRPr lang="en-US" sz="147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900" y="953135"/>
            <a:ext cx="4605900" cy="27842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25" y="953135"/>
            <a:ext cx="4605900" cy="2784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39225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способствовал возникновению новых социальных групп: предпринимателей, инженеров и кооператоров. Одновременно усилилась социальная дифференциация, особенно заметная между городской и сельской средой, что изменило структуру общества БССР.
</a:t>
            </a:r>
            <a:endParaRPr lang="en-US" sz="791" dirty="0"/>
          </a:p>
        </p:txBody>
      </p:sp>
      <p:sp>
        <p:nvSpPr>
          <p:cNvPr id="8" name="Text 2"/>
          <p:cNvSpPr txBox="1"/>
          <p:nvPr/>
        </p:nvSpPr>
        <p:spPr>
          <a:xfrm>
            <a:off x="539226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социальной дифференциации и новые профессии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145150" y="428125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1927 году уровень грамотности среди горожан достиг 80%. Усилилась активность интеллигенции, которая играла ключевую роль в образовании и просветительской деятельности, развивалась сеть культурных и образовательных инициатив по всей республике.
</a:t>
            </a:r>
            <a:endParaRPr lang="en-US" sz="791" dirty="0"/>
          </a:p>
        </p:txBody>
      </p:sp>
      <p:sp>
        <p:nvSpPr>
          <p:cNvPr id="10" name="Text 4"/>
          <p:cNvSpPr txBox="1"/>
          <p:nvPr/>
        </p:nvSpPr>
        <p:spPr>
          <a:xfrm>
            <a:off x="5145151" y="3851025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роль интеллигенции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перемены и новые социальные слои
</a:t>
            </a:r>
            <a:endParaRPr lang="en-US" sz="22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0300" y="243200"/>
            <a:ext cx="8484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расширение и демографический рост БССР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5568475" y="1775323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1924 год — включение восточных уездов
</a:t>
            </a:r>
            <a:pPr algn="l" indent="0" marL="0">
              <a:lnSpc>
                <a:spcPct val="130040"/>
              </a:lnSpc>
              <a:buNone/>
            </a:pPr>
            <a:r>
              <a:rPr lang="en-US" sz="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БССР расширилась за счёт включения восточных уездов Бобруйской, Гомельской и Могилёвской губерний, что увеличило площадь республики и её ресурсы.
</a:t>
            </a:r>
            <a:endParaRPr lang="en-US" sz="1183" dirty="0"/>
          </a:p>
        </p:txBody>
      </p:sp>
      <p:sp>
        <p:nvSpPr>
          <p:cNvPr id="10" name="Text 3"/>
          <p:cNvSpPr txBox="1"/>
          <p:nvPr/>
        </p:nvSpPr>
        <p:spPr>
          <a:xfrm>
            <a:off x="422600" y="2798800"/>
            <a:ext cx="3174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4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1925–1926 годы — активное освоение новых территорий
</a:t>
            </a:r>
            <a:pPr algn="r" indent="0" marL="0">
              <a:lnSpc>
                <a:spcPct val="130040"/>
              </a:lnSpc>
              <a:buNone/>
            </a:pPr>
            <a:r>
              <a:rPr lang="en-US" sz="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новых землях развивались сельское хозяйство и создавались промышленные центры, что стимулировало экономический рост и социальное развитие регионов.
</a:t>
            </a:r>
            <a:endParaRPr lang="en-US" sz="1214" dirty="0"/>
          </a:p>
        </p:txBody>
      </p:sp>
      <p:sp>
        <p:nvSpPr>
          <p:cNvPr id="11" name="Text 4"/>
          <p:cNvSpPr txBox="1"/>
          <p:nvPr/>
        </p:nvSpPr>
        <p:spPr>
          <a:xfrm>
            <a:off x="5568475" y="3790720"/>
            <a:ext cx="3093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рост в 1920-е годы
</a:t>
            </a:r>
            <a:pPr algn="l" indent="0" marL="0">
              <a:lnSpc>
                <a:spcPct val="13004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десятилетие население республики увеличилось более чем на 2 миллиона человек, что способствовало усилению трудовых и потребительских ресурсов.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образования в годы НЭП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1922 году в Минске был открыт первый технический техникум, созданы массовые курсы ликвидации неграмотности, началось активное развитие сельских и городских школ для расширения образовательных возможностей.
</a:t>
            </a:r>
            <a:endParaRPr lang="en-US" sz="1196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1920-х школьная посещаемость среди детей достигла 72%, а число учебных заведений почти удвоилось в сравнении с 1921 годом, что значительно повысило общий уровень образования на территории БССР.
</a:t>
            </a:r>
            <a:endParaRPr lang="en-US" sz="1209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2800" y="372051"/>
            <a:ext cx="7807800" cy="8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науки и культуры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9326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1921 году открылся Белорусский государственный университет, который стал центром развития научной мысли и подготовки специалистов для республики.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061000" y="146170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1922 году был основан Институт белорусской культуры (Инбелкульт), способствовавший исследованию и сохранению национального культурного наследия.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932600" y="32500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Издательская деятельность значительно расширилась, позволяя выпускать учебники, художественные произведения и научные труды на белорусском языке для широкой аудитории.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23300" y="4629775"/>
            <a:ext cx="449700" cy="2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5061000" y="3247450"/>
            <a:ext cx="33738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развивались литературные и художественные объединения, что привело к взлёту белорусской академической литературы и росту числа театров и музеев по всей республике.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8300" y="528025"/>
            <a:ext cx="7787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Белорусизация: язык и культура в условиях НЭП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608250" y="4715451"/>
            <a:ext cx="449700" cy="2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90183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политика переводила делопроизводство на белорусский язык, расширяя его официальное применение и укрепляя статус национального языка в республике.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3472650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1927 году обучение на белорусском языке велось более чем в 80% школ, что значительно способствовало развитию национального образования и культурной идентичности.
</a:t>
            </a:r>
            <a:endParaRPr lang="en-US" sz="1300" dirty="0"/>
          </a:p>
        </p:txBody>
      </p:sp>
      <p:sp>
        <p:nvSpPr>
          <p:cNvPr id="7" name="Text 4"/>
          <p:cNvSpPr txBox="1"/>
          <p:nvPr/>
        </p:nvSpPr>
        <p:spPr>
          <a:xfrm>
            <a:off x="6055125" y="1890275"/>
            <a:ext cx="2198700" cy="18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национального театра, развитие фольклора и покровительство белорусским писателям создали прочную основу для формирования национального самосознания и культурной самостоятельности.
</a:t>
            </a:r>
            <a:endParaRPr lang="en-US" sz="12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изменения в БССР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Коммунистические и комсомольские организации в республике усилились, с возрастанием роли партийных кадров из местного населения, что укрепляло власть и контроль на региональном уровне.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давление со стороны центровых органов стало интенсивнее, с ростом репрессий и строгим подавлением оппозиционных движений и критических голосов.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государственной власти глубоко проникала в общественную практику, формируя социальные отношения и архитектуру институтов власти в БССР.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Свертывание НЭП и переход к плановой экономике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Данная трансформация подготовила почву для масштабных советских преобразований, обозначив конец свободных рыночных элементов НЭП.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переводилась на централизованное планирование, с ужесточением контроля над производством и распределением ресурсов на всех уровнях хозяйственной деятельности.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более ограничивалась частная инициатива, и частные предприятия постепенно ликвидировались, усиливая государственную монополию на экономику.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1920-х годов начался отказ от НЭП в пользу ускоренной индустриализации и коллективизации, что означало радикальные экономические перемены.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00700" y="247075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 историческое значение НЭП в БССР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1056100" y="1366225"/>
            <a:ext cx="1511700" cy="17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1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1921–1925 гг. — модернизация хозяйства
</a:t>
            </a:r>
            <a:pPr algn="l" indent="0" marL="0">
              <a:lnSpc>
                <a:spcPct val="13004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БССР получила импульс к развитию и модернизации, возрождая промышленность и сельское хозяйство после разрухи.
</a:t>
            </a:r>
            <a:endParaRPr lang="en-US" sz="1114" dirty="0"/>
          </a:p>
        </p:txBody>
      </p:sp>
      <p:sp>
        <p:nvSpPr>
          <p:cNvPr id="11" name="Text 3"/>
          <p:cNvSpPr txBox="1"/>
          <p:nvPr/>
        </p:nvSpPr>
        <p:spPr>
          <a:xfrm>
            <a:off x="2814375" y="1366225"/>
            <a:ext cx="1511700" cy="17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1925–1927 гг. — социальная трансформация
</a:t>
            </a:r>
            <a:pPr algn="l" indent="0" marL="0">
              <a:lnSpc>
                <a:spcPct val="13004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Происходило формирование новых городских социальных слоев, разрушение традиционного крестьянства и рост социальной мобильности.
</a:t>
            </a:r>
            <a:endParaRPr lang="en-US" sz="1055" dirty="0"/>
          </a:p>
        </p:txBody>
      </p:sp>
      <p:sp>
        <p:nvSpPr>
          <p:cNvPr id="12" name="Text 4"/>
          <p:cNvSpPr txBox="1"/>
          <p:nvPr/>
        </p:nvSpPr>
        <p:spPr>
          <a:xfrm>
            <a:off x="4560163" y="1366225"/>
            <a:ext cx="1511700" cy="17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1920-х — усиление централизации
</a:t>
            </a:r>
            <a:pPr algn="l" indent="0" marL="0">
              <a:lnSpc>
                <a:spcPct val="13004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противоречий между советским центром и региональными властями с усилением репрессивных мер и урегулированием идеологической дисциплины.
</a:t>
            </a:r>
            <a:endParaRPr lang="en-US" sz="1046" dirty="0"/>
          </a:p>
        </p:txBody>
      </p:sp>
      <p:sp>
        <p:nvSpPr>
          <p:cNvPr id="13" name="Text 5"/>
          <p:cNvSpPr txBox="1"/>
          <p:nvPr/>
        </p:nvSpPr>
        <p:spPr>
          <a:xfrm>
            <a:off x="6293423" y="1366225"/>
            <a:ext cx="1511700" cy="17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4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1930-х — подготовка индустриализации
</a:t>
            </a:r>
            <a:pPr algn="l" indent="0" marL="0">
              <a:lnSpc>
                <a:spcPct val="13004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изменения и накопленные противоречия создали основу для последующей форсированной индустриализации и коллективизации.
</a:t>
            </a:r>
            <a:endParaRPr lang="en-US" sz="104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НЭП для современного понимания истории БССР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НЭП стал фундаментом для экономического восстановления и культурного развития, сформировав базу для дальнейших реформ и заложив противоречия, которые определяли будущее БССР.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2026-05-11T06:36:18Z</dcterms:created>
  <dcterms:modified xsi:type="dcterms:W3CDTF">2026-05-11T06:36:18Z</dcterms:modified>
</cp:coreProperties>
</file>