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image" Target="../media/image-3-10.png"/><Relationship Id="rId11" Type="http://schemas.openxmlformats.org/officeDocument/2006/relationships/image" Target="../media/image-3-11.png"/><Relationship Id="rId12" Type="http://schemas.openxmlformats.org/officeDocument/2006/relationships/image" Target="../media/image-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jpe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image" Target="../media/image-14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jpe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image" Target="../media/image-20-4.jpe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08725" y="486223"/>
            <a:ext cx="8731800" cy="438295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325" y="11167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сказки, пословицы
</a:t>
            </a:r>
            <a:endParaRPr lang="en-US" sz="2600" dirty="0"/>
          </a:p>
        </p:txBody>
      </p:sp>
      <p:sp>
        <p:nvSpPr>
          <p:cNvPr id="7" name="Text 1"/>
          <p:cNvSpPr txBox="1"/>
          <p:nvPr/>
        </p:nvSpPr>
        <p:spPr>
          <a:xfrm>
            <a:off x="1442950" y="2852525"/>
            <a:ext cx="4058700" cy="127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Мудрость народа в песнях, сказках и пословицах.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208725" y="235275"/>
            <a:ext cx="4219800" cy="13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31038" y="78565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родились народные жанры
</a:t>
            </a:r>
            <a:endParaRPr lang="en-US" sz="2200" dirty="0"/>
          </a:p>
        </p:txBody>
      </p:sp>
      <p:sp>
        <p:nvSpPr>
          <p:cNvPr id="7" name="Text 1"/>
          <p:cNvSpPr txBox="1"/>
          <p:nvPr/>
        </p:nvSpPr>
        <p:spPr>
          <a:xfrm>
            <a:off x="1547825" y="2989950"/>
            <a:ext cx="3968700" cy="132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тексты рождались в живой речи: их пели, рассказывали и повторяли в семье, на празднике и в труде. У них не было одного автора — поэтому в них слышна память многих поколений.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75851" y="2031727"/>
            <a:ext cx="241500" cy="241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10300" y="2230549"/>
            <a:ext cx="241500" cy="241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44750" y="2153798"/>
            <a:ext cx="241500" cy="241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626431" y="2026049"/>
            <a:ext cx="221287" cy="2529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751125" y="3695490"/>
            <a:ext cx="241500" cy="214667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5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признаки народной песни
</a:t>
            </a:r>
            <a:endParaRPr lang="en-US" sz="2246" dirty="0"/>
          </a:p>
        </p:txBody>
      </p:sp>
      <p:sp>
        <p:nvSpPr>
          <p:cNvPr id="16" name="Text 2"/>
          <p:cNvSpPr txBox="1"/>
          <p:nvPr/>
        </p:nvSpPr>
        <p:spPr>
          <a:xfrm>
            <a:off x="455850" y="202602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песнях часто повторяются слова и строки. Такие повторы делают текст плавным, напевным и помогают легко подхватывать его всем вместе.
</a:t>
            </a:r>
            <a:endParaRPr lang="en-US" sz="743" dirty="0"/>
          </a:p>
        </p:txBody>
      </p:sp>
      <p:sp>
        <p:nvSpPr>
          <p:cNvPr id="17" name="Text 3"/>
          <p:cNvSpPr txBox="1"/>
          <p:nvPr/>
        </p:nvSpPr>
        <p:spPr>
          <a:xfrm>
            <a:off x="2590200" y="22248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Ритм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песни обычно есть чёткий ритм. Он помогает петь, хлопать в ладоши и чувствовать движение мелодии, даже если слова очень простые.
</a:t>
            </a:r>
            <a:endParaRPr lang="en-US" sz="743" dirty="0"/>
          </a:p>
        </p:txBody>
      </p:sp>
      <p:sp>
        <p:nvSpPr>
          <p:cNvPr id="18" name="Text 4"/>
          <p:cNvSpPr txBox="1"/>
          <p:nvPr/>
        </p:nvSpPr>
        <p:spPr>
          <a:xfrm>
            <a:off x="4724650" y="214810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Песня передаёт настроение человека. В ней можно услышать радость, грусть, надежду, любовь к дому, близким людям и родной природе.
</a:t>
            </a:r>
            <a:endParaRPr lang="en-US" sz="743" dirty="0"/>
          </a:p>
        </p:txBody>
      </p:sp>
      <p:sp>
        <p:nvSpPr>
          <p:cNvPr id="19" name="Text 5"/>
          <p:cNvSpPr txBox="1"/>
          <p:nvPr/>
        </p:nvSpPr>
        <p:spPr>
          <a:xfrm>
            <a:off x="6896225" y="2026050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песен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бывают колыбельные, плясовые, игровые, трудовые и обрядовые. Каждая из них звучит по-своему и подходит для своего случая.
</a:t>
            </a:r>
            <a:endParaRPr lang="en-US" sz="743" dirty="0"/>
          </a:p>
        </p:txBody>
      </p:sp>
      <p:sp>
        <p:nvSpPr>
          <p:cNvPr id="20" name="Text 6"/>
          <p:cNvSpPr txBox="1"/>
          <p:nvPr/>
        </p:nvSpPr>
        <p:spPr>
          <a:xfrm>
            <a:off x="6031025" y="3676375"/>
            <a:ext cx="1627500" cy="777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народа
</a:t>
            </a:r>
            <a:pPr algn="l" indent="0" marL="0">
              <a:lnSpc>
                <a:spcPct val="115000"/>
              </a:lnSpc>
              <a:buNone/>
            </a:pPr>
            <a:r>
              <a:rPr lang="en-US" sz="56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песни народ сохранял свои обычаи, представления о жизни и уважение к труду. Поэтому песня — это не только музыка, но и живая память.
</a:t>
            </a:r>
            <a:endParaRPr lang="en-US" sz="743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85600" y="1223080"/>
            <a:ext cx="4290000" cy="306249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7950" y="777075"/>
            <a:ext cx="4098600" cy="124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песни — первые песни в жизни ребёнка
</a:t>
            </a:r>
            <a:endParaRPr lang="en-US" sz="2246" dirty="0"/>
          </a:p>
        </p:txBody>
      </p:sp>
      <p:sp>
        <p:nvSpPr>
          <p:cNvPr id="6" name="Text 1"/>
          <p:cNvSpPr txBox="1"/>
          <p:nvPr/>
        </p:nvSpPr>
        <p:spPr>
          <a:xfrm>
            <a:off x="417950" y="2268350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Тихая мелодия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Колыбельные поют негромко и очень мягко. Их напев помогает успокоиться, расслабиться и медленно перейти ко сну, словно укрыться тёплым одеялом.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7950" y="3495822"/>
            <a:ext cx="4098600" cy="90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Тепло и забота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песнях часто встречаются кот, луна, звёзды и тихий дом. Эти знакомые образы создают чувство уюта и говорят ребёнку: всё хорошо, можно спать спокойно.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425" y="212942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 пели в особые дни: на весенних праздниках, во время жатвы, на свадьбах и народных гуляниях. Песня помогала сделать событие ярким и запоминающимся.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333375" y="640150"/>
            <a:ext cx="8469300" cy="1129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Праздничные и обрядовые песни
</a:t>
            </a:r>
            <a:endParaRPr lang="en-US" sz="3000" dirty="0"/>
          </a:p>
        </p:txBody>
      </p:sp>
      <p:sp>
        <p:nvSpPr>
          <p:cNvPr id="7" name="Text 2"/>
          <p:cNvSpPr txBox="1"/>
          <p:nvPr/>
        </p:nvSpPr>
        <p:spPr>
          <a:xfrm>
            <a:off x="706425" y="2962850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таких текстах часто звучат пожелания счастья, богатого урожая и добра для семьи. Повторы и дружный хор делали песню особенно торжественной.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706425" y="3796275"/>
            <a:ext cx="5373600" cy="71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песни собирали людей вместе. Когда многие поют одно и то же, праздник становится не просто весёлым, а по-настоящему общим.
</a:t>
            </a:r>
            <a:endParaRPr lang="en-US" sz="1200" dirty="0"/>
          </a:p>
        </p:txBody>
      </p:sp>
      <p:sp>
        <p:nvSpPr>
          <p:cNvPr id="9" name="Text 4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как удивительный мир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Сказка — это устный рассказ, где рядом с обычной жизнью появляются чудеса. Животные могут говорить, а волшебный предмет — вдруг выручить героя в самый трудный момент.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Герой обычно проходит испытания, встречает помощников и учится отличать добро от зла. Поэтому сказка не только увлекает, но и незаметно учит смелости, честности и дружбе.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устроена народная сказка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Понятная последовательность помогает следить за сюжетом и запоминать его лучше.
</a:t>
            </a:r>
            <a:endParaRPr lang="en-US" sz="1098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002750" y="2255825"/>
            <a:ext cx="264300" cy="2643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002749" y="2940286"/>
            <a:ext cx="264300" cy="2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002749" y="3610062"/>
            <a:ext cx="264300" cy="234933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бывают народные сказки
</a:t>
            </a:r>
            <a:endParaRPr lang="en-US" sz="2246" dirty="0"/>
          </a:p>
        </p:txBody>
      </p:sp>
      <p:sp>
        <p:nvSpPr>
          <p:cNvPr id="10" name="Text 2"/>
          <p:cNvSpPr txBox="1"/>
          <p:nvPr/>
        </p:nvSpPr>
        <p:spPr>
          <a:xfrm>
            <a:off x="1502124" y="2199325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животных
</a:t>
            </a:r>
            <a:pPr algn="l" indent="0" marL="0">
              <a:lnSpc>
                <a:spcPct val="115000"/>
              </a:lnSpc>
              <a:buNone/>
            </a:pPr>
            <a:r>
              <a:rPr lang="en-US" sz="7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Здесь звери ведут себя как люди: лиса хитрит, заяц трусит, медведь силён. Через такие образы детям легко понять характеры и поступки.
</a:t>
            </a:r>
            <a:endParaRPr lang="en-US" sz="991" dirty="0"/>
          </a:p>
        </p:txBody>
      </p:sp>
      <p:sp>
        <p:nvSpPr>
          <p:cNvPr id="11" name="Text 3"/>
          <p:cNvSpPr txBox="1"/>
          <p:nvPr/>
        </p:nvSpPr>
        <p:spPr>
          <a:xfrm>
            <a:off x="1502124" y="2869104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Волшебные
</a:t>
            </a:r>
            <a:pPr algn="l" indent="0" marL="0">
              <a:lnSpc>
                <a:spcPct val="115000"/>
              </a:lnSpc>
              <a:buNone/>
            </a:pPr>
            <a:r>
              <a:rPr lang="en-US" sz="7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этих сказках появляются чудесные предметы, необычные превращения и заколдованные герои. Чудо помогает пройти трудный путь и победить зло.
</a:t>
            </a:r>
            <a:endParaRPr lang="en-US" sz="946" dirty="0"/>
          </a:p>
        </p:txBody>
      </p:sp>
      <p:sp>
        <p:nvSpPr>
          <p:cNvPr id="12" name="Text 4"/>
          <p:cNvSpPr txBox="1"/>
          <p:nvPr/>
        </p:nvSpPr>
        <p:spPr>
          <a:xfrm>
            <a:off x="1502124" y="3538877"/>
            <a:ext cx="3744600" cy="54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Бытовые
</a:t>
            </a:r>
            <a:pPr algn="l" indent="0" marL="0">
              <a:lnSpc>
                <a:spcPct val="115000"/>
              </a:lnSpc>
              <a:buNone/>
            </a:pPr>
            <a:r>
              <a:rPr lang="en-US" sz="66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рассказывают о повседневной жизни людей, их работе, находчивости и смешных недоразумениях. Такие истории особенно близки и понятны слушателю.
</a:t>
            </a:r>
            <a:endParaRPr lang="en-US" sz="87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09350" y="787013"/>
            <a:ext cx="4177800" cy="296607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73738" y="392900"/>
            <a:ext cx="3789300" cy="111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 сказках много повторов
</a:t>
            </a:r>
            <a:endParaRPr lang="en-US" sz="2200" dirty="0"/>
          </a:p>
        </p:txBody>
      </p:sp>
      <p:sp>
        <p:nvSpPr>
          <p:cNvPr id="8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4125" y="2763946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Повторы делают сказку похожей на песню. Слова, действия и целые фразы возвращаются снова, поэтому слушатель быстрее запоминает текст и не теряет нить сюжета.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34125" y="3605321"/>
            <a:ext cx="4177800" cy="730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Начала и концовки вроде «Жили-были...» помогают сразу узнать знакомую историю. Когда фраза повторяется, сказка звучит увереннее, а детям проще её пересказывать.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420700" y="72232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6000" dirty="0"/>
          </a:p>
        </p:txBody>
      </p:sp>
      <p:sp>
        <p:nvSpPr>
          <p:cNvPr id="7" name="Text 2"/>
          <p:cNvSpPr txBox="1"/>
          <p:nvPr/>
        </p:nvSpPr>
        <p:spPr>
          <a:xfrm>
            <a:off x="420700" y="2242875"/>
            <a:ext cx="5064900" cy="129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основных жанра устного народного творчества изучают на этом уроке.
</a:t>
            </a:r>
            <a:endParaRPr lang="en-US" sz="2000" dirty="0"/>
          </a:p>
        </p:txBody>
      </p:sp>
      <p:sp>
        <p:nvSpPr>
          <p:cNvPr id="8" name="Text 3"/>
          <p:cNvSpPr txBox="1"/>
          <p:nvPr/>
        </p:nvSpPr>
        <p:spPr>
          <a:xfrm>
            <a:off x="226475" y="249125"/>
            <a:ext cx="4978800" cy="100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классификация устного народного творчества
</a:t>
            </a:r>
            <a:endParaRPr lang="en-US" sz="688" dirty="0"/>
          </a:p>
        </p:txBody>
      </p:sp>
      <p:sp>
        <p:nvSpPr>
          <p:cNvPr id="9" name="Text 4"/>
          <p:cNvSpPr txBox="1"/>
          <p:nvPr/>
        </p:nvSpPr>
        <p:spPr>
          <a:xfrm>
            <a:off x="5572150" y="3079750"/>
            <a:ext cx="2635200" cy="98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 жанра помогают увидеть, как народ выражал мудрость, рассказывал истории и создавал напевную речь.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58750" y="423125"/>
            <a:ext cx="4186200" cy="1071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и пословица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73413" y="28979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Поговорка чаще делает речь живее и образнее. Она может не учить напрямую, а только ярко описывать человека, действие или настроение.
</a:t>
            </a:r>
            <a:endParaRPr lang="en-US" sz="1025" dirty="0"/>
          </a:p>
        </p:txBody>
      </p:sp>
      <p:sp>
        <p:nvSpPr>
          <p:cNvPr id="9" name="Text 2"/>
          <p:cNvSpPr txBox="1"/>
          <p:nvPr/>
        </p:nvSpPr>
        <p:spPr>
          <a:xfrm>
            <a:off x="1991387" y="1885050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Пословица всегда содержит законченную мысль: в ней есть совет, вывод или жизненное правило. Её можно произнести отдельно, и смысл будет понятен.
</a:t>
            </a:r>
            <a:endParaRPr lang="en-US" sz="1025" dirty="0"/>
          </a:p>
        </p:txBody>
      </p:sp>
      <p:sp>
        <p:nvSpPr>
          <p:cNvPr id="10" name="Text 3"/>
          <p:cNvSpPr txBox="1"/>
          <p:nvPr/>
        </p:nvSpPr>
        <p:spPr>
          <a:xfrm>
            <a:off x="3297538" y="4073075"/>
            <a:ext cx="5558100" cy="7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 формы помогают говорить красиво и точно. Пословица и поговорка делают речь похожей на живой народный рассказ, поэтому их легко запомнить.
</a:t>
            </a:r>
            <a:endParaRPr lang="en-US" sz="1025" dirty="0"/>
          </a:p>
        </p:txBody>
      </p:sp>
      <p:sp>
        <p:nvSpPr>
          <p:cNvPr id="11" name="Text 4"/>
          <p:cNvSpPr txBox="1"/>
          <p:nvPr/>
        </p:nvSpPr>
        <p:spPr>
          <a:xfrm>
            <a:off x="8682225" y="16727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241694" y="600901"/>
            <a:ext cx="1904100" cy="1381588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28150" y="2055153"/>
            <a:ext cx="1904100" cy="138158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241912" y="3554828"/>
            <a:ext cx="1904100" cy="1381588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321650" y="546725"/>
            <a:ext cx="54093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о жизни рядом с нами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332750" y="1823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в доме спорят о деле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 столом папа сказал: «Без труда не вытащишь и рыбку из пруда». Все сразу поняли: просто так ничего важного не получится. Пословица напомнила, что старание делает любое дело крепче и лучше.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332750" y="2864150"/>
            <a:ext cx="4972200" cy="81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к дружбе и доброте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перемене ребята поссорились из-за игры, но потом один из них вспомнил: «Старый друг лучше новых двух». Слова помогли помириться. Пословица показала, что дружбу нужно беречь, как маленькое сокровище.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332750" y="3925600"/>
            <a:ext cx="4972200" cy="77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 терпения и ума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контрольной учительница сказала: «Семь раз отмерь, один раз отрежь». Дети улыбнулись, но запомнили совет. Пословица учит сначала подумать, а потом делать, чтобы не исправлять работу дважды.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706438" y="2091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народных текстах часто повторяются слова и целые фразы. Такие повторы звучат напевно, помогают слушателю не потерять мысль и делают рассказ особенно запоминающимся.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706438" y="2679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Авторы народных произведений любят сравнения и яркие определения. Луна может быть серебряной, дорожка — длинной, а дом — тёплым и родным, словно живым.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050" y="3682975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сказках и песнях часто встречаются уменьшительные слова: котик, рученька, сестрица. Они придают речи мягкость, ласку и добрый, доверительный тон.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2786050" y="4270328"/>
            <a:ext cx="5251500" cy="48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Числа три и семь, а также противопоставление добра и зла встречаются очень часто. Благодаря этому текст звучит стройно, красиво и легко удерживается в памяти.
</a:t>
            </a:r>
            <a:endParaRPr lang="en-US" sz="900" dirty="0"/>
          </a:p>
        </p:txBody>
      </p:sp>
      <p:sp>
        <p:nvSpPr>
          <p:cNvPr id="11" name="Text 5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народного творчества
</a:t>
            </a:r>
            <a:endParaRPr lang="en-US" sz="2246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10" name="Text 1"/>
          <p:cNvSpPr txBox="1"/>
          <p:nvPr/>
        </p:nvSpPr>
        <p:spPr>
          <a:xfrm>
            <a:off x="205000" y="418300"/>
            <a:ext cx="5361900" cy="101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народные произведения передавались дальше
</a:t>
            </a:r>
            <a:endParaRPr lang="en-US" sz="2246" dirty="0"/>
          </a:p>
        </p:txBody>
      </p:sp>
      <p:sp>
        <p:nvSpPr>
          <p:cNvPr id="11" name="Text 2"/>
          <p:cNvSpPr txBox="1"/>
          <p:nvPr/>
        </p:nvSpPr>
        <p:spPr>
          <a:xfrm>
            <a:off x="991725" y="2678899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— устный рассказ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сказки и пословицы жили в памяти людей. Их рассказывали дома, в поле, у печи и на праздниках, когда рядом собиралась вся семья.
</a:t>
            </a:r>
            <a:endParaRPr lang="en-US" sz="945" dirty="0"/>
          </a:p>
        </p:txBody>
      </p:sp>
      <p:sp>
        <p:nvSpPr>
          <p:cNvPr id="12" name="Text 3"/>
          <p:cNvSpPr txBox="1"/>
          <p:nvPr/>
        </p:nvSpPr>
        <p:spPr>
          <a:xfrm>
            <a:off x="2921702" y="2672581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— слушатели запоминали
</a:t>
            </a:r>
            <a:pPr algn="l" indent="0" marL="0">
              <a:lnSpc>
                <a:spcPct val="115000"/>
              </a:lnSpc>
              <a:buNone/>
            </a:pPr>
            <a:r>
              <a:rPr lang="en-US" sz="47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и взрослые повторяли понравившиеся слова, напевы и смешные места. Так произведения переходили от одного человека к другому без книг.
</a:t>
            </a:r>
            <a:endParaRPr lang="en-US" sz="916" dirty="0"/>
          </a:p>
        </p:txBody>
      </p:sp>
      <p:sp>
        <p:nvSpPr>
          <p:cNvPr id="13" name="Text 4"/>
          <p:cNvSpPr txBox="1"/>
          <p:nvPr/>
        </p:nvSpPr>
        <p:spPr>
          <a:xfrm>
            <a:off x="4851674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1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— появлялись варианты
</a:t>
            </a:r>
            <a:pPr algn="l" indent="0" marL="0">
              <a:lnSpc>
                <a:spcPct val="115000"/>
              </a:lnSpc>
              <a:buNone/>
            </a:pPr>
            <a:r>
              <a:rPr lang="en-US" sz="4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рассказчик мог немного изменить слова или порядок событий. Из-за этого одна сказка существовала в нескольких похожих, но не одинаковых версиях.
</a:t>
            </a:r>
            <a:endParaRPr lang="en-US" sz="911" dirty="0"/>
          </a:p>
        </p:txBody>
      </p:sp>
      <p:sp>
        <p:nvSpPr>
          <p:cNvPr id="14" name="Text 5"/>
          <p:cNvSpPr txBox="1"/>
          <p:nvPr/>
        </p:nvSpPr>
        <p:spPr>
          <a:xfrm>
            <a:off x="6781649" y="2672548"/>
            <a:ext cx="1298100" cy="9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4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 наконец — дошли до нас
</a:t>
            </a:r>
            <a:pPr algn="l" indent="0" marL="0">
              <a:lnSpc>
                <a:spcPct val="115000"/>
              </a:lnSpc>
              <a:buNone/>
            </a:pPr>
            <a:r>
              <a:rPr lang="en-US" sz="48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произведения были записаны в книгах и сборниках. Теперь мы можем читать их в классе, дома и снова передавать младшим.
</a:t>
            </a:r>
            <a:endParaRPr lang="en-US" sz="945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679892" y="438287"/>
            <a:ext cx="4312500" cy="30617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76010" y="407832"/>
            <a:ext cx="4040100" cy="118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Народное творчество в жизни ребёнка
</a:t>
            </a:r>
            <a:endParaRPr lang="en-US" sz="2246" dirty="0"/>
          </a:p>
        </p:txBody>
      </p:sp>
      <p:sp>
        <p:nvSpPr>
          <p:cNvPr id="9" name="Text 1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556900" y="22921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Ребёнок слышит народные тексты с ранних лет: в колыбельных, потешках и сказках перед сном. Они помогают успокоиться, лучше запоминать слова и чувствовать ритм речи.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1358525" y="3779200"/>
            <a:ext cx="4861200" cy="975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Народные произведения учат понимать добро и зло без скучных нотаций. В них есть смелые герои, верные друзья и мудрые советы, которые хочется повторять самому.
</a:t>
            </a:r>
            <a:endParaRPr lang="en-US" sz="1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3375" y="1726321"/>
            <a:ext cx="8435100" cy="2951333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41250" y="4748525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6" name="Text 1"/>
          <p:cNvSpPr txBox="1"/>
          <p:nvPr/>
        </p:nvSpPr>
        <p:spPr>
          <a:xfrm>
            <a:off x="146400" y="357450"/>
            <a:ext cx="5625300" cy="60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ребёнок понимает народный текст
</a:t>
            </a:r>
            <a:endParaRPr lang="en-US" sz="2246" dirty="0"/>
          </a:p>
        </p:txBody>
      </p:sp>
      <p:sp>
        <p:nvSpPr>
          <p:cNvPr id="7" name="Text 2"/>
          <p:cNvSpPr txBox="1"/>
          <p:nvPr/>
        </p:nvSpPr>
        <p:spPr>
          <a:xfrm>
            <a:off x="146400" y="1005416"/>
            <a:ext cx="5625300" cy="210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показывает, как от первого звучания до смысла рождается понимание песни, сказки или пословицы.
</a:t>
            </a:r>
            <a:endParaRPr lang="en-US" sz="86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2560150" y="2163425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сюжеты живут в детских книгах и школьных чтениях. Ребята встречают знакомых героев снова и снова, только уже на новых страницах и в новых рисунках.
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2560150" y="2808678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сказки превращаются в мультфильмы и спектакли. Так старые истории звучат по-новому, но остаются такими же добрыми, смешными и поучительными.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560150" y="345392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продолжают звучать в семье и в школе. Короткая мудрая фраза часто помогает быстро объяснить правило, договориться или подбодрить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2560150" y="4099179"/>
            <a:ext cx="5769300" cy="52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сказки и пословицы напоминают о важных ценностях. Добро, труд, честность и взаимопомощь остаются нужными и сегодня, как и много лет назад.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сказки и пословицы сегодня
</a:t>
            </a:r>
            <a:endParaRPr lang="en-US" sz="2246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60525" y="1699210"/>
            <a:ext cx="4033500" cy="300543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211575" y="451649"/>
            <a:ext cx="5625300" cy="95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примеры народных произведений
</a:t>
            </a:r>
            <a:endParaRPr lang="en-US" sz="2246" dirty="0"/>
          </a:p>
        </p:txBody>
      </p:sp>
      <p:sp>
        <p:nvSpPr>
          <p:cNvPr id="8" name="Text 2"/>
          <p:cNvSpPr txBox="1"/>
          <p:nvPr/>
        </p:nvSpPr>
        <p:spPr>
          <a:xfrm>
            <a:off x="386175" y="2732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Сказки, которые знают почти все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«Репка», «Колобок» и «Теремок» легко узнаются по героям и простому сюжету. В них много повторов, поэтому дети быстро запоминают, кто за кем пришёл и чем всё закончилось.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86175" y="3828175"/>
            <a:ext cx="4400100" cy="87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и образы в песнях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«Делу время, потехе час» и «Семь раз отмерь, один раз отрежь» звучат очень метко. А в песнях часто появляются весна, поле, дорога, дом и родная природа.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0352" y="1789650"/>
            <a:ext cx="271200" cy="2712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429802" y="2088543"/>
            <a:ext cx="271200" cy="24106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72074" y="2380294"/>
            <a:ext cx="271200" cy="21696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718975" y="3539100"/>
            <a:ext cx="271200" cy="271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682225" y="4798650"/>
            <a:ext cx="322200" cy="17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3" name="Text 1"/>
          <p:cNvSpPr txBox="1"/>
          <p:nvPr/>
        </p:nvSpPr>
        <p:spPr>
          <a:xfrm>
            <a:off x="365050" y="628050"/>
            <a:ext cx="6565800" cy="793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Чему учат народные жанры
</a:t>
            </a:r>
            <a:endParaRPr lang="en-US" sz="2246" dirty="0"/>
          </a:p>
        </p:txBody>
      </p:sp>
      <p:sp>
        <p:nvSpPr>
          <p:cNvPr id="14" name="Text 2"/>
          <p:cNvSpPr txBox="1"/>
          <p:nvPr/>
        </p:nvSpPr>
        <p:spPr>
          <a:xfrm>
            <a:off x="492413" y="1783200"/>
            <a:ext cx="18705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Слушать настроение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 помогают услышать радость, грусть, ожидание или ласку. Ребёнок учится замечать, как звучание слов передаёт чувство и делает речь красивой.
</a:t>
            </a:r>
            <a:endParaRPr lang="en-US" sz="850" dirty="0"/>
          </a:p>
        </p:txBody>
      </p:sp>
      <p:sp>
        <p:nvSpPr>
          <p:cNvPr id="15" name="Text 3"/>
          <p:cNvSpPr txBox="1"/>
          <p:nvPr/>
        </p:nvSpPr>
        <p:spPr>
          <a:xfrm>
            <a:off x="2773900" y="20671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Следить за сюжетом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Сказки показывают путь героя: от беды к победе. Так легче понять, как трудности преодолеваются, а добро и дружба помогают найти выход.
</a:t>
            </a:r>
            <a:endParaRPr lang="en-US" sz="850" dirty="0"/>
          </a:p>
        </p:txBody>
      </p:sp>
      <p:sp>
        <p:nvSpPr>
          <p:cNvPr id="16" name="Text 4"/>
          <p:cNvSpPr txBox="1"/>
          <p:nvPr/>
        </p:nvSpPr>
        <p:spPr>
          <a:xfrm>
            <a:off x="5016100" y="2346875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Говорить точно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Пословицы учат выражать мысль коротко и ясно. Одной меткой фразой можно дать совет, похвалить старание или напомнить о важном правиле.
</a:t>
            </a:r>
            <a:endParaRPr lang="en-US" sz="850" dirty="0"/>
          </a:p>
        </p:txBody>
      </p:sp>
      <p:sp>
        <p:nvSpPr>
          <p:cNvPr id="17" name="Text 5"/>
          <p:cNvSpPr txBox="1"/>
          <p:nvPr/>
        </p:nvSpPr>
        <p:spPr>
          <a:xfrm>
            <a:off x="7063000" y="3532800"/>
            <a:ext cx="1838400" cy="8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5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Понимать людей
</a:t>
            </a:r>
            <a:pPr algn="l" indent="0" marL="0">
              <a:lnSpc>
                <a:spcPct val="115000"/>
              </a:lnSpc>
              <a:buNone/>
            </a:pPr>
            <a:r>
              <a:rPr lang="en-US" sz="64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жанры развивают память, воображение и доброту. Они помогают лучше чувствовать других людей и уважать традиции своей семьи и народа.
</a:t>
            </a:r>
            <a:endParaRPr lang="en-US" sz="85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230926" y="2015000"/>
            <a:ext cx="3640200" cy="2538186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5125" y="2971500"/>
            <a:ext cx="3929700" cy="163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Народные песни, сказки и пословицы — это живой клад русского языка. Они учат думать, слушать и чувствовать красоту слова, а ещё делают чтение ярким и запоминающимся.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388225" y="603250"/>
            <a:ext cx="5858700" cy="97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Слово, которое живёт в памяти
</a:t>
            </a:r>
            <a:endParaRPr lang="en-US" sz="3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2026-05-24T06:54:37Z</dcterms:created>
  <dcterms:modified xsi:type="dcterms:W3CDTF">2026-05-24T06:54:37Z</dcterms:modified>
</cp:coreProperties>
</file>