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 рубеже тысячелетий: обзор и основные темы
</a:t>
            </a:r>
            <a:endParaRPr lang="en-US" sz="2464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перемен, новых вызовов и стремительного развития технологий.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процессы перед эпохой перемен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1985 года мир был разделён на социалистический и капиталистический блоки, где США занимали ведущие позиции. Политические режимы подвергались критике, а западная культура всё больше влияла на массы через СМИ и массовые движения.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Горбачёва: гласность и ускорение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Горбачёв в 1985 году начал реформы, направленные на прозрачность власти и ускорение экономики. Эти меры частично ослабили партийный контроль и стимулировали общественные изменения.
</a:t>
            </a:r>
            <a:endParaRPr lang="en-US" sz="1132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Восточной Европе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советского влияния привело к массовым демократическим преобразованиям в странах соцлагеря. Народные движения требовали свободы и смены политической власти.
</a:t>
            </a:r>
            <a:endParaRPr lang="en-US" sz="1194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Берлинской стены и конец авторитаризма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1989 году падение Берлинской стены символизировало окончание разделения Европы и коллапс коммунистических режимов, открывая путь к объединению Германии и развитию демократии.
</a:t>
            </a:r>
            <a:endParaRPr lang="en-US" sz="1105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и падение коммунизма: ключевые события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шаги завершения холодной войны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 год: Вывод советских войск из Афганистана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завершил военную операцию, что стало важным шагом к разрядке напряжённости.
</a:t>
            </a:r>
            <a:endParaRPr lang="en-US" sz="1131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 год: Падение Берлинской стены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символа разделения Германии стало отправной точкой политических изменений.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 год: Объединение Германии
</a:t>
            </a:r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Формальное воссоединение Восточной и Западной Германии после десятилетий разделения.
</a:t>
            </a:r>
            <a:endParaRPr lang="en-US" sz="1163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 год: Подписание Договора START-1
</a:t>
            </a:r>
            <a:pPr algn="ctr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Соглашение между США и СССР о сокращении стратегических вооружений, ознаменовавшее новый этап дипломатии.
</a:t>
            </a:r>
            <a:endParaRPr lang="en-US" sz="1159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Союз: становление и влияние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Маастрихтский договор 1992 года
</a:t>
            </a:r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объединил 12 европейских стран, заложив основы экономического и политического сотрудничества, повысив интеграцию.
</a:t>
            </a:r>
            <a:endParaRPr lang="en-US" sz="913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евро в 1999 году
</a:t>
            </a:r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валюта упростила торговлю и укрепила экономическую стабильность внутри ЕС, усиливая его глобальное влияние.
</a:t>
            </a:r>
            <a:endParaRPr lang="en-US" sz="980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ЕС до 25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92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2006 году ЕС объединил более 450 миллионов человек, став крупнейшим экономическим и политическим объединением в мире.
</a:t>
            </a:r>
            <a:endParaRPr lang="en-US" sz="9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Югославии и войны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вооружённых конфликтов вызвала этнические противостояния, интервенции НАТО и пересмотр границ на Балканах.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Геноцид в Руанде 1994 года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конфликт привёл к массовым убийствам около 800 тысяч человек за несколько месяцев.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Чеченские войны в России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вооружённых конфликта между федеральными силами и чеченскими сепаратистами привели к значительным потерям и разрушениям.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и кризисы начала 1990-х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Китая и урбанизация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переход сельского населения в города сопровождался быстрым ростом мегаполисов, таких как Шанхай и Пекин.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стабильный рост ВВП и интенсивную урбанизацию, значительно изменившие экономический ландшафт страны.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валютный фонд, данные 2007 года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общество России в переходный период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промышленность сократилась на 40%, инфляция достигала экстремальных уровней, что дестабилизировало экономику страны.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2000-х началось восстановление ВВП, сопровождавшееся усилением вертикали власти и реформами в политической сфере.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революция: Интернет и мобильные технологии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мобильных пользователей превысило 2,7 миллиарда к 2006 году, способствуя глобальной коммуникации.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Бурный рост цифровых технологий радикально изменил способы взаимодействия и повседневную жизнь миллионов людей.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электросвязи, 2006 год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культура и медиа: трансформация эпохи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западной музыки и телевидения
</a:t>
            </a:r>
            <a:pPr algn="l" indent="0" marL="0">
              <a:lnSpc>
                <a:spcPct val="100000"/>
              </a:lnSpc>
              <a:buNone/>
            </a:pPr>
            <a:r>
              <a:rPr lang="en-US" sz="94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MTV и голливудские фильмы распространили на весь мир новые культурные тренды, оказав сильное влияние на молодёжь.
</a:t>
            </a:r>
            <a:endParaRPr lang="en-US" sz="948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телесериалов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Сериалы вроде «Друзья» стали глобальными явлениями, собирая аудитории в разных странах и формируя общие культурные коды.
</a:t>
            </a:r>
            <a:endParaRPr lang="en-US" sz="987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компьютерных игр и брендов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стали массовым развлечением, а фирмы как Coca-Cola и Nike укрепили своё присутствие во всех уголках планеты.
</a:t>
            </a:r>
            <a:endParaRPr lang="en-US" sz="9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72220"/>
            <a:ext cx="720000" cy="57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9779" y="3465336"/>
            <a:ext cx="54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Постсоветское пространство и межгосударственные связи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СНГ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1991 году после распада СССР образовалось СНГ, объединяющее 12 стран для координации экономических и политических вопросов в новом мире.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внешнеполитические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республика развивала собственную внешнюю политику, устанавливая самостоятельные отношения с другими государствами и региональными объединениями.
</a:t>
            </a:r>
            <a:endParaRPr lang="en-US" sz="853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перестройка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создавали новые торговые и экономические связи, адаптируясь к рыночной экономике и открываясь для международного сотрудничества.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Евразийская интеграция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2000-х сформировался Евразийский экономический союз, направленный на укрепление экономической и политической интеграции постсоветских государств.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Чернобыльская катастрофа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1986 году авария на Чернобыльской АЭС вызвала масштабное радиоактивное загрязнение, затронувшее миллионы людей и сотни тысяч квадратных километров территории. Эта трагедия стала уроком для мировой атомной энергетики и экологии.
</a:t>
            </a:r>
            <a:endParaRPr lang="en-US" sz="1001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 нефти Exxon Valdez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1989 году танкер Exxon Valdez потерпел крушение у берегов Аляски, вызвав крупный нефтяной разлив. Экологические последствия нанесли серьезный вред природе региона и привлекли внимание к проблемам предотвращения подобных катастроф.
</a:t>
            </a:r>
            <a:endParaRPr lang="en-US" sz="1008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Киотский протокол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Принятый в 1997 году, Киотский протокол стал первым международным соглашением по сокращению выбросов парниковых газов. Он поставил задачи по борьбе с глобальным изменением климата и вызвал активизацию экологической политики во многих странах.
</a:t>
            </a:r>
            <a:endParaRPr lang="en-US" sz="977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и международное взаимодействие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технологии: главные достижения эпохи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1991 году Тим Бернерс-Ли изобрёл Всемирную паутину, что полностью изменило способы обмена информацией. В 1998 году началась эксплуатация Международной космической станции, открывая новые горизонты в освоении космоса.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2003 году завершили секвенирование человеческого генома, что стало прорывом в медицине и биотехнологиях. Появление первых смартфонов в начале 2000-х прокладывало путь к цифровому обществу, объединяя коммуникацию и вычисления.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как мировая угроза конца XX – начала XXI 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террористические атаки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сентября 2001 года террористы совершили атаки на США, убив почти 3 000 человек. Позже трагедии в Беслане и Лондоне усилили озабоченность мировой общественности борьбой с терроризмом.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Ответные меры и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государства приняли новые антитеррористические законы, ужесточили контроль в аэропортах и на границах, повышая уровень безопасности и международное сотрудничество в борьбе с угрозой.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и новые формы идентичности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1995 году на конференции в Пекине обсуждались права женщин, что повысило внимание к гендерному равенству на международном уровне.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западных странах выросли движения в защиту прав ЛГБТ и борьбы с расовой дискриминацией, что изменило общественные нормы и законодательство.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доступа к образованию и борьба с цифровым неравенством способствовали формированию новых культурных и социальных идентичностей в обществе.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спорт как фактор единства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1992 года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Барселонская Олимпиада стала символом перемен — спортсмены из постсоветских стран участвовали под объединённым флагом, демонстрируя новый этап международного сотрудничества в спорте.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Чемпионат мира по футболу 1998
</a:t>
            </a:r>
            <a:pPr algn="l" indent="0" marL="0">
              <a:lnSpc>
                <a:spcPct val="100000"/>
              </a:lnSpc>
              <a:buNone/>
            </a:pPr>
            <a:r>
              <a:rPr lang="en-US" sz="75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приняла турнир, который собрал лучшие команды мира. Россия впервые выступила самостоятельно после распада СССР, что стало важным событием для национального спорта и международного признания.
</a:t>
            </a:r>
            <a:endParaRPr lang="en-US" sz="755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Благотворительные инициативы в спорте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FIFA и Олимпийский комитет развивали программы, направленные на поддержку социальных проектов и укрепление культурных связей между странами через спорт.
</a:t>
            </a:r>
            <a:endParaRPr lang="en-US" sz="8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 и урбанизация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664802" y="1640733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 год: население мира 4,85 млрд
</a:t>
            </a:r>
            <a:endParaRPr lang="en-US" sz="943" dirty="0"/>
          </a:p>
        </p:txBody>
      </p:sp>
      <p:sp>
        <p:nvSpPr>
          <p:cNvPr id="9" name="Text 2"/>
          <p:cNvSpPr txBox="1"/>
          <p:nvPr/>
        </p:nvSpPr>
        <p:spPr>
          <a:xfrm>
            <a:off x="1443956" y="2108697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период быстрого роста населения, особенно в развивающихся регионах с высокой рождаемостью и молодым населением.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601619" y="2924326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активизируется — всё больше людей переезжают в города, формируются новые мегаполисы и инфраструктура.
</a:t>
            </a:r>
            <a:endParaRPr lang="en-US" sz="1092" dirty="0"/>
          </a:p>
        </p:txBody>
      </p:sp>
      <p:sp>
        <p:nvSpPr>
          <p:cNvPr id="11" name="Text 4"/>
          <p:cNvSpPr txBox="1"/>
          <p:nvPr/>
        </p:nvSpPr>
        <p:spPr>
          <a:xfrm>
            <a:off x="5814460" y="2459211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 год: значительный рост городского населения
</a:t>
            </a:r>
            <a:endParaRPr lang="en-US" sz="933" dirty="0"/>
          </a:p>
        </p:txBody>
      </p:sp>
      <p:sp>
        <p:nvSpPr>
          <p:cNvPr id="12" name="Text 5"/>
          <p:cNvSpPr txBox="1"/>
          <p:nvPr/>
        </p:nvSpPr>
        <p:spPr>
          <a:xfrm>
            <a:off x="1664697" y="3161070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2006 год: население достигло 6,5 млрд
</a:t>
            </a:r>
            <a:endParaRPr lang="en-US" sz="943" dirty="0"/>
          </a:p>
        </p:txBody>
      </p:sp>
      <p:sp>
        <p:nvSpPr>
          <p:cNvPr id="13" name="Text 6"/>
          <p:cNvSpPr txBox="1"/>
          <p:nvPr/>
        </p:nvSpPr>
        <p:spPr>
          <a:xfrm>
            <a:off x="1443956" y="3629034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половины людей живёт в городах, наблюдается старение населения в развитых странах, что порождает новые социально-экономические вызовы.
</a:t>
            </a:r>
            <a:endParaRPr lang="en-US" sz="1010" dirty="0"/>
          </a:p>
        </p:txBody>
      </p:sp>
      <p:sp>
        <p:nvSpPr>
          <p:cNvPr id="14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нового мирового порядка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войны, например в Югославии, показали новые формы конфликтов, где сочетаются военные и информационные методы воздействия.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Взрывной экономический рост Китая преобразил баланс сил в мире, создав нового глобального экономического лидера и изменив рынки и торговлю.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кризис 1998 года в России стал серьёзным испытанием для экономики и политической устойчивости страны, влияя на региональные процессы.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социальных сетей после 2002 года, таких как MySpace и Facebook, изменило способы общения и передачи информации по всему миру.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будущего и новые вызовы общества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искусственного интеллекта открывает перспективы для науки и техники, но вызывает опасения по поводу этики и контроля технологий.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цифровая безопасность приобретают критическую важность, требуют новых законодательных и международных норм для защиты данных и здоровья людей.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внимание к экологическим и социальным вопросам усиливает понимание необходимости глобальной ответственности перед будущими поколениями.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65" y="238186"/>
            <a:ext cx="4274640" cy="470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650" y="1394500"/>
            <a:ext cx="3918300" cy="146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0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эпоха перемен и новые горизонты
</a:t>
            </a:r>
            <a:endParaRPr lang="en-US" sz="3505" dirty="0"/>
          </a:p>
        </p:txBody>
      </p:sp>
      <p:sp>
        <p:nvSpPr>
          <p:cNvPr id="7" name="Text 1"/>
          <p:cNvSpPr txBox="1"/>
          <p:nvPr/>
        </p:nvSpPr>
        <p:spPr>
          <a:xfrm>
            <a:off x="513650" y="2993343"/>
            <a:ext cx="3918300" cy="7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1985–2006 годов стал временем глубоких трансформаций, которые изменили мир. Он создал фундамент для вызовов и возможностей XXI века, требующих совместных усилий и инноваций.
</a:t>
            </a:r>
            <a:endParaRPr lang="en-US" sz="127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2026-05-11T01:43:36Z</dcterms:created>
  <dcterms:modified xsi:type="dcterms:W3CDTF">2026-05-11T01:43:36Z</dcterms:modified>
</cp:coreProperties>
</file>