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jpe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jpe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image" Target="../media/image-7-7.jpeg"/><Relationship Id="rId8" Type="http://schemas.openxmlformats.org/officeDocument/2006/relationships/image" Target="../media/image-7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image" Target="../media/image-10-7.png"/><Relationship Id="rId8" Type="http://schemas.openxmlformats.org/officeDocument/2006/relationships/image" Target="../media/image-10-8.png"/><Relationship Id="rId9" Type="http://schemas.openxmlformats.org/officeDocument/2006/relationships/image" Target="../media/image-10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jpe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image" Target="../media/image-11-6.png"/><Relationship Id="rId7" Type="http://schemas.openxmlformats.org/officeDocument/2006/relationships/image" Target="../media/image-11-7.png"/><Relationship Id="rId8" Type="http://schemas.openxmlformats.org/officeDocument/2006/relationships/image" Target="../media/image-11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jpeg"/><Relationship Id="rId3" Type="http://schemas.openxmlformats.org/officeDocument/2006/relationships/image" Target="../media/image-13-3.jpeg"/><Relationship Id="rId4" Type="http://schemas.openxmlformats.org/officeDocument/2006/relationships/image" Target="../media/image-13-4.jpeg"/><Relationship Id="rId5" Type="http://schemas.openxmlformats.org/officeDocument/2006/relationships/image" Target="../media/image-1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jpe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78392" y="529650"/>
            <a:ext cx="3178816" cy="40842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64175" y="529650"/>
            <a:ext cx="4240500" cy="408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Цветок: строение и функции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устроен цветок и почему без него не было бы семян и плодов?
</a:t>
            </a:r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36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867633" y="287475"/>
            <a:ext cx="3915584" cy="4561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10300" y="4716675"/>
            <a:ext cx="449700" cy="27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569400" y="714000"/>
            <a:ext cx="3917700" cy="371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растениям цветки
</a:t>
            </a:r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Цветок помогает покрытосеменным растениям размножаться. Его строение подчинено одной цели: перенести пыльцу, произвести оплодотворение и дать начало новому растению.
</a:t>
            </a:r>
            <a:endParaRPr lang="en-US" sz="25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091763" y="1395559"/>
            <a:ext cx="376800" cy="3768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26163" y="1395559"/>
            <a:ext cx="376800" cy="3768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762588" y="1395559"/>
            <a:ext cx="376800" cy="3768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554306" y="1390009"/>
            <a:ext cx="145463" cy="3879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7211338" y="1390009"/>
            <a:ext cx="193950" cy="3879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678300" y="622900"/>
            <a:ext cx="7787400" cy="57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 чего состоит цветок
</a:t>
            </a:r>
            <a:endParaRPr lang="en-US" sz="2500" dirty="0"/>
          </a:p>
        </p:txBody>
      </p:sp>
      <p:sp>
        <p:nvSpPr>
          <p:cNvPr id="9" name="Text 1"/>
          <p:cNvSpPr txBox="1"/>
          <p:nvPr/>
        </p:nvSpPr>
        <p:spPr>
          <a:xfrm>
            <a:off x="8608254" y="4715454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100" dirty="0"/>
          </a:p>
        </p:txBody>
      </p:sp>
      <p:sp>
        <p:nvSpPr>
          <p:cNvPr id="10" name="Text 2"/>
          <p:cNvSpPr txBox="1"/>
          <p:nvPr/>
        </p:nvSpPr>
        <p:spPr>
          <a:xfrm>
            <a:off x="2091763" y="1864600"/>
            <a:ext cx="1467000" cy="65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Цветоложе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2096988" y="2605600"/>
            <a:ext cx="1592700" cy="210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0046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Цветоложе служит основанием цветка. На нем располагаются все остальные части, поэтому оно связывает их в единый орган и помогает правильно размещать элементы цветка.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426163" y="1864600"/>
            <a:ext cx="1467000" cy="65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Цветоножка
</a:t>
            </a:r>
            <a:endParaRPr lang="en-US" sz="1400" dirty="0"/>
          </a:p>
        </p:txBody>
      </p:sp>
      <p:sp>
        <p:nvSpPr>
          <p:cNvPr id="13" name="Text 5"/>
          <p:cNvSpPr txBox="1"/>
          <p:nvPr/>
        </p:nvSpPr>
        <p:spPr>
          <a:xfrm>
            <a:off x="431388" y="2605600"/>
            <a:ext cx="1592700" cy="210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0046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Цветоножка соединяет цветок со стеблем и удерживает его в удобном положении. Через нее к цветку поступают вещества, необходимые для роста и дальнейшего развития.
</a:t>
            </a:r>
            <a:endParaRPr lang="en-US" sz="1200" dirty="0"/>
          </a:p>
        </p:txBody>
      </p:sp>
      <p:sp>
        <p:nvSpPr>
          <p:cNvPr id="14" name="Text 6"/>
          <p:cNvSpPr txBox="1"/>
          <p:nvPr/>
        </p:nvSpPr>
        <p:spPr>
          <a:xfrm>
            <a:off x="3762588" y="1864600"/>
            <a:ext cx="1467000" cy="65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Околоцветник
</a:t>
            </a:r>
            <a:endParaRPr lang="en-US" sz="1400" dirty="0"/>
          </a:p>
        </p:txBody>
      </p:sp>
      <p:sp>
        <p:nvSpPr>
          <p:cNvPr id="15" name="Text 7"/>
          <p:cNvSpPr txBox="1"/>
          <p:nvPr/>
        </p:nvSpPr>
        <p:spPr>
          <a:xfrm>
            <a:off x="3767812" y="2605600"/>
            <a:ext cx="1592700" cy="210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0046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Околоцветник окружает внутренние части цветка. Он защищает их в бутоне, а у многих растений еще и делает цветок заметным для насекомых-опылителей.
</a:t>
            </a:r>
            <a:endParaRPr lang="en-US" sz="1200" dirty="0"/>
          </a:p>
        </p:txBody>
      </p:sp>
      <p:sp>
        <p:nvSpPr>
          <p:cNvPr id="16" name="Text 8"/>
          <p:cNvSpPr txBox="1"/>
          <p:nvPr/>
        </p:nvSpPr>
        <p:spPr>
          <a:xfrm>
            <a:off x="5438637" y="1864600"/>
            <a:ext cx="1467000" cy="65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Тычинки
</a:t>
            </a:r>
            <a:endParaRPr lang="en-US" sz="1400" dirty="0"/>
          </a:p>
        </p:txBody>
      </p:sp>
      <p:sp>
        <p:nvSpPr>
          <p:cNvPr id="17" name="Text 9"/>
          <p:cNvSpPr txBox="1"/>
          <p:nvPr/>
        </p:nvSpPr>
        <p:spPr>
          <a:xfrm>
            <a:off x="5443863" y="2605600"/>
            <a:ext cx="1592700" cy="210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0046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Тычинки образуют пыльцу, в которой находятся мужские половые клетки. Именно они обеспечивают передачу наследственного материала к женской части цветка.
</a:t>
            </a:r>
            <a:endParaRPr lang="en-US" sz="1200" dirty="0"/>
          </a:p>
        </p:txBody>
      </p:sp>
      <p:sp>
        <p:nvSpPr>
          <p:cNvPr id="18" name="Text 10"/>
          <p:cNvSpPr txBox="1"/>
          <p:nvPr/>
        </p:nvSpPr>
        <p:spPr>
          <a:xfrm>
            <a:off x="7119913" y="1864600"/>
            <a:ext cx="1467000" cy="65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Пестик
</a:t>
            </a:r>
            <a:endParaRPr lang="en-US" sz="1400" dirty="0"/>
          </a:p>
        </p:txBody>
      </p:sp>
      <p:sp>
        <p:nvSpPr>
          <p:cNvPr id="19" name="Text 11"/>
          <p:cNvSpPr txBox="1"/>
          <p:nvPr/>
        </p:nvSpPr>
        <p:spPr>
          <a:xfrm>
            <a:off x="7125138" y="2605600"/>
            <a:ext cx="1592700" cy="210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0046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Пестик принимает пыльцу и содержит семязачатки. После оплодотворения именно здесь начинается образование семян, а затем и плода, защищающего их.
</a:t>
            </a:r>
            <a:endParaRPr lang="en-US" sz="12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291675" y="1396607"/>
            <a:ext cx="3521100" cy="283338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56900" y="437925"/>
            <a:ext cx="82302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Околоцветник: защита и привлечение
</a:t>
            </a:r>
            <a:endParaRPr lang="en-US" sz="2500" dirty="0"/>
          </a:p>
        </p:txBody>
      </p:sp>
      <p:sp>
        <p:nvSpPr>
          <p:cNvPr id="9" name="Text 1"/>
          <p:cNvSpPr txBox="1"/>
          <p:nvPr/>
        </p:nvSpPr>
        <p:spPr>
          <a:xfrm>
            <a:off x="81710" y="4716675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100" dirty="0"/>
          </a:p>
        </p:txBody>
      </p:sp>
      <p:sp>
        <p:nvSpPr>
          <p:cNvPr id="10" name="Text 2"/>
          <p:cNvSpPr txBox="1"/>
          <p:nvPr/>
        </p:nvSpPr>
        <p:spPr>
          <a:xfrm>
            <a:off x="600200" y="1775272"/>
            <a:ext cx="2156700" cy="9197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99" b="1" dirty="0">
                <a:solidFill>
                  <a:srgbClr val="2424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Двойной и простой
</a:t>
            </a:r>
            <a:pPr algn="l" indent="0" marL="0">
              <a:lnSpc>
                <a:spcPct val="115000"/>
              </a:lnSpc>
              <a:buNone/>
            </a:pPr>
            <a:r>
              <a:rPr lang="en-US" sz="107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одних растений околоцветник разделен на чашечку и венчик, у других он выглядит одинаково по всей окружности. Такое строение зависит от вида растения.
</a:t>
            </a:r>
            <a:endParaRPr lang="en-US" sz="899" dirty="0"/>
          </a:p>
        </p:txBody>
      </p:sp>
      <p:sp>
        <p:nvSpPr>
          <p:cNvPr id="11" name="Text 3"/>
          <p:cNvSpPr txBox="1"/>
          <p:nvPr/>
        </p:nvSpPr>
        <p:spPr>
          <a:xfrm>
            <a:off x="2918900" y="1775275"/>
            <a:ext cx="2156700" cy="9197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22" b="1" dirty="0">
                <a:solidFill>
                  <a:srgbClr val="2424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Венчик
</a:t>
            </a:r>
            <a:pPr algn="l" indent="0" marL="0">
              <a:lnSpc>
                <a:spcPct val="115000"/>
              </a:lnSpc>
              <a:buNone/>
            </a:pPr>
            <a:r>
              <a:rPr lang="en-US" sz="98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Лепестки венчика часто окрашены ярко. Они помогают цветку стать заметным и привлекают опылителей, которые переносят пыльцу с одного растения на другое.
</a:t>
            </a:r>
            <a:endParaRPr lang="en-US" sz="822" dirty="0"/>
          </a:p>
        </p:txBody>
      </p:sp>
      <p:sp>
        <p:nvSpPr>
          <p:cNvPr id="12" name="Text 4"/>
          <p:cNvSpPr txBox="1"/>
          <p:nvPr/>
        </p:nvSpPr>
        <p:spPr>
          <a:xfrm>
            <a:off x="2918899" y="2931818"/>
            <a:ext cx="2156700" cy="9197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77" b="1" dirty="0">
                <a:solidFill>
                  <a:srgbClr val="2424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у растений
</a:t>
            </a:r>
            <a:pPr algn="l" indent="0" marL="0">
              <a:lnSpc>
                <a:spcPct val="115000"/>
              </a:lnSpc>
              <a:buNone/>
            </a:pPr>
            <a:r>
              <a:rPr lang="en-US" sz="105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розы, яблони и тюльпана венчик хорошо заметен, поэтому такие цветки легко увидеть. У злаков околоцветник развит слабее и выглядит менее заметным.
</a:t>
            </a:r>
            <a:endParaRPr lang="en-US" sz="877" dirty="0"/>
          </a:p>
        </p:txBody>
      </p:sp>
      <p:sp>
        <p:nvSpPr>
          <p:cNvPr id="13" name="Text 5"/>
          <p:cNvSpPr txBox="1"/>
          <p:nvPr/>
        </p:nvSpPr>
        <p:spPr>
          <a:xfrm>
            <a:off x="600204" y="2931808"/>
            <a:ext cx="2156700" cy="9197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96" b="1" dirty="0">
                <a:solidFill>
                  <a:srgbClr val="2424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Чашечка
</a:t>
            </a:r>
            <a:pPr algn="l" indent="0" marL="0">
              <a:lnSpc>
                <a:spcPct val="115000"/>
              </a:lnSpc>
              <a:buNone/>
            </a:pPr>
            <a:r>
              <a:rPr lang="en-US" sz="107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Зеленые чашелистики обычно образуют чашечку. Ее главная задача — защищать бутон от повреждений, холода, высыхания и других внешних воздействий.
</a:t>
            </a:r>
            <a:endParaRPr lang="en-US" sz="896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291100" y="2335661"/>
            <a:ext cx="4332300" cy="103847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00700" y="273950"/>
            <a:ext cx="81426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Части цветка и их функции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407075" y="1283950"/>
            <a:ext cx="3457800" cy="314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таблице показано, как строение каждой части связано с ее ролью в размножении растения.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Каждая часть цветка выполняет свою задачу, а вместе они обеспечивают опыление, оплодотворение и образование семян.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4065500" y="4716675"/>
            <a:ext cx="45579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i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Материалы школьного курса биологии по теме «Цветок»
</a:t>
            </a:r>
            <a:endParaRPr lang="en-US" sz="800" dirty="0"/>
          </a:p>
        </p:txBody>
      </p:sp>
      <p:sp>
        <p:nvSpPr>
          <p:cNvPr id="7" name="Text 3"/>
          <p:cNvSpPr txBox="1"/>
          <p:nvPr/>
        </p:nvSpPr>
        <p:spPr>
          <a:xfrm>
            <a:off x="310300" y="4716675"/>
            <a:ext cx="449700" cy="26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1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867633" y="287475"/>
            <a:ext cx="3915584" cy="4561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13700" y="468375"/>
            <a:ext cx="4302300" cy="80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Тычинка — мужская часть цветка
</a:t>
            </a:r>
            <a:endParaRPr lang="en-US" sz="2500" dirty="0"/>
          </a:p>
        </p:txBody>
      </p:sp>
      <p:sp>
        <p:nvSpPr>
          <p:cNvPr id="9" name="Text 1"/>
          <p:cNvSpPr txBox="1"/>
          <p:nvPr/>
        </p:nvSpPr>
        <p:spPr>
          <a:xfrm>
            <a:off x="1035075" y="1398100"/>
            <a:ext cx="3780900" cy="69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4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 каких частей состоит
</a:t>
            </a:r>
            <a:pPr algn="l" indent="0" marL="0">
              <a:lnSpc>
                <a:spcPct val="115000"/>
              </a:lnSpc>
              <a:buNone/>
            </a:pPr>
            <a:r>
              <a:rPr lang="en-US" sz="104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Тычинка обычно включает тычиночную нить и пыльник. Нить поддерживает пыльник, а в самом пыльнике образуется пыльца, необходимая для размножения растения.
</a:t>
            </a:r>
            <a:endParaRPr lang="en-US" sz="1045" dirty="0"/>
          </a:p>
        </p:txBody>
      </p:sp>
      <p:sp>
        <p:nvSpPr>
          <p:cNvPr id="10" name="Text 2"/>
          <p:cNvSpPr txBox="1"/>
          <p:nvPr/>
        </p:nvSpPr>
        <p:spPr>
          <a:xfrm>
            <a:off x="1035075" y="2227588"/>
            <a:ext cx="3780900" cy="69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находится в пыльце
</a:t>
            </a:r>
            <a:pPr algn="l" indent="0" marL="0">
              <a:lnSpc>
                <a:spcPct val="115000"/>
              </a:lnSpc>
              <a:buNone/>
            </a:pPr>
            <a:r>
              <a:rPr lang="en-US" sz="105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пыльце содержатся мужские половые клетки. Когда пыльца попадает на рыльце пестика, становится возможным дальнейшее оплодотворение и развитие семян.
</a:t>
            </a:r>
            <a:endParaRPr lang="en-US" sz="1055" dirty="0"/>
          </a:p>
        </p:txBody>
      </p:sp>
      <p:sp>
        <p:nvSpPr>
          <p:cNvPr id="11" name="Text 3"/>
          <p:cNvSpPr txBox="1"/>
          <p:nvPr/>
        </p:nvSpPr>
        <p:spPr>
          <a:xfrm>
            <a:off x="1035075" y="3057075"/>
            <a:ext cx="3780900" cy="69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Сколько их бывает
</a:t>
            </a:r>
            <a:pPr algn="l" indent="0" marL="0">
              <a:lnSpc>
                <a:spcPct val="115000"/>
              </a:lnSpc>
              <a:buNone/>
            </a:pPr>
            <a:r>
              <a:rPr lang="en-US" sz="110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Число тычинок у разных растений неодинаково. Например, у лилии их шесть, а у яблони тычинок много, что помогает образовывать большое количество пыльцы.
</a:t>
            </a:r>
            <a:endParaRPr lang="en-US" sz="1103" dirty="0"/>
          </a:p>
        </p:txBody>
      </p:sp>
      <p:sp>
        <p:nvSpPr>
          <p:cNvPr id="12" name="Text 4"/>
          <p:cNvSpPr txBox="1"/>
          <p:nvPr/>
        </p:nvSpPr>
        <p:spPr>
          <a:xfrm>
            <a:off x="1035075" y="3886563"/>
            <a:ext cx="3780900" cy="69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8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переносится пыльца
</a:t>
            </a:r>
            <a:pPr algn="l" indent="0" marL="0">
              <a:lnSpc>
                <a:spcPct val="115000"/>
              </a:lnSpc>
              <a:buNone/>
            </a:pPr>
            <a:r>
              <a:rPr lang="en-US" sz="118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Пыльца может переноситься ветром, насекомыми или водой. Способ переноса связан с особенностями цветка и тем, где именно живет растение.
</a:t>
            </a:r>
            <a:endParaRPr lang="en-US" sz="1180" dirty="0"/>
          </a:p>
        </p:txBody>
      </p:sp>
      <p:sp>
        <p:nvSpPr>
          <p:cNvPr id="13" name="Text 5"/>
          <p:cNvSpPr txBox="1"/>
          <p:nvPr/>
        </p:nvSpPr>
        <p:spPr>
          <a:xfrm>
            <a:off x="8608250" y="4715450"/>
            <a:ext cx="449700" cy="31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1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5966729" y="1352325"/>
            <a:ext cx="2504142" cy="32013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81710" y="4716675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100" dirty="0"/>
          </a:p>
        </p:txBody>
      </p:sp>
      <p:sp>
        <p:nvSpPr>
          <p:cNvPr id="11" name="Text 1"/>
          <p:cNvSpPr txBox="1"/>
          <p:nvPr/>
        </p:nvSpPr>
        <p:spPr>
          <a:xfrm>
            <a:off x="456900" y="437925"/>
            <a:ext cx="82302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Пестик — женская часть цветка
</a:t>
            </a:r>
            <a:endParaRPr lang="en-US" sz="2500" dirty="0"/>
          </a:p>
        </p:txBody>
      </p:sp>
      <p:sp>
        <p:nvSpPr>
          <p:cNvPr id="12" name="Text 2"/>
          <p:cNvSpPr txBox="1"/>
          <p:nvPr/>
        </p:nvSpPr>
        <p:spPr>
          <a:xfrm>
            <a:off x="864674" y="1486932"/>
            <a:ext cx="2232819" cy="131775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80" b="1" dirty="0">
                <a:solidFill>
                  <a:srgbClr val="2424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части
</a:t>
            </a:r>
            <a:pPr algn="l" indent="0" marL="0">
              <a:lnSpc>
                <a:spcPct val="115000"/>
              </a:lnSpc>
              <a:buNone/>
            </a:pPr>
            <a:r>
              <a:rPr lang="en-US" sz="118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Пестик состоит из рыльца, столбика и завязи. Эти части работают последовательно: сначала пыльца задерживается на рыльце, затем происходит ее дальнейшее продвижение.
</a:t>
            </a:r>
            <a:endParaRPr lang="en-US" sz="1180" dirty="0"/>
          </a:p>
        </p:txBody>
      </p:sp>
      <p:sp>
        <p:nvSpPr>
          <p:cNvPr id="13" name="Text 3"/>
          <p:cNvSpPr txBox="1"/>
          <p:nvPr/>
        </p:nvSpPr>
        <p:spPr>
          <a:xfrm>
            <a:off x="3455586" y="1486932"/>
            <a:ext cx="2232900" cy="131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2424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Рыльце и столбик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Рыльце улавливает пыльцу, а по столбику растет пыльцевая трубка. Через нее мужская клетка может попасть к семязачатку внутри завязи.
</a:t>
            </a:r>
            <a:endParaRPr lang="en-US" sz="1200" dirty="0"/>
          </a:p>
        </p:txBody>
      </p:sp>
      <p:sp>
        <p:nvSpPr>
          <p:cNvPr id="14" name="Text 4"/>
          <p:cNvSpPr txBox="1"/>
          <p:nvPr/>
        </p:nvSpPr>
        <p:spPr>
          <a:xfrm>
            <a:off x="3455586" y="3120432"/>
            <a:ext cx="2232900" cy="131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2424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Сколько пестиков бывает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одних растений в цветке один пестик, у других — несколько. Это зависит от вида растения и не меняет главную роль пестика в размножении.
</a:t>
            </a:r>
            <a:endParaRPr lang="en-US" sz="1200" dirty="0"/>
          </a:p>
        </p:txBody>
      </p:sp>
      <p:sp>
        <p:nvSpPr>
          <p:cNvPr id="15" name="Text 5"/>
          <p:cNvSpPr txBox="1"/>
          <p:nvPr/>
        </p:nvSpPr>
        <p:spPr>
          <a:xfrm>
            <a:off x="864649" y="3120432"/>
            <a:ext cx="2232900" cy="131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39" b="1" dirty="0">
                <a:solidFill>
                  <a:srgbClr val="2424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Завязь и семязачатки
</a:t>
            </a:r>
            <a:pPr algn="l" indent="0" marL="0">
              <a:lnSpc>
                <a:spcPct val="115000"/>
              </a:lnSpc>
              <a:buNone/>
            </a:pPr>
            <a:r>
              <a:rPr lang="en-US" sz="113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завязи находятся семязачатки. После оплодотворения они превращаются в семена, поэтому эта часть пестика особенно важна для продолжения жизни растения.
</a:t>
            </a:r>
            <a:endParaRPr lang="en-US" sz="1139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329" y="1454638"/>
            <a:ext cx="8117241" cy="31308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00700" y="273950"/>
            <a:ext cx="81426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 пыльцы до семени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500700" y="1076325"/>
            <a:ext cx="8142600" cy="26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 путь от опыления до образования семени и плода.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310300" y="4716675"/>
            <a:ext cx="449700" cy="26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1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65275" y="1285592"/>
            <a:ext cx="4557900" cy="313861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00700" y="273950"/>
            <a:ext cx="81426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Способы опыления у растений
</a:t>
            </a:r>
            <a:endParaRPr lang="en-US" sz="2500" dirty="0"/>
          </a:p>
        </p:txBody>
      </p:sp>
      <p:sp>
        <p:nvSpPr>
          <p:cNvPr id="6" name="Text 1"/>
          <p:cNvSpPr txBox="1"/>
          <p:nvPr/>
        </p:nvSpPr>
        <p:spPr>
          <a:xfrm>
            <a:off x="407075" y="1283950"/>
            <a:ext cx="3457800" cy="314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способы опыления требуют разного строения цветка и помогают растениям приспосабливаться к условиям среды.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Наиболее распространены опыление насекомыми и ветром; реже встречаются самоопыление и опыление водой.
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4065500" y="4716675"/>
            <a:ext cx="45579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i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Учебные примеры по биологии; значения на диаграмме приведены как условное сравнение
</a:t>
            </a:r>
            <a:endParaRPr lang="en-US" sz="800" dirty="0"/>
          </a:p>
        </p:txBody>
      </p:sp>
      <p:sp>
        <p:nvSpPr>
          <p:cNvPr id="8" name="Text 3"/>
          <p:cNvSpPr txBox="1"/>
          <p:nvPr/>
        </p:nvSpPr>
        <p:spPr>
          <a:xfrm>
            <a:off x="310300" y="4716675"/>
            <a:ext cx="449700" cy="26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1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2F2F2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027525" y="1177584"/>
            <a:ext cx="376800" cy="3768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8008975" y="1177584"/>
            <a:ext cx="376800" cy="3768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027525" y="2940997"/>
            <a:ext cx="376800" cy="3768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8008975" y="2940997"/>
            <a:ext cx="376800" cy="3768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310310" y="4716675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100" dirty="0"/>
          </a:p>
        </p:txBody>
      </p:sp>
      <p:sp>
        <p:nvSpPr>
          <p:cNvPr id="12" name="Text 1"/>
          <p:cNvSpPr txBox="1"/>
          <p:nvPr/>
        </p:nvSpPr>
        <p:spPr>
          <a:xfrm>
            <a:off x="747875" y="293075"/>
            <a:ext cx="7576500" cy="57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5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Признаки насекомоопыляемых растений
</a:t>
            </a:r>
            <a:endParaRPr lang="en-US" sz="2250" dirty="0"/>
          </a:p>
        </p:txBody>
      </p:sp>
      <p:sp>
        <p:nvSpPr>
          <p:cNvPr id="13" name="Text 2"/>
          <p:cNvSpPr txBox="1"/>
          <p:nvPr/>
        </p:nvSpPr>
        <p:spPr>
          <a:xfrm>
            <a:off x="874525" y="1685259"/>
            <a:ext cx="3440400" cy="89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Яркие цветки
</a:t>
            </a:r>
            <a:pPr algn="l" indent="0" marL="0">
              <a:lnSpc>
                <a:spcPct val="9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0046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Такие растения обычно имеют крупные и заметные цветки. Яркая окраска помогает насекомым быстрее найти цветок среди листьев и других растений.
</a:t>
            </a:r>
            <a:endParaRPr lang="en-US" sz="1300" dirty="0"/>
          </a:p>
        </p:txBody>
      </p:sp>
      <p:sp>
        <p:nvSpPr>
          <p:cNvPr id="14" name="Text 3"/>
          <p:cNvSpPr txBox="1"/>
          <p:nvPr/>
        </p:nvSpPr>
        <p:spPr>
          <a:xfrm>
            <a:off x="4863750" y="1685258"/>
            <a:ext cx="3440400" cy="89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Нектар и запах
</a:t>
            </a:r>
            <a:pPr algn="l" indent="0" marL="0">
              <a:lnSpc>
                <a:spcPct val="9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0046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Многие насекомоопыляемые цветки выделяют нектар и имеют приятный запах. Это привлекает пчел, шмелей и бабочек, которые переносят пыльцу.
</a:t>
            </a:r>
            <a:endParaRPr lang="en-US" sz="1300" dirty="0"/>
          </a:p>
        </p:txBody>
      </p:sp>
      <p:sp>
        <p:nvSpPr>
          <p:cNvPr id="15" name="Text 4"/>
          <p:cNvSpPr txBox="1"/>
          <p:nvPr/>
        </p:nvSpPr>
        <p:spPr>
          <a:xfrm>
            <a:off x="874525" y="3446333"/>
            <a:ext cx="3440400" cy="89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Особая пыльца
</a:t>
            </a:r>
            <a:pPr algn="l" indent="0" marL="0">
              <a:lnSpc>
                <a:spcPct val="9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0046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Пыльца у них обычно липкая и более тяжелая. Она легче прилипает к телу насекомого и лучше переносится с цветка на цветок.
</a:t>
            </a:r>
            <a:endParaRPr lang="en-US" sz="1300" dirty="0"/>
          </a:p>
        </p:txBody>
      </p:sp>
      <p:sp>
        <p:nvSpPr>
          <p:cNvPr id="16" name="Text 5"/>
          <p:cNvSpPr txBox="1"/>
          <p:nvPr/>
        </p:nvSpPr>
        <p:spPr>
          <a:xfrm>
            <a:off x="4863750" y="3446333"/>
            <a:ext cx="3440400" cy="89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растений
</a:t>
            </a:r>
            <a:pPr algn="l" indent="0" marL="0">
              <a:lnSpc>
                <a:spcPct val="9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0046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 насекомоопыляемым растениям относятся яблоня, вишня, огурец и подсолнечник. Их цветки хорошо приспособлены к работе насекомых-опылителей.
</a:t>
            </a:r>
            <a:endParaRPr lang="en-US" sz="13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03075" y="2914410"/>
            <a:ext cx="8518500" cy="195492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8608250" y="4715450"/>
            <a:ext cx="449700" cy="31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100" dirty="0"/>
          </a:p>
        </p:txBody>
      </p:sp>
      <p:sp>
        <p:nvSpPr>
          <p:cNvPr id="11" name="Text 1"/>
          <p:cNvSpPr txBox="1"/>
          <p:nvPr/>
        </p:nvSpPr>
        <p:spPr>
          <a:xfrm>
            <a:off x="678300" y="341775"/>
            <a:ext cx="7787400" cy="49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2424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Признаки ветроопыляемых растений
</a:t>
            </a:r>
            <a:endParaRPr lang="en-US" sz="2500" dirty="0"/>
          </a:p>
        </p:txBody>
      </p:sp>
      <p:sp>
        <p:nvSpPr>
          <p:cNvPr id="12" name="Text 2"/>
          <p:cNvSpPr txBox="1"/>
          <p:nvPr/>
        </p:nvSpPr>
        <p:spPr>
          <a:xfrm>
            <a:off x="707350" y="1391125"/>
            <a:ext cx="1664400" cy="141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0046"/>
              </a:lnSpc>
              <a:buNone/>
            </a:pPr>
            <a:r>
              <a:rPr lang="en-US" sz="1000" b="1" dirty="0">
                <a:solidFill>
                  <a:srgbClr val="2424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Мелкие и незаметные цветки
</a:t>
            </a:r>
            <a:pPr algn="l" indent="0" marL="0">
              <a:lnSpc>
                <a:spcPct val="110046"/>
              </a:lnSpc>
              <a:buNone/>
            </a:pPr>
            <a:r>
              <a:rPr lang="en-US" sz="1000" dirty="0">
                <a:solidFill>
                  <a:srgbClr val="2424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ветроопыляемых растений цветки обычно небольшие и собраны в соцветия. Им не нужны яркие лепестки или сильный запах, потому что главную роль в переносе пыльцы выполняет воздух.
</a:t>
            </a:r>
            <a:endParaRPr lang="en-US" sz="1000" dirty="0"/>
          </a:p>
        </p:txBody>
      </p:sp>
      <p:sp>
        <p:nvSpPr>
          <p:cNvPr id="13" name="Text 3"/>
          <p:cNvSpPr txBox="1"/>
          <p:nvPr/>
        </p:nvSpPr>
        <p:spPr>
          <a:xfrm>
            <a:off x="2703820" y="1391176"/>
            <a:ext cx="1664400" cy="141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0046"/>
              </a:lnSpc>
              <a:buNone/>
            </a:pPr>
            <a:r>
              <a:rPr lang="en-US" sz="1000" b="1" dirty="0">
                <a:solidFill>
                  <a:srgbClr val="2424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Много сухой пыльцы
</a:t>
            </a:r>
            <a:pPr algn="l" indent="0" marL="0">
              <a:lnSpc>
                <a:spcPct val="110046"/>
              </a:lnSpc>
              <a:buNone/>
            </a:pPr>
            <a:r>
              <a:rPr lang="en-US" sz="1000" dirty="0">
                <a:solidFill>
                  <a:srgbClr val="2424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Такие растения образуют очень большое количество пыльцы. Она сухая, легкая и хорошо подхватывается потоком воздуха, поэтому может переноситься на большие расстояния от одного растения к другому.
</a:t>
            </a:r>
            <a:endParaRPr lang="en-US" sz="1000" dirty="0"/>
          </a:p>
        </p:txBody>
      </p:sp>
      <p:sp>
        <p:nvSpPr>
          <p:cNvPr id="14" name="Text 4"/>
          <p:cNvSpPr txBox="1"/>
          <p:nvPr/>
        </p:nvSpPr>
        <p:spPr>
          <a:xfrm>
            <a:off x="4710652" y="1391176"/>
            <a:ext cx="1664400" cy="141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0046"/>
              </a:lnSpc>
              <a:buNone/>
            </a:pPr>
            <a:r>
              <a:rPr lang="en-US" sz="1000" b="1" dirty="0">
                <a:solidFill>
                  <a:srgbClr val="2424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Особые рыльца пестика
</a:t>
            </a:r>
            <a:pPr algn="l" indent="0" marL="0">
              <a:lnSpc>
                <a:spcPct val="110046"/>
              </a:lnSpc>
              <a:buNone/>
            </a:pPr>
            <a:r>
              <a:rPr lang="en-US" sz="1000" dirty="0">
                <a:solidFill>
                  <a:srgbClr val="2424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Рыльца у ветроопыляемых растений часто широкие или перистые. Их форма помогает улавливать пыльцу из воздуха, даже когда ее переносит слабый ветер, а не сильный поток.
</a:t>
            </a:r>
            <a:endParaRPr lang="en-US" sz="1000" dirty="0"/>
          </a:p>
        </p:txBody>
      </p:sp>
      <p:sp>
        <p:nvSpPr>
          <p:cNvPr id="15" name="Text 5"/>
          <p:cNvSpPr txBox="1"/>
          <p:nvPr/>
        </p:nvSpPr>
        <p:spPr>
          <a:xfrm>
            <a:off x="6717469" y="1391176"/>
            <a:ext cx="1664400" cy="141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0046"/>
              </a:lnSpc>
              <a:buNone/>
            </a:pPr>
            <a:r>
              <a:rPr lang="en-US" sz="1000" b="1" dirty="0">
                <a:solidFill>
                  <a:srgbClr val="2424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растений
</a:t>
            </a:r>
            <a:pPr algn="l" indent="0" marL="0">
              <a:lnSpc>
                <a:spcPct val="110046"/>
              </a:lnSpc>
              <a:buNone/>
            </a:pPr>
            <a:r>
              <a:rPr lang="en-US" sz="1000" dirty="0">
                <a:solidFill>
                  <a:srgbClr val="2424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 ветроопыляемым растениям относятся береза, орешник, кукуруза и рожь. У них строение цветков приспособлено к жизни там, где опыление зависит прежде всего от движения воздуха.
</a:t>
            </a:r>
            <a:endParaRPr lang="en-US" sz="10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0700" y="1881050"/>
            <a:ext cx="4332300" cy="1726549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00700" y="426350"/>
            <a:ext cx="81426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опыления насекомыми и ветром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5078175" y="1173375"/>
            <a:ext cx="3457800" cy="314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показывает, что строение цветка связано со способом переноса пыльцы и помогает растению успешнее размножаться.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Насекомоопыляемые растения привлекают опылителей, а ветроопыляемые делают ставку на количество пыльцы и удобный ее захват из воздуха.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500700" y="4468300"/>
            <a:ext cx="45579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i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Учебные материалы по ботанике
</a:t>
            </a:r>
            <a:endParaRPr lang="en-US" sz="800" dirty="0"/>
          </a:p>
        </p:txBody>
      </p:sp>
      <p:sp>
        <p:nvSpPr>
          <p:cNvPr id="7" name="Text 3"/>
          <p:cNvSpPr txBox="1"/>
          <p:nvPr/>
        </p:nvSpPr>
        <p:spPr>
          <a:xfrm>
            <a:off x="8608250" y="4716675"/>
            <a:ext cx="449700" cy="30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1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60000" y="1087979"/>
            <a:ext cx="2250000" cy="201489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456775" y="1087870"/>
            <a:ext cx="2252700" cy="201511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136775" y="1087979"/>
            <a:ext cx="2250000" cy="2014893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10310" y="4716675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100" dirty="0"/>
          </a:p>
        </p:txBody>
      </p:sp>
      <p:sp>
        <p:nvSpPr>
          <p:cNvPr id="8" name="Text 1"/>
          <p:cNvSpPr txBox="1"/>
          <p:nvPr/>
        </p:nvSpPr>
        <p:spPr>
          <a:xfrm>
            <a:off x="757219" y="3780575"/>
            <a:ext cx="22500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Нектар выделяется особыми железками цветка и служит пищей для пчел, шмелей и бабочек. Когда насекомое садится за нектаром, пыльца прилипает к его телу и переносится на следующий цветок.
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757220" y="3241225"/>
            <a:ext cx="22500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Сладкая награда для насекомых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3456772" y="3780575"/>
            <a:ext cx="22500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2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Многие цветки привлекают насекомых не только цветом, но и узорами на лепестках. Яркие пятна, полоски и удобная площадка для посадки помогают опылителю быстрее найти нектар и дольше задержаться на цветке.
</a:t>
            </a:r>
            <a:endParaRPr lang="en-US" sz="929" dirty="0"/>
          </a:p>
        </p:txBody>
      </p:sp>
      <p:sp>
        <p:nvSpPr>
          <p:cNvPr id="11" name="Text 4"/>
          <p:cNvSpPr txBox="1"/>
          <p:nvPr/>
        </p:nvSpPr>
        <p:spPr>
          <a:xfrm>
            <a:off x="3456772" y="3241225"/>
            <a:ext cx="22500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Подсказки для опылителей
</a:t>
            </a:r>
            <a:endParaRPr lang="en-US" sz="1300" dirty="0"/>
          </a:p>
        </p:txBody>
      </p:sp>
      <p:sp>
        <p:nvSpPr>
          <p:cNvPr id="12" name="Text 5"/>
          <p:cNvSpPr txBox="1"/>
          <p:nvPr/>
        </p:nvSpPr>
        <p:spPr>
          <a:xfrm>
            <a:off x="6136769" y="3780575"/>
            <a:ext cx="22500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4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чаще насекомые посещают цветок, тем выше шанс переноса пыльцы на рыльце пестика. Поэтому растения, которые зависят от насекомых, нередко имеют заметные, ароматные и хорошо устроенные цветки.
</a:t>
            </a:r>
            <a:endParaRPr lang="en-US" sz="948" dirty="0"/>
          </a:p>
        </p:txBody>
      </p:sp>
      <p:sp>
        <p:nvSpPr>
          <p:cNvPr id="13" name="Text 6"/>
          <p:cNvSpPr txBox="1"/>
          <p:nvPr/>
        </p:nvSpPr>
        <p:spPr>
          <a:xfrm>
            <a:off x="6136770" y="3241225"/>
            <a:ext cx="22500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Выгода для растения
</a:t>
            </a:r>
            <a:endParaRPr lang="en-US" sz="1300" dirty="0"/>
          </a:p>
        </p:txBody>
      </p:sp>
      <p:sp>
        <p:nvSpPr>
          <p:cNvPr id="14" name="Text 7"/>
          <p:cNvSpPr txBox="1"/>
          <p:nvPr/>
        </p:nvSpPr>
        <p:spPr>
          <a:xfrm>
            <a:off x="747875" y="419525"/>
            <a:ext cx="7576500" cy="57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нектар помогает опылению
</a:t>
            </a:r>
            <a:endParaRPr lang="en-US" sz="25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65275" y="1285592"/>
            <a:ext cx="4557900" cy="313861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00700" y="273950"/>
            <a:ext cx="81426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изменяется после опыления
</a:t>
            </a:r>
            <a:endParaRPr lang="en-US" sz="2500" dirty="0"/>
          </a:p>
        </p:txBody>
      </p:sp>
      <p:sp>
        <p:nvSpPr>
          <p:cNvPr id="6" name="Text 1"/>
          <p:cNvSpPr txBox="1"/>
          <p:nvPr/>
        </p:nvSpPr>
        <p:spPr>
          <a:xfrm>
            <a:off x="407075" y="1283950"/>
            <a:ext cx="3457800" cy="314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опыления части цветка постепенно меняют свою роль: одни сохраняются, другие отмирают, а новые органы начинают созревать.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Опыление запускает превращение семязачатка в семя и завязи в плод — это главный результат работы цветка.
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4065500" y="4716675"/>
            <a:ext cx="45579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i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 учебному материалу по ботанике
</a:t>
            </a:r>
            <a:endParaRPr lang="en-US" sz="800" dirty="0"/>
          </a:p>
        </p:txBody>
      </p:sp>
      <p:sp>
        <p:nvSpPr>
          <p:cNvPr id="8" name="Text 3"/>
          <p:cNvSpPr txBox="1"/>
          <p:nvPr/>
        </p:nvSpPr>
        <p:spPr>
          <a:xfrm>
            <a:off x="310300" y="4716675"/>
            <a:ext cx="449700" cy="26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1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24400" y="1851234"/>
            <a:ext cx="376800" cy="3768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971944" y="1845684"/>
            <a:ext cx="339413" cy="3879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24399" y="3532819"/>
            <a:ext cx="376800" cy="3768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953250" y="3532819"/>
            <a:ext cx="376800" cy="3768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678300" y="622900"/>
            <a:ext cx="7787400" cy="57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Плод как результат работы цветка
</a:t>
            </a:r>
            <a:endParaRPr lang="en-US" sz="2500" dirty="0"/>
          </a:p>
        </p:txBody>
      </p:sp>
      <p:sp>
        <p:nvSpPr>
          <p:cNvPr id="8" name="Text 1"/>
          <p:cNvSpPr txBox="1"/>
          <p:nvPr/>
        </p:nvSpPr>
        <p:spPr>
          <a:xfrm>
            <a:off x="8608254" y="4715454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1243850" y="1845575"/>
            <a:ext cx="33849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Защита семян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729625" y="2379371"/>
            <a:ext cx="3674700" cy="69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0046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Плод прикрывает развивающиеся семена от высыхания, повреждений и неблагоприятных условий. Благодаря этому у будущего растения больше шансов выжить до момента прорастания.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5472700" y="1845575"/>
            <a:ext cx="33849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Сочные плоды
</a:t>
            </a:r>
            <a:endParaRPr lang="en-US" sz="1400" dirty="0"/>
          </a:p>
        </p:txBody>
      </p:sp>
      <p:sp>
        <p:nvSpPr>
          <p:cNvPr id="12" name="Text 5"/>
          <p:cNvSpPr txBox="1"/>
          <p:nvPr/>
        </p:nvSpPr>
        <p:spPr>
          <a:xfrm>
            <a:off x="4958475" y="2379371"/>
            <a:ext cx="3674700" cy="69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0046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сочных плодов мякоть помогает привлекать животных, которые съедают плод и разносят семена. К таким плодам относятся яблоко и вишня, знакомые каждому школьнику.
</a:t>
            </a:r>
            <a:endParaRPr lang="en-US" sz="1200" dirty="0"/>
          </a:p>
        </p:txBody>
      </p:sp>
      <p:sp>
        <p:nvSpPr>
          <p:cNvPr id="13" name="Text 6"/>
          <p:cNvSpPr txBox="1"/>
          <p:nvPr/>
        </p:nvSpPr>
        <p:spPr>
          <a:xfrm>
            <a:off x="1243850" y="3527150"/>
            <a:ext cx="33849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Сухие плоды
</a:t>
            </a:r>
            <a:endParaRPr lang="en-US" sz="1400" dirty="0"/>
          </a:p>
        </p:txBody>
      </p:sp>
      <p:sp>
        <p:nvSpPr>
          <p:cNvPr id="14" name="Text 7"/>
          <p:cNvSpPr txBox="1"/>
          <p:nvPr/>
        </p:nvSpPr>
        <p:spPr>
          <a:xfrm>
            <a:off x="729625" y="4064220"/>
            <a:ext cx="3674700" cy="69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0046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Сухие плоды, например горох, фасоль и орех, часто раскрываются сами или разламываются. Это позволяет семенам выйти наружу и оказаться рядом с новым местом роста.
</a:t>
            </a:r>
            <a:endParaRPr lang="en-US" sz="1200" dirty="0"/>
          </a:p>
        </p:txBody>
      </p:sp>
      <p:sp>
        <p:nvSpPr>
          <p:cNvPr id="15" name="Text 8"/>
          <p:cNvSpPr txBox="1"/>
          <p:nvPr/>
        </p:nvSpPr>
        <p:spPr>
          <a:xfrm>
            <a:off x="5472700" y="3527150"/>
            <a:ext cx="33849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способы распространения
</a:t>
            </a:r>
            <a:endParaRPr lang="en-US" sz="1400" dirty="0"/>
          </a:p>
        </p:txBody>
      </p:sp>
      <p:sp>
        <p:nvSpPr>
          <p:cNvPr id="16" name="Text 9"/>
          <p:cNvSpPr txBox="1"/>
          <p:nvPr/>
        </p:nvSpPr>
        <p:spPr>
          <a:xfrm>
            <a:off x="4958475" y="4064221"/>
            <a:ext cx="3674700" cy="69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0046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Семена могут переноситься ветром, водой, животными или высыпаться при раскрытии плода. Так растение расширяет территорию своего распространения и заселяет новые участки.
</a:t>
            </a:r>
            <a:endParaRPr lang="en-US" sz="12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5225150" y="1299150"/>
            <a:ext cx="3483300" cy="254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40014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Цветок называют сложным органом, потому что его части выполняют разные задачи: защищают, привлекают опылителей и образуют семена.
</a:t>
            </a:r>
            <a:endParaRPr lang="en-US" sz="1400" dirty="0"/>
          </a:p>
        </p:txBody>
      </p:sp>
      <p:sp>
        <p:nvSpPr>
          <p:cNvPr id="4" name="Text 1"/>
          <p:cNvSpPr txBox="1"/>
          <p:nvPr/>
        </p:nvSpPr>
        <p:spPr>
          <a:xfrm>
            <a:off x="310300" y="4716675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100" dirty="0"/>
          </a:p>
        </p:txBody>
      </p:sp>
      <p:sp>
        <p:nvSpPr>
          <p:cNvPr id="5" name="Text 2"/>
          <p:cNvSpPr txBox="1"/>
          <p:nvPr/>
        </p:nvSpPr>
        <p:spPr>
          <a:xfrm>
            <a:off x="892975" y="1493400"/>
            <a:ext cx="3764700" cy="215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20004"/>
              </a:lnSpc>
              <a:buNone/>
            </a:pPr>
            <a:r>
              <a:rPr lang="en-US" sz="33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
</a:t>
            </a:r>
            <a:pPr algn="ctr" indent="0" marL="0">
              <a:lnSpc>
                <a:spcPct val="120004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основных частей обычно работают вместе, чтобы обеспечить размножение растения
</a:t>
            </a:r>
            <a:pPr algn="ctr" indent="0" marL="0">
              <a:lnSpc>
                <a:spcPct val="120004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40014"/>
              </a:lnSpc>
              <a:buNone/>
            </a:pPr>
            <a:r>
              <a:rPr lang="en-US" sz="1200" dirty="0">
                <a:solidFill>
                  <a:srgbClr val="66666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Учебные материалы по ботанике
</a:t>
            </a:r>
            <a:endParaRPr lang="en-US" sz="33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329" y="1454638"/>
            <a:ext cx="8117241" cy="31308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00700" y="273950"/>
            <a:ext cx="81426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Жизненный путь цветка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500700" y="1076325"/>
            <a:ext cx="8142600" cy="26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 последовательность изменений от бутона до нового растения.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310300" y="4716675"/>
            <a:ext cx="449700" cy="26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1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1710" y="4716675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100" dirty="0"/>
          </a:p>
        </p:txBody>
      </p:sp>
      <p:sp>
        <p:nvSpPr>
          <p:cNvPr id="8" name="Text 1"/>
          <p:cNvSpPr txBox="1"/>
          <p:nvPr/>
        </p:nvSpPr>
        <p:spPr>
          <a:xfrm>
            <a:off x="456900" y="437925"/>
            <a:ext cx="82302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цветков для природы и человека
</a:t>
            </a:r>
            <a:endParaRPr lang="en-US" sz="2500" dirty="0"/>
          </a:p>
        </p:txBody>
      </p:sp>
      <p:sp>
        <p:nvSpPr>
          <p:cNvPr id="9" name="Text 2"/>
          <p:cNvSpPr txBox="1"/>
          <p:nvPr/>
        </p:nvSpPr>
        <p:spPr>
          <a:xfrm>
            <a:off x="942250" y="1759859"/>
            <a:ext cx="3492600" cy="94969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76" b="1" dirty="0">
                <a:solidFill>
                  <a:srgbClr val="2424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Урожай культур
</a:t>
            </a:r>
            <a:pPr algn="l" indent="0" marL="0">
              <a:lnSpc>
                <a:spcPct val="115000"/>
              </a:lnSpc>
              <a:buNone/>
            </a:pPr>
            <a:r>
              <a:rPr lang="en-US" sz="117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Цветки помогают получать плоды и семена у многих культурных растений. От их работы зависят урожаи яблок, огурцов, тыквы, вишни и подсолнечника, которые люди используют в пищу.
</a:t>
            </a:r>
            <a:endParaRPr lang="en-US" sz="976" dirty="0"/>
          </a:p>
        </p:txBody>
      </p:sp>
      <p:sp>
        <p:nvSpPr>
          <p:cNvPr id="10" name="Text 3"/>
          <p:cNvSpPr txBox="1"/>
          <p:nvPr/>
        </p:nvSpPr>
        <p:spPr>
          <a:xfrm>
            <a:off x="942257" y="2916816"/>
            <a:ext cx="3492600" cy="94969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2424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Пища для животных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Цветковые растения служат кормом не только человеку, но и многим животным. Семена, плоды, нектар и зеленые части растений входят в цепи питания в природе.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4697013" y="1759859"/>
            <a:ext cx="3492600" cy="94969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2424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Украшение среды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Цветки делают сады, парки и школьные клумбы яркими и заметными. Растения с красивым цветением часто выращивают специально, чтобы радовать людей и создавать уют.
</a:t>
            </a:r>
            <a:endParaRPr lang="en-US" sz="1000" dirty="0"/>
          </a:p>
        </p:txBody>
      </p:sp>
      <p:sp>
        <p:nvSpPr>
          <p:cNvPr id="12" name="Text 5"/>
          <p:cNvSpPr txBox="1"/>
          <p:nvPr/>
        </p:nvSpPr>
        <p:spPr>
          <a:xfrm>
            <a:off x="4697025" y="2916781"/>
            <a:ext cx="3492600" cy="94969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2424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Продолжение жизни растений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Без цветков многие покрытосеменные не смогли бы образовывать семена и плоды. Значит, цветок обеспечивает не только красоту, но и сохранение вида.
</a:t>
            </a:r>
            <a:endParaRPr lang="en-US" sz="10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867633" y="287475"/>
            <a:ext cx="3915584" cy="4561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13700" y="468375"/>
            <a:ext cx="4302300" cy="80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Интересные факты о цветках
</a:t>
            </a:r>
            <a:endParaRPr lang="en-US" sz="2500" dirty="0"/>
          </a:p>
        </p:txBody>
      </p:sp>
      <p:sp>
        <p:nvSpPr>
          <p:cNvPr id="9" name="Text 1"/>
          <p:cNvSpPr txBox="1"/>
          <p:nvPr/>
        </p:nvSpPr>
        <p:spPr>
          <a:xfrm>
            <a:off x="1035075" y="1398100"/>
            <a:ext cx="3780900" cy="69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4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Очень крупные цветки
</a:t>
            </a:r>
            <a:pPr algn="l" indent="0" marL="0">
              <a:lnSpc>
                <a:spcPct val="115000"/>
              </a:lnSpc>
              <a:buNone/>
            </a:pPr>
            <a:r>
              <a:rPr lang="en-US" sz="94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некоторых растений цветки бывают необычно большими и сразу привлекают внимание. Хороший пример — тюльпан, у которого цветок хорошо заметен даже издалека благодаря форме и окраске.
</a:t>
            </a:r>
            <a:endParaRPr lang="en-US" sz="945" dirty="0"/>
          </a:p>
        </p:txBody>
      </p:sp>
      <p:sp>
        <p:nvSpPr>
          <p:cNvPr id="10" name="Text 2"/>
          <p:cNvSpPr txBox="1"/>
          <p:nvPr/>
        </p:nvSpPr>
        <p:spPr>
          <a:xfrm>
            <a:off x="1035075" y="2227588"/>
            <a:ext cx="3780900" cy="69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3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Почти незаметные цветки
</a:t>
            </a:r>
            <a:pPr algn="l" indent="0" marL="0">
              <a:lnSpc>
                <a:spcPct val="115000"/>
              </a:lnSpc>
              <a:buNone/>
            </a:pPr>
            <a:r>
              <a:rPr lang="en-US" sz="113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Есть растения, у которых цветки очень маленькие и не бросаются в глаза. Например, у ряски они почти скрыты среди мелких листьев, поэтому их легко не заметить.
</a:t>
            </a:r>
            <a:endParaRPr lang="en-US" sz="1133" dirty="0"/>
          </a:p>
        </p:txBody>
      </p:sp>
      <p:sp>
        <p:nvSpPr>
          <p:cNvPr id="11" name="Text 3"/>
          <p:cNvSpPr txBox="1"/>
          <p:nvPr/>
        </p:nvSpPr>
        <p:spPr>
          <a:xfrm>
            <a:off x="1035075" y="3057075"/>
            <a:ext cx="3780900" cy="69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4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Рекордсмен среди цветков
</a:t>
            </a:r>
            <a:pPr algn="l" indent="0" marL="0">
              <a:lnSpc>
                <a:spcPct val="115000"/>
              </a:lnSpc>
              <a:buNone/>
            </a:pPr>
            <a:r>
              <a:rPr lang="en-US" sz="94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Самый крупный цветок в мире — раффлезия. Его диаметр может достигать примерно одного метра, поэтому этот вид часто приводят как самый удивительный пример среди цветковых растений.
</a:t>
            </a:r>
            <a:endParaRPr lang="en-US" sz="945" dirty="0"/>
          </a:p>
        </p:txBody>
      </p:sp>
      <p:sp>
        <p:nvSpPr>
          <p:cNvPr id="12" name="Text 4"/>
          <p:cNvSpPr txBox="1"/>
          <p:nvPr/>
        </p:nvSpPr>
        <p:spPr>
          <a:xfrm>
            <a:off x="1035075" y="3886563"/>
            <a:ext cx="3780900" cy="69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9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Орхидеи и их разнообразие
</a:t>
            </a:r>
            <a:pPr algn="l" indent="0" marL="0">
              <a:lnSpc>
                <a:spcPct val="115000"/>
              </a:lnSpc>
              <a:buNone/>
            </a:pPr>
            <a:r>
              <a:rPr lang="en-US" sz="99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орхидей строение цветка особенно сложное и разнообразное. Их форма помогает привлекать опылителей и делает орхидеи одними из самых интересных растений для наблюдения.
</a:t>
            </a:r>
            <a:endParaRPr lang="en-US" sz="990" dirty="0"/>
          </a:p>
        </p:txBody>
      </p:sp>
      <p:sp>
        <p:nvSpPr>
          <p:cNvPr id="13" name="Text 5"/>
          <p:cNvSpPr txBox="1"/>
          <p:nvPr/>
        </p:nvSpPr>
        <p:spPr>
          <a:xfrm>
            <a:off x="8608250" y="4715450"/>
            <a:ext cx="449700" cy="31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1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672450" y="1461225"/>
            <a:ext cx="7726500" cy="266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выводы о цветке
</a:t>
            </a:r>
            <a:pPr algn="l" indent="0" marL="0">
              <a:lnSpc>
                <a:spcPct val="100000"/>
              </a:lnSpc>
              <a:buNone/>
            </a:pPr>
            <a:r>
              <a:rPr lang="en-US" sz="3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Цветок — не просто украшение растения, а его важный орган размножения. Он помогает образоваться семенам и плодам, а его строение подстраивается под условия опыления и жизнь растения.
</a:t>
            </a:r>
            <a:endParaRPr lang="en-US" sz="36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2026-05-29T19:08:40Z</dcterms:created>
  <dcterms:modified xsi:type="dcterms:W3CDTF">2026-05-29T19:08:40Z</dcterms:modified>
</cp:coreProperties>
</file>