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slideLayout" Target="../slideLayouts/slideLayout1.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jpe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jpe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slideLayout" Target="../slideLayouts/slideLayout1.xml"/><Relationship Id="rId11"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31458" y="262328"/>
            <a:ext cx="4077910" cy="476687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24434" y="809469"/>
            <a:ext cx="3580307" cy="3717863"/>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Meine Lieblingszahl: 7 по-немецки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Семёрка звучит по-немецки как sieben.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00599" y="1312606"/>
            <a:ext cx="3889948" cy="35062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877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
        <p:nvSpPr>
          <p:cNvPr id="7" name="Text 1"/>
          <p:cNvSpPr txBox="1"/>
          <p:nvPr/>
        </p:nvSpPr>
        <p:spPr>
          <a:xfrm>
            <a:off x="524541" y="1371600"/>
            <a:ext cx="3884426" cy="3387725"/>
          </a:xfrm>
          <a:prstGeom prst="rect">
            <a:avLst/>
          </a:prstGeom>
          <a:noFill/>
          <a:ln/>
        </p:spPr>
        <p:txBody>
          <a:bodyPr wrap="square" lIns="0" tIns="0" rIns="0" bIns="0" rtlCol="0" anchor="ctr"/>
          <a:lstStyle/>
          <a:p>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В третьем классе числа помогают быстро говорить по-немецки о возрасте, счёте, предметах и играх. Особенно важно запомнить первый набор от 1 до 10, потому что он часто встречается на уроках.
</a:t>
            </a:r>
            <a:endParaRPr lang="en-US" sz="1050" dirty="0"/>
          </a:p>
        </p:txBody>
      </p:sp>
      <p:sp>
        <p:nvSpPr>
          <p:cNvPr id="8" name="Text 2"/>
          <p:cNvSpPr txBox="1"/>
          <p:nvPr/>
        </p:nvSpPr>
        <p:spPr>
          <a:xfrm>
            <a:off x="358775" y="607382"/>
            <a:ext cx="8398271" cy="56143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Числа на уроке немецкого языка в 3 классе
</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5" y="1148600"/>
            <a:ext cx="5422625" cy="14664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7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По-немецки это число называется sieben.
</a:t>
            </a:r>
            <a:endParaRPr lang="en-US" sz="3000" dirty="0"/>
          </a:p>
        </p:txBody>
      </p:sp>
      <p:sp>
        <p:nvSpPr>
          <p:cNvPr id="6" name="Text 1"/>
          <p:cNvSpPr txBox="1"/>
          <p:nvPr/>
        </p:nvSpPr>
        <p:spPr>
          <a:xfrm>
            <a:off x="4572000" y="3064591"/>
            <a:ext cx="3842615" cy="1173503"/>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Учебный материал презентации
</a:t>
            </a:r>
            <a:endParaRPr lang="en-US" sz="1100" dirty="0"/>
          </a:p>
        </p:txBody>
      </p:sp>
      <p:sp>
        <p:nvSpPr>
          <p:cNvPr id="7" name="Text 2"/>
          <p:cNvSpPr txBox="1"/>
          <p:nvPr/>
        </p:nvSpPr>
        <p:spPr>
          <a:xfrm>
            <a:off x="373124" y="3064592"/>
            <a:ext cx="3842615" cy="1173502"/>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Это одно из первых и самых полезных слов для счёта, коротких ответов и простых фраз на уроке.
</a:t>
            </a:r>
            <a:endParaRPr lang="en-US" sz="1100" dirty="0"/>
          </a:p>
        </p:txBody>
      </p:sp>
      <p:sp>
        <p:nvSpPr>
          <p:cNvPr id="8" name="Text 3"/>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5690" y="2130904"/>
            <a:ext cx="3977709" cy="281624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5690" y="652071"/>
            <a:ext cx="3977709" cy="133412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Цифра 7 и слово sieben
</a:t>
            </a:r>
            <a:endParaRPr lang="en-US" sz="2000" dirty="0"/>
          </a:p>
        </p:txBody>
      </p:sp>
      <p:sp>
        <p:nvSpPr>
          <p:cNvPr id="7" name="Text 1"/>
          <p:cNvSpPr txBox="1"/>
          <p:nvPr/>
        </p:nvSpPr>
        <p:spPr>
          <a:xfrm>
            <a:off x="4761752" y="718981"/>
            <a:ext cx="3677709" cy="1514678"/>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Как выглядит семёрка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Большая цифра 7 сразу привлекает внимание и показывает, о каком числе идёт речь. Рядом удобно поставить немецкое слово sieben, чтобы сравнить знак и слово.
</a:t>
            </a:r>
            <a:endParaRPr lang="en-US" sz="1400" dirty="0"/>
          </a:p>
        </p:txBody>
      </p:sp>
      <p:sp>
        <p:nvSpPr>
          <p:cNvPr id="8" name="Text 2"/>
          <p:cNvSpPr txBox="1"/>
          <p:nvPr/>
        </p:nvSpPr>
        <p:spPr>
          <a:xfrm>
            <a:off x="365690"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3"/>
          <p:cNvSpPr txBox="1"/>
          <p:nvPr/>
        </p:nvSpPr>
        <p:spPr>
          <a:xfrm>
            <a:off x="4761752" y="2936401"/>
            <a:ext cx="3677709" cy="1514678"/>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Как слово помогает запомнить число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Такое соседство помогает детям быстрее запомнить новое число. Когда цифра и слово видны вместе, их легче связать в памяти и повторить вслух без путаницы.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Числа от 1 до 10 как первый немецкий набор
</a:t>
            </a:r>
            <a:endParaRPr lang="en-US" sz="2000" dirty="0"/>
          </a:p>
        </p:txBody>
      </p:sp>
      <p:sp>
        <p:nvSpPr>
          <p:cNvPr id="10"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11" name="Text 2"/>
          <p:cNvSpPr txBox="1"/>
          <p:nvPr/>
        </p:nvSpPr>
        <p:spPr>
          <a:xfrm>
            <a:off x="358775" y="2094456"/>
            <a:ext cx="1795764" cy="1381151"/>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1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Сначала дети знакомятся с простыми числами и понимают, что по-немецки их можно не только видеть, но и слышать.
</a:t>
            </a:r>
            <a:endParaRPr lang="en-US" sz="1400" dirty="0"/>
          </a:p>
        </p:txBody>
      </p:sp>
      <p:sp>
        <p:nvSpPr>
          <p:cNvPr id="12" name="Text 3"/>
          <p:cNvSpPr txBox="1"/>
          <p:nvPr/>
        </p:nvSpPr>
        <p:spPr>
          <a:xfrm>
            <a:off x="2410952" y="2094456"/>
            <a:ext cx="1795764" cy="1381151"/>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2–5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Потом запоминаются первые слова счёта: eins, zwei, drei, vier, fünf. Они встречаются в играх, упражнениях и коротких ответах.
</a:t>
            </a:r>
            <a:endParaRPr lang="en-US" sz="1400" dirty="0"/>
          </a:p>
        </p:txBody>
      </p:sp>
      <p:sp>
        <p:nvSpPr>
          <p:cNvPr id="13" name="Text 4"/>
          <p:cNvSpPr txBox="1"/>
          <p:nvPr/>
        </p:nvSpPr>
        <p:spPr>
          <a:xfrm>
            <a:off x="4427014" y="2094456"/>
            <a:ext cx="1795764" cy="1381151"/>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6–8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 этом шаге рядом стоят sechs, sieben, acht. Семёрка здесь особенно заметна, потому что она помогает удержать порядок чисел.
</a:t>
            </a:r>
            <a:endParaRPr lang="en-US" sz="1400" dirty="0"/>
          </a:p>
        </p:txBody>
      </p:sp>
      <p:sp>
        <p:nvSpPr>
          <p:cNvPr id="14" name="Text 5"/>
          <p:cNvSpPr txBox="1"/>
          <p:nvPr/>
        </p:nvSpPr>
        <p:spPr>
          <a:xfrm>
            <a:off x="6757462" y="2094456"/>
            <a:ext cx="1795764" cy="1381151"/>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9–10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конце набора остаются neun и zehn. После них весь ряд от 1 до 10 становится готовым для уроков и маленьких заданий.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02014" y="3268064"/>
            <a:ext cx="306494" cy="30649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903145" y="3291469"/>
            <a:ext cx="324602" cy="259682"/>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28758" y="1602394"/>
            <a:ext cx="317232" cy="317232"/>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492601" y="1602394"/>
            <a:ext cx="277578" cy="317232"/>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354337" y="1602394"/>
            <a:ext cx="257751" cy="317232"/>
          </a:xfrm>
          <a:prstGeom prst="rect">
            <a:avLst/>
          </a:prstGeom>
        </p:spPr>
      </p:pic>
      <p:sp>
        <p:nvSpPr>
          <p:cNvPr id="14"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Где семёрка встречается в школьной жизни
</a:t>
            </a:r>
            <a:endParaRPr lang="en-US" sz="2000" dirty="0"/>
          </a:p>
        </p:txBody>
      </p:sp>
      <p:sp>
        <p:nvSpPr>
          <p:cNvPr id="15"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16" name="Text 2"/>
          <p:cNvSpPr txBox="1"/>
          <p:nvPr/>
        </p:nvSpPr>
        <p:spPr>
          <a:xfrm>
            <a:off x="607415" y="3668420"/>
            <a:ext cx="3541153" cy="810167"/>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Карточки с заданиями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Иногда учитель даёт семь карточек. Тогда число помогает быстро ориентироваться в задании и аккуратно выполнять работу по порядку.
</a:t>
            </a:r>
            <a:endParaRPr lang="en-US" sz="1400" dirty="0"/>
          </a:p>
        </p:txBody>
      </p:sp>
      <p:sp>
        <p:nvSpPr>
          <p:cNvPr id="17" name="Text 3"/>
          <p:cNvSpPr txBox="1"/>
          <p:nvPr/>
        </p:nvSpPr>
        <p:spPr>
          <a:xfrm>
            <a:off x="4908546" y="3668419"/>
            <a:ext cx="3541153" cy="810166"/>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Фразы на уроке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Семёрка легко входит в простые немецкие фразы. Это показывает, что язык нужен не только в учебнике, но и в живом школьном общении.
</a:t>
            </a:r>
            <a:endParaRPr lang="en-US" sz="1400" dirty="0"/>
          </a:p>
        </p:txBody>
      </p:sp>
      <p:sp>
        <p:nvSpPr>
          <p:cNvPr id="18" name="Text 4"/>
          <p:cNvSpPr txBox="1"/>
          <p:nvPr/>
        </p:nvSpPr>
        <p:spPr>
          <a:xfrm>
            <a:off x="628740" y="2005017"/>
            <a:ext cx="2205549" cy="790460"/>
          </a:xfrm>
          <a:prstGeom prst="rect">
            <a:avLst/>
          </a:prstGeom>
          <a:noFill/>
          <a:ln/>
        </p:spPr>
        <p:txBody>
          <a:bodyPr wrap="square" lIns="0" tIns="0" rIns="0" bIns="0" rtlCol="0" anchor="t"/>
          <a:lstStyle/>
          <a:p>
            <a:pPr algn="l" indent="0" marL="0">
              <a:lnSpc>
                <a:spcPct val="100000"/>
              </a:lnSpc>
              <a:buNone/>
            </a:pPr>
            <a:r>
              <a:rPr lang="en-US" sz="1262" b="1" dirty="0">
                <a:solidFill>
                  <a:srgbClr val="000000"/>
                </a:solidFill>
                <a:latin typeface="Arial" pitchFamily="34" charset="0"/>
                <a:ea typeface="Arial" pitchFamily="34" charset="-122"/>
                <a:cs typeface="Arial" pitchFamily="34" charset="-120"/>
              </a:rPr>
              <a:t>Карандаши
</a:t>
            </a:r>
            <a:pPr algn="l" indent="0" marL="0">
              <a:lnSpc>
                <a:spcPct val="100000"/>
              </a:lnSpc>
              <a:buNone/>
            </a:pPr>
            <a:r>
              <a:rPr lang="en-US" sz="992" dirty="0">
                <a:solidFill>
                  <a:srgbClr val="000000"/>
                </a:solidFill>
                <a:latin typeface="Arial" pitchFamily="34" charset="0"/>
                <a:ea typeface="Arial" pitchFamily="34" charset="-122"/>
                <a:cs typeface="Arial" pitchFamily="34" charset="-120"/>
              </a:rPr>
              <a:t>На парте может лежать семь карандашей. Такой пример помогает считать по-немецки и сразу связывать число с предметами, которые ребёнок видит каждый день.
</a:t>
            </a:r>
            <a:endParaRPr lang="en-US" sz="1262" dirty="0"/>
          </a:p>
        </p:txBody>
      </p:sp>
      <p:sp>
        <p:nvSpPr>
          <p:cNvPr id="19" name="Text 5"/>
          <p:cNvSpPr txBox="1"/>
          <p:nvPr/>
        </p:nvSpPr>
        <p:spPr>
          <a:xfrm>
            <a:off x="3472756" y="2005017"/>
            <a:ext cx="2205549" cy="790460"/>
          </a:xfrm>
          <a:prstGeom prst="rect">
            <a:avLst/>
          </a:prstGeom>
          <a:noFill/>
          <a:ln/>
        </p:spPr>
        <p:txBody>
          <a:bodyPr wrap="square" lIns="0" tIns="0" rIns="0" bIns="0" rtlCol="0" anchor="t"/>
          <a:lstStyle/>
          <a:p>
            <a:pPr algn="l" indent="0" marL="0">
              <a:lnSpc>
                <a:spcPct val="100000"/>
              </a:lnSpc>
              <a:buNone/>
            </a:pPr>
            <a:r>
              <a:rPr lang="en-US" sz="1262" b="1" dirty="0">
                <a:solidFill>
                  <a:srgbClr val="000000"/>
                </a:solidFill>
                <a:latin typeface="Arial" pitchFamily="34" charset="0"/>
                <a:ea typeface="Arial" pitchFamily="34" charset="-122"/>
                <a:cs typeface="Arial" pitchFamily="34" charset="-120"/>
              </a:rPr>
              <a:t>Тетради и страницы
</a:t>
            </a:r>
            <a:pPr algn="l" indent="0" marL="0">
              <a:lnSpc>
                <a:spcPct val="100000"/>
              </a:lnSpc>
              <a:buNone/>
            </a:pPr>
            <a:r>
              <a:rPr lang="en-US" sz="992" dirty="0">
                <a:solidFill>
                  <a:srgbClr val="000000"/>
                </a:solidFill>
                <a:latin typeface="Arial" pitchFamily="34" charset="0"/>
                <a:ea typeface="Arial" pitchFamily="34" charset="-122"/>
                <a:cs typeface="Arial" pitchFamily="34" charset="-120"/>
              </a:rPr>
              <a:t>Семь тетрадей или семь страниц в задании делают счёт понятным. Число становится частью обычной учебной работы, а не отдельным сухим правилом.
</a:t>
            </a:r>
            <a:endParaRPr lang="en-US" sz="1262" dirty="0"/>
          </a:p>
        </p:txBody>
      </p:sp>
      <p:sp>
        <p:nvSpPr>
          <p:cNvPr id="20" name="Text 6"/>
          <p:cNvSpPr txBox="1"/>
          <p:nvPr/>
        </p:nvSpPr>
        <p:spPr>
          <a:xfrm>
            <a:off x="6324579" y="2005017"/>
            <a:ext cx="2205549" cy="790460"/>
          </a:xfrm>
          <a:prstGeom prst="rect">
            <a:avLst/>
          </a:prstGeom>
          <a:noFill/>
          <a:ln/>
        </p:spPr>
        <p:txBody>
          <a:bodyPr wrap="square" lIns="0" tIns="0" rIns="0" bIns="0" rtlCol="0" anchor="t"/>
          <a:lstStyle/>
          <a:p>
            <a:pPr algn="l" indent="0" marL="0">
              <a:lnSpc>
                <a:spcPct val="100000"/>
              </a:lnSpc>
              <a:buNone/>
            </a:pPr>
            <a:r>
              <a:rPr lang="en-US" sz="1262" b="1" dirty="0">
                <a:solidFill>
                  <a:srgbClr val="000000"/>
                </a:solidFill>
                <a:latin typeface="Arial" pitchFamily="34" charset="0"/>
                <a:ea typeface="Arial" pitchFamily="34" charset="-122"/>
                <a:cs typeface="Arial" pitchFamily="34" charset="-120"/>
              </a:rPr>
              <a:t>Шаги и движения
</a:t>
            </a:r>
            <a:pPr algn="l" indent="0" marL="0">
              <a:lnSpc>
                <a:spcPct val="100000"/>
              </a:lnSpc>
              <a:buNone/>
            </a:pPr>
            <a:r>
              <a:rPr lang="en-US" sz="992" dirty="0">
                <a:solidFill>
                  <a:srgbClr val="000000"/>
                </a:solidFill>
                <a:latin typeface="Arial" pitchFamily="34" charset="0"/>
                <a:ea typeface="Arial" pitchFamily="34" charset="-122"/>
                <a:cs typeface="Arial" pitchFamily="34" charset="-120"/>
              </a:rPr>
              <a:t>В игре можно сделать семь шагов или семь хлопков. Движение помогает лучше запомнить слово, потому что счёт соединяется с действием.
</a:t>
            </a:r>
            <a:endParaRPr lang="en-US" sz="126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229" y="2573391"/>
            <a:ext cx="3986205" cy="207874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32600" y="2573391"/>
            <a:ext cx="3986205" cy="207874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Семь предметов на картинке
</a:t>
            </a:r>
            <a:endParaRPr lang="en-US" sz="2000" dirty="0"/>
          </a:p>
        </p:txBody>
      </p:sp>
      <p:sp>
        <p:nvSpPr>
          <p:cNvPr id="9"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10" name="Text 2"/>
          <p:cNvSpPr txBox="1"/>
          <p:nvPr/>
        </p:nvSpPr>
        <p:spPr>
          <a:xfrm>
            <a:off x="471213" y="1450350"/>
            <a:ext cx="3898617" cy="1046400"/>
          </a:xfrm>
          <a:prstGeom prst="rect">
            <a:avLst/>
          </a:prstGeom>
          <a:noFill/>
          <a:ln/>
        </p:spPr>
        <p:txBody>
          <a:bodyPr wrap="square" lIns="0" tIns="0" rIns="0" bIns="0" rtlCol="0" anchor="ctr"/>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Яблоки на полке
</a:t>
            </a:r>
            <a:pPr algn="l" indent="0" marL="0">
              <a:lnSpc>
                <a:spcPct val="100000"/>
              </a:lnSpc>
              <a:buNone/>
            </a:pPr>
            <a:r>
              <a:rPr lang="en-US" sz="500" b="1" dirty="0">
                <a:solidFill>
                  <a:srgbClr val="A30035"/>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 картинке лежат ровно семь яблок, и их легко пересчитать с первого взгляда. Если рядом написать sieben Äpfel, число сразу соединяется с немецким словом и запоминается без труда.
</a:t>
            </a:r>
            <a:endParaRPr lang="en-US" sz="1400" dirty="0"/>
          </a:p>
        </p:txBody>
      </p:sp>
      <p:sp>
        <p:nvSpPr>
          <p:cNvPr id="11" name="Text 3"/>
          <p:cNvSpPr txBox="1"/>
          <p:nvPr/>
        </p:nvSpPr>
        <p:spPr>
          <a:xfrm>
            <a:off x="4783018" y="1450350"/>
            <a:ext cx="3898617" cy="1046400"/>
          </a:xfrm>
          <a:prstGeom prst="rect">
            <a:avLst/>
          </a:prstGeom>
          <a:noFill/>
          <a:ln/>
        </p:spPr>
        <p:txBody>
          <a:bodyPr wrap="square" lIns="0" tIns="0" rIns="0" bIns="0" rtlCol="0" anchor="ctr"/>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Звёзды в небе
</a:t>
            </a:r>
            <a:pPr algn="l" indent="0" marL="0">
              <a:lnSpc>
                <a:spcPct val="100000"/>
              </a:lnSpc>
              <a:buNone/>
            </a:pPr>
            <a:r>
              <a:rPr lang="en-US" sz="500" b="1" dirty="0">
                <a:solidFill>
                  <a:srgbClr val="A30035"/>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Другой вариант — семь звёзд, нарисованных ярко и одинаково. Такой рисунок особенно нравится детям, потому что его приятно считать, а подпись sieben Sterne делает изображение ещё понятнее.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27501" y="2204484"/>
            <a:ext cx="2166080" cy="1956390"/>
          </a:xfrm>
          <a:prstGeom prst="rect">
            <a:avLst/>
          </a:prstGeom>
          <a:noFill/>
          <a:ln/>
        </p:spPr>
        <p:txBody>
          <a:bodyPr wrap="square" lIns="0" tIns="0" rIns="0" bIns="0" rtlCol="0" anchor="t"/>
          <a:lstStyle/>
          <a:p>
            <a:pPr algn="l" indent="0" marL="0">
              <a:lnSpc>
                <a:spcPct val="100000"/>
              </a:lnSpc>
              <a:buNone/>
            </a:pPr>
            <a:r>
              <a:rPr lang="en-US" sz="988" dirty="0">
                <a:solidFill>
                  <a:srgbClr val="FFFFFF"/>
                </a:solidFill>
                <a:latin typeface="Arial" pitchFamily="34" charset="0"/>
                <a:ea typeface="Arial" pitchFamily="34" charset="-122"/>
                <a:cs typeface="Arial" pitchFamily="34" charset="-120"/>
              </a:rPr>
              <a:t>Слово sieben короткое и звучит ритмично. Его удобно повторять хором, потому что оно не слишком длинное и хорошо подходит для первых упражнений на уроке.
</a:t>
            </a:r>
            <a:endParaRPr lang="en-US" sz="988" dirty="0"/>
          </a:p>
        </p:txBody>
      </p:sp>
      <p:sp>
        <p:nvSpPr>
          <p:cNvPr id="9" name="Text 1"/>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Почему слово sieben легко учить
</a:t>
            </a:r>
            <a:endParaRPr lang="en-US" sz="2000" dirty="0"/>
          </a:p>
        </p:txBody>
      </p:sp>
      <p:sp>
        <p:nvSpPr>
          <p:cNvPr id="10" name="Text 2"/>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11" name="Text 3"/>
          <p:cNvSpPr txBox="1"/>
          <p:nvPr/>
        </p:nvSpPr>
        <p:spPr>
          <a:xfrm>
            <a:off x="6460469" y="2204484"/>
            <a:ext cx="2166080" cy="1956390"/>
          </a:xfrm>
          <a:prstGeom prst="rect">
            <a:avLst/>
          </a:prstGeom>
          <a:noFill/>
          <a:ln/>
        </p:spPr>
        <p:txBody>
          <a:bodyPr wrap="square" lIns="0" tIns="0" rIns="0" bIns="0" rtlCol="0" anchor="t"/>
          <a:lstStyle/>
          <a:p>
            <a:pPr algn="l" indent="0" marL="0">
              <a:lnSpc>
                <a:spcPct val="100000"/>
              </a:lnSpc>
              <a:buNone/>
            </a:pPr>
            <a:r>
              <a:rPr lang="en-US" sz="988" dirty="0">
                <a:solidFill>
                  <a:srgbClr val="000000"/>
                </a:solidFill>
                <a:latin typeface="Arial" pitchFamily="34" charset="0"/>
                <a:ea typeface="Arial" pitchFamily="34" charset="-122"/>
                <a:cs typeface="Arial" pitchFamily="34" charset="-120"/>
              </a:rPr>
              <a:t>Когда sieben повторяется вместе с другими числами, оно быстро входит в активный словарь. Так третьекласснику легче считать по-немецки и не путать новое слово с похожими.
</a:t>
            </a:r>
            <a:endParaRPr lang="en-US" sz="988" dirty="0"/>
          </a:p>
        </p:txBody>
      </p:sp>
      <p:sp>
        <p:nvSpPr>
          <p:cNvPr id="12" name="Text 4"/>
          <p:cNvSpPr txBox="1"/>
          <p:nvPr/>
        </p:nvSpPr>
        <p:spPr>
          <a:xfrm>
            <a:off x="3488176" y="2204484"/>
            <a:ext cx="2166080" cy="1956390"/>
          </a:xfrm>
          <a:prstGeom prst="rect">
            <a:avLst/>
          </a:prstGeom>
          <a:noFill/>
          <a:ln/>
        </p:spPr>
        <p:txBody>
          <a:bodyPr wrap="square" lIns="0" tIns="0" rIns="0" bIns="0" rtlCol="0" anchor="t"/>
          <a:lstStyle/>
          <a:p>
            <a:pPr algn="l" indent="0" marL="0">
              <a:lnSpc>
                <a:spcPct val="100000"/>
              </a:lnSpc>
              <a:buNone/>
            </a:pPr>
            <a:r>
              <a:rPr lang="en-US" sz="988" dirty="0">
                <a:solidFill>
                  <a:srgbClr val="000000"/>
                </a:solidFill>
                <a:latin typeface="Arial" pitchFamily="34" charset="0"/>
                <a:ea typeface="Arial" pitchFamily="34" charset="-122"/>
                <a:cs typeface="Arial" pitchFamily="34" charset="-120"/>
              </a:rPr>
              <a:t>Его можно разделить на две части: sie-ben. Такое деление помогает ребёнку произносить слово спокойно и без спешки, а потом уверенно узнавать его в заданиях.
</a:t>
            </a:r>
            <a:endParaRPr lang="en-US" sz="988"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5" y="1148600"/>
            <a:ext cx="5422625" cy="14664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7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Ich mag die Zahl 7.
</a:t>
            </a:r>
            <a:endParaRPr lang="en-US" sz="3000" dirty="0"/>
          </a:p>
        </p:txBody>
      </p:sp>
      <p:sp>
        <p:nvSpPr>
          <p:cNvPr id="6" name="Text 1"/>
          <p:cNvSpPr txBox="1"/>
          <p:nvPr/>
        </p:nvSpPr>
        <p:spPr>
          <a:xfrm>
            <a:off x="4572000" y="3064591"/>
            <a:ext cx="3842615" cy="1173503"/>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Личное высказывание для учебной презентации
</a:t>
            </a:r>
            <a:endParaRPr lang="en-US" sz="1100" dirty="0"/>
          </a:p>
        </p:txBody>
      </p:sp>
      <p:sp>
        <p:nvSpPr>
          <p:cNvPr id="7" name="Text 2"/>
          <p:cNvSpPr txBox="1"/>
          <p:nvPr/>
        </p:nvSpPr>
        <p:spPr>
          <a:xfrm>
            <a:off x="373124" y="3064592"/>
            <a:ext cx="3842615" cy="1173502"/>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Мне нравится эта цифра, потому что она красиво выглядит, легко запоминается и часто встречается в жизни и на уроках немецкого языка.
</a:t>
            </a:r>
            <a:endParaRPr lang="en-US" sz="1100" dirty="0"/>
          </a:p>
        </p:txBody>
      </p:sp>
      <p:sp>
        <p:nvSpPr>
          <p:cNvPr id="8" name="Text 3"/>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3622" y="87313"/>
            <a:ext cx="4502078" cy="49571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72778" y="652071"/>
            <a:ext cx="3825281" cy="133412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Семёрка в счёте и играх
</a:t>
            </a:r>
            <a:endParaRPr lang="en-US" sz="2000" dirty="0"/>
          </a:p>
        </p:txBody>
      </p:sp>
      <p:sp>
        <p:nvSpPr>
          <p:cNvPr id="7" name="Text 1"/>
          <p:cNvSpPr txBox="1"/>
          <p:nvPr/>
        </p:nvSpPr>
        <p:spPr>
          <a:xfrm>
            <a:off x="372778" y="2510853"/>
            <a:ext cx="3437864" cy="92939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играх семёрка помогает считать прыжки, хлопки и команды. Семь одинаковых значков на слайде делают задание весёлым и очень понятным для младших школьников.
</a:t>
            </a:r>
            <a:endParaRPr lang="en-US" sz="1100" dirty="0"/>
          </a:p>
        </p:txBody>
      </p:sp>
      <p:sp>
        <p:nvSpPr>
          <p:cNvPr id="8" name="Text 2"/>
          <p:cNvSpPr txBox="1"/>
          <p:nvPr/>
        </p:nvSpPr>
        <p:spPr>
          <a:xfrm>
            <a:off x="372778"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9" name="Text 3"/>
          <p:cNvSpPr txBox="1"/>
          <p:nvPr/>
        </p:nvSpPr>
        <p:spPr>
          <a:xfrm>
            <a:off x="372778" y="3740046"/>
            <a:ext cx="3437864" cy="92939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Немецкие подписи вроде sieben Punkte, sieben Kinder или sieben Sterne показывают, как число работает в короткой фразе. Это делает счёт не скучным, а почти как маленькую игру.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616473" y="1942176"/>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Числа нужны, когда мы отвечаем на вопрос о возрасте. С помощью немецкой фразы Ich bin sieben Jahre alt ребёнок может сказать о себе коротко и понятно.
</a:t>
            </a:r>
            <a:endParaRPr lang="en-US" sz="1100" dirty="0"/>
          </a:p>
        </p:txBody>
      </p:sp>
      <p:sp>
        <p:nvSpPr>
          <p:cNvPr id="8" name="Text 1"/>
          <p:cNvSpPr txBox="1"/>
          <p:nvPr/>
        </p:nvSpPr>
        <p:spPr>
          <a:xfrm>
            <a:off x="35877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9" name="Text 2"/>
          <p:cNvSpPr txBox="1"/>
          <p:nvPr/>
        </p:nvSpPr>
        <p:spPr>
          <a:xfrm>
            <a:off x="4578873" y="1942176"/>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Для третьеклассника такая модель особенно удобна: в ней есть знакомое число, простые слова и смысл, связанный с обычной жизнью. Это уже настоящая речь, а не просто упражнение.
</a:t>
            </a:r>
            <a:endParaRPr lang="en-US" sz="1100" dirty="0"/>
          </a:p>
        </p:txBody>
      </p:sp>
      <p:sp>
        <p:nvSpPr>
          <p:cNvPr id="10" name="Text 3"/>
          <p:cNvSpPr txBox="1"/>
          <p:nvPr/>
        </p:nvSpPr>
        <p:spPr>
          <a:xfrm>
            <a:off x="616473" y="3625771"/>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Когда ученик повторяет фразу о возрасте, он учится не только считать, но и строить небольшое предложение. Так число 7 начинает работать в общении, а не жить отдельно в тетради.
</a:t>
            </a:r>
            <a:endParaRPr lang="en-US" sz="1100" dirty="0"/>
          </a:p>
        </p:txBody>
      </p:sp>
      <p:sp>
        <p:nvSpPr>
          <p:cNvPr id="11" name="Text 4"/>
          <p:cNvSpPr txBox="1"/>
          <p:nvPr/>
        </p:nvSpPr>
        <p:spPr>
          <a:xfrm>
            <a:off x="4578873" y="3625771"/>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Один короткий ответ может стать первым шагом к разговору по-немецки. Поэтому семёрка полезна на уроке: она помогает говорить о себе спокойно, уверенно и без лишних сложностей.
</a:t>
            </a:r>
            <a:endParaRPr lang="en-US" sz="1100" dirty="0"/>
          </a:p>
        </p:txBody>
      </p:sp>
      <p:sp>
        <p:nvSpPr>
          <p:cNvPr id="12" name="Text 5"/>
          <p:cNvSpPr txBox="1"/>
          <p:nvPr/>
        </p:nvSpPr>
        <p:spPr>
          <a:xfrm>
            <a:off x="358775" y="652071"/>
            <a:ext cx="8398271" cy="66636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числа помогают говорить о возрасте
</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Сравнение: sechs, sieben, acht
</a:t>
            </a:r>
            <a:endParaRPr lang="en-US" sz="2000" dirty="0"/>
          </a:p>
        </p:txBody>
      </p:sp>
      <p:sp>
        <p:nvSpPr>
          <p:cNvPr id="8"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12</a:t>
            </a:r>
            <a:endParaRPr lang="en-US" sz="1000" dirty="0"/>
          </a:p>
        </p:txBody>
      </p:sp>
      <p:sp>
        <p:nvSpPr>
          <p:cNvPr id="9" name="Text 2"/>
          <p:cNvSpPr txBox="1"/>
          <p:nvPr/>
        </p:nvSpPr>
        <p:spPr>
          <a:xfrm>
            <a:off x="4859820" y="1752890"/>
            <a:ext cx="2507456" cy="702392"/>
          </a:xfrm>
          <a:prstGeom prst="rect">
            <a:avLst/>
          </a:prstGeom>
          <a:noFill/>
          <a:ln/>
        </p:spPr>
        <p:txBody>
          <a:bodyPr wrap="square" lIns="0" tIns="0" rIns="0" bIns="0" rtlCol="0" anchor="ctr"/>
          <a:lstStyle/>
          <a:p>
            <a:pPr algn="l" indent="0" marL="0">
              <a:lnSpc>
                <a:spcPct val="100000"/>
              </a:lnSpc>
              <a:buNone/>
            </a:pPr>
            <a:r>
              <a:rPr lang="en-US" sz="1334" b="1" dirty="0">
                <a:solidFill>
                  <a:srgbClr val="A30035"/>
                </a:solidFill>
                <a:latin typeface="Arial" pitchFamily="34" charset="0"/>
                <a:ea typeface="Arial" pitchFamily="34" charset="-122"/>
                <a:cs typeface="Arial" pitchFamily="34" charset="-120"/>
              </a:rPr>
              <a:t>Сначала — sechs
</a:t>
            </a:r>
            <a:pPr algn="l" indent="0" marL="0">
              <a:lnSpc>
                <a:spcPct val="100000"/>
              </a:lnSpc>
              <a:buNone/>
            </a:pPr>
            <a:r>
              <a:rPr lang="en-US" sz="1048" dirty="0">
                <a:solidFill>
                  <a:srgbClr val="000000"/>
                </a:solidFill>
                <a:latin typeface="Arial" pitchFamily="34" charset="0"/>
                <a:ea typeface="Arial" pitchFamily="34" charset="-122"/>
                <a:cs typeface="Arial" pitchFamily="34" charset="-120"/>
              </a:rPr>
              <a:t>Сначала дети повторяют число sechs и запоминают его как соседку семёрки. Это помогает услышать порядок чисел и не теряться в ряду.
</a:t>
            </a:r>
            <a:endParaRPr lang="en-US" sz="1334" dirty="0"/>
          </a:p>
        </p:txBody>
      </p:sp>
      <p:sp>
        <p:nvSpPr>
          <p:cNvPr id="10" name="Text 3"/>
          <p:cNvSpPr txBox="1"/>
          <p:nvPr/>
        </p:nvSpPr>
        <p:spPr>
          <a:xfrm>
            <a:off x="1776724" y="2948858"/>
            <a:ext cx="2507456" cy="702392"/>
          </a:xfrm>
          <a:prstGeom prst="rect">
            <a:avLst/>
          </a:prstGeom>
          <a:noFill/>
          <a:ln/>
        </p:spPr>
        <p:txBody>
          <a:bodyPr wrap="square" lIns="0" tIns="0" rIns="0" bIns="0" rtlCol="0" anchor="ctr"/>
          <a:lstStyle/>
          <a:p>
            <a:pPr algn="r" indent="0" marL="0">
              <a:lnSpc>
                <a:spcPct val="100000"/>
              </a:lnSpc>
              <a:buNone/>
            </a:pPr>
            <a:r>
              <a:rPr lang="en-US" sz="1334" b="1" dirty="0">
                <a:solidFill>
                  <a:srgbClr val="A30035"/>
                </a:solidFill>
                <a:latin typeface="Arial" pitchFamily="34" charset="0"/>
                <a:ea typeface="Arial" pitchFamily="34" charset="-122"/>
                <a:cs typeface="Arial" pitchFamily="34" charset="-120"/>
              </a:rPr>
              <a:t>Потом — sieben
</a:t>
            </a:r>
            <a:pPr algn="r" indent="0" marL="0">
              <a:lnSpc>
                <a:spcPct val="100000"/>
              </a:lnSpc>
              <a:buNone/>
            </a:pPr>
            <a:r>
              <a:rPr lang="en-US" sz="1048" dirty="0">
                <a:solidFill>
                  <a:srgbClr val="000000"/>
                </a:solidFill>
                <a:latin typeface="Arial" pitchFamily="34" charset="0"/>
                <a:ea typeface="Arial" pitchFamily="34" charset="-122"/>
                <a:cs typeface="Arial" pitchFamily="34" charset="-120"/>
              </a:rPr>
              <a:t>Затем появляется sieben. Она стоит в середине и легко запоминается рядом с двумя знакомыми словами, если произносить их по очереди вслух.
</a:t>
            </a:r>
            <a:endParaRPr lang="en-US" sz="1334" dirty="0"/>
          </a:p>
        </p:txBody>
      </p:sp>
      <p:sp>
        <p:nvSpPr>
          <p:cNvPr id="11" name="Text 4"/>
          <p:cNvSpPr txBox="1"/>
          <p:nvPr/>
        </p:nvSpPr>
        <p:spPr>
          <a:xfrm>
            <a:off x="4859820" y="3994440"/>
            <a:ext cx="2507456" cy="702392"/>
          </a:xfrm>
          <a:prstGeom prst="rect">
            <a:avLst/>
          </a:prstGeom>
          <a:noFill/>
          <a:ln/>
        </p:spPr>
        <p:txBody>
          <a:bodyPr wrap="square" lIns="0" tIns="0" rIns="0" bIns="0" rtlCol="0" anchor="ctr"/>
          <a:lstStyle/>
          <a:p>
            <a:pPr algn="l" indent="0" marL="0">
              <a:lnSpc>
                <a:spcPct val="100000"/>
              </a:lnSpc>
              <a:buNone/>
            </a:pPr>
            <a:r>
              <a:rPr lang="en-US" sz="1334" b="1" dirty="0">
                <a:solidFill>
                  <a:srgbClr val="A30035"/>
                </a:solidFill>
                <a:latin typeface="Arial" pitchFamily="34" charset="0"/>
                <a:ea typeface="Arial" pitchFamily="34" charset="-122"/>
                <a:cs typeface="Arial" pitchFamily="34" charset="-120"/>
              </a:rPr>
              <a:t>После — acht
</a:t>
            </a:r>
            <a:pPr algn="l" indent="0" marL="0">
              <a:lnSpc>
                <a:spcPct val="100000"/>
              </a:lnSpc>
              <a:buNone/>
            </a:pPr>
            <a:r>
              <a:rPr lang="en-US" sz="1048" dirty="0">
                <a:solidFill>
                  <a:srgbClr val="000000"/>
                </a:solidFill>
                <a:latin typeface="Arial" pitchFamily="34" charset="0"/>
                <a:ea typeface="Arial" pitchFamily="34" charset="-122"/>
                <a:cs typeface="Arial" pitchFamily="34" charset="-120"/>
              </a:rPr>
              <a:t>После семёрки идёт acht. Такое соседство показывает, что числа в немецком языке идут друг за другом, как ступеньки на лесенке.
</a:t>
            </a:r>
            <a:endParaRPr lang="en-US" sz="133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65690" y="2130904"/>
            <a:ext cx="3977709" cy="2816249"/>
          </a:xfrm>
          <a:prstGeom prst="rect">
            <a:avLst/>
          </a:prstGeom>
        </p:spPr>
      </p:pic>
      <p:sp>
        <p:nvSpPr>
          <p:cNvPr id="7" name="Text 0"/>
          <p:cNvSpPr txBox="1"/>
          <p:nvPr/>
        </p:nvSpPr>
        <p:spPr>
          <a:xfrm>
            <a:off x="364094" y="652071"/>
            <a:ext cx="3825281" cy="133412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Считалка с числом sieben
</a:t>
            </a:r>
            <a:endParaRPr lang="en-US" sz="2000" dirty="0"/>
          </a:p>
        </p:txBody>
      </p:sp>
      <p:sp>
        <p:nvSpPr>
          <p:cNvPr id="8" name="Text 1"/>
          <p:cNvSpPr txBox="1"/>
          <p:nvPr/>
        </p:nvSpPr>
        <p:spPr>
          <a:xfrm>
            <a:off x="4761752" y="711361"/>
            <a:ext cx="3677709" cy="1514678"/>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Считалка помогает запомнить слово sieben не скучно, а с ритмом. Когда дети хлопают в ладоши или шагают, слово звучит легче и быстрее запоминается.
</a:t>
            </a:r>
            <a:endParaRPr lang="en-US" sz="1100" dirty="0"/>
          </a:p>
        </p:txBody>
      </p:sp>
      <p:sp>
        <p:nvSpPr>
          <p:cNvPr id="9" name="Text 2"/>
          <p:cNvSpPr txBox="1"/>
          <p:nvPr/>
        </p:nvSpPr>
        <p:spPr>
          <a:xfrm>
            <a:off x="4761752" y="3020455"/>
            <a:ext cx="3677709" cy="1514678"/>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Можно повторять короткую строку вместе с движением и улыбкой. Так число 7 превращается в весёлую часть урока, а не только в запись на доске.
</a:t>
            </a:r>
            <a:endParaRPr lang="en-US" sz="1100" dirty="0"/>
          </a:p>
        </p:txBody>
      </p:sp>
      <p:sp>
        <p:nvSpPr>
          <p:cNvPr id="10" name="Text 3"/>
          <p:cNvSpPr txBox="1"/>
          <p:nvPr/>
        </p:nvSpPr>
        <p:spPr>
          <a:xfrm>
            <a:off x="364094"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67380" y="1624790"/>
            <a:ext cx="306494" cy="272439"/>
          </a:xfrm>
          <a:prstGeom prst="rect">
            <a:avLst/>
          </a:prstGeom>
        </p:spPr>
      </p:pic>
      <p:pic>
        <p:nvPicPr>
          <p:cNvPr id="5" name="Image 3" descr="preencoded.png">    </p:cNvPr>
          <p:cNvPicPr>
            <a:picLocks noChangeAspect="1"/>
          </p:cNvPicPr>
          <p:nvPr/>
        </p:nvPicPr>
        <p:blipFill>
          <a:blip r:embed="rId4"/>
          <a:stretch>
            <a:fillRect/>
          </a:stretch>
        </p:blipFill>
        <p:spPr>
          <a:xfrm>
            <a:off x="4968511" y="1616742"/>
            <a:ext cx="324602" cy="288535"/>
          </a:xfrm>
          <a:prstGeom prst="rect">
            <a:avLst/>
          </a:prstGeom>
        </p:spPr>
      </p:pic>
      <p:pic>
        <p:nvPicPr>
          <p:cNvPr id="6" name="Image 4" descr="preencoded.png">    </p:cNvPr>
          <p:cNvPicPr>
            <a:picLocks noChangeAspect="1"/>
          </p:cNvPicPr>
          <p:nvPr/>
        </p:nvPicPr>
        <p:blipFill>
          <a:blip r:embed="rId5"/>
          <a:stretch>
            <a:fillRect/>
          </a:stretch>
        </p:blipFill>
        <p:spPr>
          <a:xfrm>
            <a:off x="679293" y="3304813"/>
            <a:ext cx="282669" cy="323050"/>
          </a:xfrm>
          <a:prstGeom prst="rect">
            <a:avLst/>
          </a:prstGeom>
        </p:spPr>
      </p:pic>
      <p:pic>
        <p:nvPicPr>
          <p:cNvPr id="7" name="Image 5" descr="preencoded.png">    </p:cNvPr>
          <p:cNvPicPr>
            <a:picLocks noChangeAspect="1"/>
          </p:cNvPicPr>
          <p:nvPr/>
        </p:nvPicPr>
        <p:blipFill>
          <a:blip r:embed="rId6"/>
          <a:stretch>
            <a:fillRect/>
          </a:stretch>
        </p:blipFill>
        <p:spPr>
          <a:xfrm>
            <a:off x="5029859" y="3304813"/>
            <a:ext cx="201906" cy="32305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Семёрка как удачное и любимое число
</a:t>
            </a:r>
            <a:endParaRPr lang="en-US" sz="2000" dirty="0"/>
          </a:p>
        </p:txBody>
      </p:sp>
      <p:sp>
        <p:nvSpPr>
          <p:cNvPr id="10"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11" name="Text 2"/>
          <p:cNvSpPr txBox="1"/>
          <p:nvPr/>
        </p:nvSpPr>
        <p:spPr>
          <a:xfrm>
            <a:off x="672781" y="2005017"/>
            <a:ext cx="3541153" cy="79046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Счастливая ассоциация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Во многих историях семёрка считается удачным числом, поэтому она вызывает у детей тёплое и радостное чувство. Это делает её особенно приятной для запоминания.
</a:t>
            </a:r>
            <a:endParaRPr lang="en-US" sz="1400" dirty="0"/>
          </a:p>
        </p:txBody>
      </p:sp>
      <p:sp>
        <p:nvSpPr>
          <p:cNvPr id="12" name="Text 3"/>
          <p:cNvSpPr txBox="1"/>
          <p:nvPr/>
        </p:nvSpPr>
        <p:spPr>
          <a:xfrm>
            <a:off x="4973912" y="2005017"/>
            <a:ext cx="3541153" cy="79045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 сказках и рассказах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Число 7 часто встречается в сказках, загадках и коротких историях. Из-за этого оно кажется знакомым ещё до урока немецкого языка и быстро узнаётся.
</a:t>
            </a:r>
            <a:endParaRPr lang="en-US" sz="1400" dirty="0"/>
          </a:p>
        </p:txBody>
      </p:sp>
      <p:sp>
        <p:nvSpPr>
          <p:cNvPr id="13" name="Text 4"/>
          <p:cNvSpPr txBox="1"/>
          <p:nvPr/>
        </p:nvSpPr>
        <p:spPr>
          <a:xfrm>
            <a:off x="672781" y="3707436"/>
            <a:ext cx="3541153" cy="79046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 повседневной жизни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Семёрка появляется в неделе, в играх и в школьных заданиях. Она напоминает, что числа нужны не только на уроке, но и каждый день.
</a:t>
            </a:r>
            <a:endParaRPr lang="en-US" sz="1400" dirty="0"/>
          </a:p>
        </p:txBody>
      </p:sp>
      <p:sp>
        <p:nvSpPr>
          <p:cNvPr id="14" name="Text 5"/>
          <p:cNvSpPr txBox="1"/>
          <p:nvPr/>
        </p:nvSpPr>
        <p:spPr>
          <a:xfrm>
            <a:off x="4973912" y="3707436"/>
            <a:ext cx="3541153" cy="79045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Для личной истории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Ребёнку легко сказать, почему ему нравится 7: она простая, красивая и знакомая. Такое короткое объяснение звучит искренне и подходит для школьного выступления.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8720"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 уроке число 7 помогает считать предметы на картинке, выбирать нужный ответ и сравнивать количество. Такие задания короткие и понятные, поэтому они хорошо подходят для 3 класса.
</a:t>
            </a:r>
            <a:endParaRPr lang="en-US" sz="1100" dirty="0"/>
          </a:p>
        </p:txBody>
      </p:sp>
      <p:sp>
        <p:nvSpPr>
          <p:cNvPr id="7" name="Text 1"/>
          <p:cNvSpPr txBox="1"/>
          <p:nvPr/>
        </p:nvSpPr>
        <p:spPr>
          <a:xfrm>
            <a:off x="3339491"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Семёрка часто встречается и в раскрасках, где нужно найти семь одинаковых деталей или отметить правильную группу. Это учит внимательно смотреть, считать и не спешить.
</a:t>
            </a:r>
            <a:endParaRPr lang="en-US" sz="1100" dirty="0"/>
          </a:p>
        </p:txBody>
      </p:sp>
      <p:sp>
        <p:nvSpPr>
          <p:cNvPr id="8" name="Text 2"/>
          <p:cNvSpPr txBox="1"/>
          <p:nvPr/>
        </p:nvSpPr>
        <p:spPr>
          <a:xfrm>
            <a:off x="6111266"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мини-диалогах число 7 тоже полезно: его можно услышать, прочитать и произнести вслух. Так один маленький пример соединяет чтение, слух и счёт.
</a:t>
            </a:r>
            <a:endParaRPr lang="en-US" sz="1100" dirty="0"/>
          </a:p>
        </p:txBody>
      </p:sp>
      <p:sp>
        <p:nvSpPr>
          <p:cNvPr id="9" name="Text 3"/>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Числа в немецких заданиях
</a:t>
            </a:r>
            <a:endParaRPr lang="en-US" sz="2000" dirty="0"/>
          </a:p>
        </p:txBody>
      </p:sp>
      <p:sp>
        <p:nvSpPr>
          <p:cNvPr id="10" name="Text 4"/>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3622" y="87313"/>
            <a:ext cx="4502078" cy="49571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72778" y="652071"/>
            <a:ext cx="3825281" cy="133412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Красивая семёрка для словаря
</a:t>
            </a:r>
            <a:endParaRPr lang="en-US" sz="2000" dirty="0"/>
          </a:p>
        </p:txBody>
      </p:sp>
      <p:sp>
        <p:nvSpPr>
          <p:cNvPr id="7" name="Text 1"/>
          <p:cNvSpPr txBox="1"/>
          <p:nvPr/>
        </p:nvSpPr>
        <p:spPr>
          <a:xfrm>
            <a:off x="372778" y="2510853"/>
            <a:ext cx="3437864" cy="92939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Большая цифра 7, украшенная звёздочками или цветами, сразу привлекает внимание. Рядом слово sieben помогает увидеть связь между знаком числа и его немецким названием.
</a:t>
            </a:r>
            <a:endParaRPr lang="en-US" sz="1100" dirty="0"/>
          </a:p>
        </p:txBody>
      </p:sp>
      <p:sp>
        <p:nvSpPr>
          <p:cNvPr id="8" name="Text 2"/>
          <p:cNvSpPr txBox="1"/>
          <p:nvPr/>
        </p:nvSpPr>
        <p:spPr>
          <a:xfrm>
            <a:off x="372778"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9" name="Text 3"/>
          <p:cNvSpPr txBox="1"/>
          <p:nvPr/>
        </p:nvSpPr>
        <p:spPr>
          <a:xfrm>
            <a:off x="372778" y="3740046"/>
            <a:ext cx="3437864" cy="92939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Такой яркий образ облегчает запоминание: глаз видит форму, а язык повторяет слово. Вместе они работают как дружная команда и быстрее остаются в памяти.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запомнить sieben без путаницы
</a:t>
            </a:r>
            <a:endParaRPr lang="en-US" sz="2000" dirty="0"/>
          </a:p>
        </p:txBody>
      </p:sp>
      <p:sp>
        <p:nvSpPr>
          <p:cNvPr id="8"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9" name="Text 2"/>
          <p:cNvSpPr txBox="1"/>
          <p:nvPr/>
        </p:nvSpPr>
        <p:spPr>
          <a:xfrm>
            <a:off x="544849" y="2158063"/>
            <a:ext cx="2109156" cy="1321474"/>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Шаг 1: повторяем пару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Сначала ребёнок запоминает простую пару 7 — sieben. Если повторить её несколько раз вслух, новое слово становится знакомым и спокойным.
</a:t>
            </a:r>
            <a:endParaRPr lang="en-US" sz="1400" dirty="0"/>
          </a:p>
        </p:txBody>
      </p:sp>
      <p:sp>
        <p:nvSpPr>
          <p:cNvPr id="10" name="Text 3"/>
          <p:cNvSpPr txBox="1"/>
          <p:nvPr/>
        </p:nvSpPr>
        <p:spPr>
          <a:xfrm>
            <a:off x="3326149" y="2158063"/>
            <a:ext cx="2109156" cy="1321474"/>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Шаг 2: сравниваем соседей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Потом полезно поставить рядом 6 — sechs и 8 — acht. Соседние числа помогают увидеть порядок и не перепутать семёрку с другими словами.
</a:t>
            </a:r>
            <a:endParaRPr lang="en-US" sz="1400" dirty="0"/>
          </a:p>
        </p:txBody>
      </p:sp>
      <p:sp>
        <p:nvSpPr>
          <p:cNvPr id="11" name="Text 4"/>
          <p:cNvSpPr txBox="1"/>
          <p:nvPr/>
        </p:nvSpPr>
        <p:spPr>
          <a:xfrm>
            <a:off x="6094749" y="2158063"/>
            <a:ext cx="2109156" cy="1321474"/>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Шаг 3: используем в фразе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После повторения слово sieben лучше всего закрепляется в короткой фразе или счёте предметов. Так оно переходит из упражнения в настоящую речь.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2700" y="2219622"/>
            <a:ext cx="2711400" cy="258165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74900" y="2219622"/>
            <a:ext cx="2711400" cy="258165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216350" y="2219622"/>
            <a:ext cx="2711400" cy="2581655"/>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Моя маленькая коллекция из семи предметов
</a:t>
            </a:r>
            <a:endParaRPr lang="en-US" sz="2000" dirty="0"/>
          </a:p>
        </p:txBody>
      </p:sp>
      <p:sp>
        <p:nvSpPr>
          <p:cNvPr id="12"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13" name="Text 2"/>
          <p:cNvSpPr txBox="1"/>
          <p:nvPr/>
        </p:nvSpPr>
        <p:spPr>
          <a:xfrm>
            <a:off x="471213" y="1493062"/>
            <a:ext cx="2513287" cy="833825"/>
          </a:xfrm>
          <a:prstGeom prst="rect">
            <a:avLst/>
          </a:prstGeom>
          <a:noFill/>
          <a:ln/>
        </p:spPr>
        <p:txBody>
          <a:bodyPr wrap="square" lIns="0" tIns="0" rIns="0" bIns="0" rtlCol="0" anchor="ctr"/>
          <a:lstStyle/>
          <a:p>
            <a:pPr algn="l" indent="0" marL="0">
              <a:lnSpc>
                <a:spcPct val="100000"/>
              </a:lnSpc>
              <a:buNone/>
            </a:pPr>
            <a:r>
              <a:rPr lang="en-US" sz="1080" b="1" dirty="0">
                <a:solidFill>
                  <a:srgbClr val="FFFFFF"/>
                </a:solidFill>
                <a:latin typeface="Arial" pitchFamily="34" charset="0"/>
                <a:ea typeface="Arial" pitchFamily="34" charset="-122"/>
                <a:cs typeface="Arial" pitchFamily="34" charset="-120"/>
              </a:rPr>
              <a:t>Семь звёзд на небе
</a:t>
            </a:r>
            <a:pPr algn="l" indent="0" marL="0">
              <a:lnSpc>
                <a:spcPct val="100000"/>
              </a:lnSpc>
              <a:buNone/>
            </a:pPr>
            <a:r>
              <a:rPr lang="en-US" sz="38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49" dirty="0">
                <a:solidFill>
                  <a:srgbClr val="FFFFFF"/>
                </a:solidFill>
                <a:latin typeface="Arial" pitchFamily="34" charset="0"/>
                <a:ea typeface="Arial" pitchFamily="34" charset="-122"/>
                <a:cs typeface="Arial" pitchFamily="34" charset="-120"/>
              </a:rPr>
              <a:t>На рисунке сияют семь маленьких звёздочек, будто они собрались на ночном небе для школьного праздника. Такая картинка сразу показывает, как выглядит число 7. Если добавить подпись sieben Sterne, слово запомнится ещё лучше.
</a:t>
            </a:r>
            <a:endParaRPr lang="en-US" sz="1080" dirty="0"/>
          </a:p>
        </p:txBody>
      </p:sp>
      <p:sp>
        <p:nvSpPr>
          <p:cNvPr id="14" name="Text 3"/>
          <p:cNvSpPr txBox="1"/>
          <p:nvPr/>
        </p:nvSpPr>
        <p:spPr>
          <a:xfrm>
            <a:off x="6173513" y="1493062"/>
            <a:ext cx="2513287" cy="833825"/>
          </a:xfrm>
          <a:prstGeom prst="rect">
            <a:avLst/>
          </a:prstGeom>
          <a:noFill/>
          <a:ln/>
        </p:spPr>
        <p:txBody>
          <a:bodyPr wrap="square" lIns="0" tIns="0" rIns="0" bIns="0" rtlCol="0" anchor="ctr"/>
          <a:lstStyle/>
          <a:p>
            <a:pPr algn="l" indent="0" marL="0">
              <a:lnSpc>
                <a:spcPct val="100000"/>
              </a:lnSpc>
              <a:buNone/>
            </a:pPr>
            <a:r>
              <a:rPr lang="en-US" sz="1172" b="1" dirty="0">
                <a:solidFill>
                  <a:srgbClr val="FFFFFF"/>
                </a:solidFill>
                <a:latin typeface="Arial" pitchFamily="34" charset="0"/>
                <a:ea typeface="Arial" pitchFamily="34" charset="-122"/>
                <a:cs typeface="Arial" pitchFamily="34" charset="-120"/>
              </a:rPr>
              <a:t>Весёлая группа предметов
</a:t>
            </a:r>
            <a:pPr algn="l" indent="0" marL="0">
              <a:lnSpc>
                <a:spcPct val="100000"/>
              </a:lnSpc>
              <a:buNone/>
            </a:pPr>
            <a:r>
              <a:rPr lang="en-US" sz="41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21" dirty="0">
                <a:solidFill>
                  <a:srgbClr val="FFFFFF"/>
                </a:solidFill>
                <a:latin typeface="Arial" pitchFamily="34" charset="0"/>
                <a:ea typeface="Arial" pitchFamily="34" charset="-122"/>
                <a:cs typeface="Arial" pitchFamily="34" charset="-120"/>
              </a:rPr>
              <a:t>Третья иллюстрация может соединить мяч, книгу, ноту, радугу, сердечко, звезду и ещё один знакомый предмет. Получается маленькая коллекция из семи вещей, которая выглядит дружелюбно и очень по-школьному.
</a:t>
            </a:r>
            <a:endParaRPr lang="en-US" sz="1172" dirty="0"/>
          </a:p>
        </p:txBody>
      </p:sp>
      <p:sp>
        <p:nvSpPr>
          <p:cNvPr id="15" name="Text 4"/>
          <p:cNvSpPr txBox="1"/>
          <p:nvPr/>
        </p:nvSpPr>
        <p:spPr>
          <a:xfrm>
            <a:off x="3314965" y="1493062"/>
            <a:ext cx="2513287" cy="833825"/>
          </a:xfrm>
          <a:prstGeom prst="rect">
            <a:avLst/>
          </a:prstGeom>
          <a:noFill/>
          <a:ln/>
        </p:spPr>
        <p:txBody>
          <a:bodyPr wrap="square" lIns="0" tIns="0" rIns="0" bIns="0" rtlCol="0" anchor="ctr"/>
          <a:lstStyle/>
          <a:p>
            <a:pPr algn="l" indent="0" marL="0">
              <a:lnSpc>
                <a:spcPct val="100000"/>
              </a:lnSpc>
              <a:buNone/>
            </a:pPr>
            <a:r>
              <a:rPr lang="en-US" sz="1162" b="1" dirty="0">
                <a:solidFill>
                  <a:srgbClr val="FFFFFF"/>
                </a:solidFill>
                <a:latin typeface="Arial" pitchFamily="34" charset="0"/>
                <a:ea typeface="Arial" pitchFamily="34" charset="-122"/>
                <a:cs typeface="Arial" pitchFamily="34" charset="-120"/>
              </a:rPr>
              <a:t>Яблоки для счёта
</a:t>
            </a:r>
            <a:pPr algn="l" indent="0" marL="0">
              <a:lnSpc>
                <a:spcPct val="100000"/>
              </a:lnSpc>
              <a:buNone/>
            </a:pPr>
            <a:r>
              <a:rPr lang="en-US" sz="41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13" dirty="0">
                <a:solidFill>
                  <a:srgbClr val="FFFFFF"/>
                </a:solidFill>
                <a:latin typeface="Arial" pitchFamily="34" charset="0"/>
                <a:ea typeface="Arial" pitchFamily="34" charset="-122"/>
                <a:cs typeface="Arial" pitchFamily="34" charset="-120"/>
              </a:rPr>
              <a:t>На второй картинке лежат семь румяных яблок, аккуратно разложенных в ряд. Их легко пересчитать глазами и назвать по-немецки: sieben Äpfel. Простое изображение делает число понятным без длинных объяснений.
</a:t>
            </a:r>
            <a:endParaRPr lang="en-US" sz="116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6037"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Число 7 полезно на уроке немецкого языка, потому что его легко считать, писать и узнавать. Оно помогает ребёнку чувствовать себя уверенно в простых заданиях и ответах.
</a:t>
            </a:r>
            <a:endParaRPr lang="en-US" sz="1100" dirty="0"/>
          </a:p>
        </p:txBody>
      </p:sp>
      <p:sp>
        <p:nvSpPr>
          <p:cNvPr id="8" name="Text 1"/>
          <p:cNvSpPr txBox="1"/>
          <p:nvPr/>
        </p:nvSpPr>
        <p:spPr>
          <a:xfrm>
            <a:off x="6588747"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Семёрка встречается в играх, упражнениях и повседневных школьных ситуациях. Поэтому она не кажется случайной цифрой, а становится удобным и знакомым помощником на уроке.
</a:t>
            </a:r>
            <a:endParaRPr lang="en-US" sz="1100" dirty="0"/>
          </a:p>
        </p:txBody>
      </p:sp>
      <p:sp>
        <p:nvSpPr>
          <p:cNvPr id="9" name="Text 2"/>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Главная мысль о числе 7 и слове sieben
</a:t>
            </a:r>
            <a:endParaRPr lang="en-US" sz="2000" dirty="0"/>
          </a:p>
        </p:txBody>
      </p:sp>
      <p:sp>
        <p:nvSpPr>
          <p:cNvPr id="10" name="Text 3"/>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11" name="Text 4"/>
          <p:cNvSpPr txBox="1"/>
          <p:nvPr/>
        </p:nvSpPr>
        <p:spPr>
          <a:xfrm>
            <a:off x="3480936"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Слово sieben открывает путь к коротким фразам и маленьким диалогам. Когда ученик умеет назвать число по-немецки, он делает важный шаг к живой речи.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24434" y="1405968"/>
            <a:ext cx="4816995" cy="2331565"/>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Итог: почему Meine Lieblingszahl — 7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Семёрка нравится за простоту, красивый вид и понятное немецкое слово sieben. Она помогает считать, говорить о себе и чувствовать уверенность на уроке немецкого языка.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2026-05-25T04:13:04Z</dcterms:created>
  <dcterms:modified xsi:type="dcterms:W3CDTF">2026-05-25T04:13:04Z</dcterms:modified>
</cp:coreProperties>
</file>