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планеты и людей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зависит от наших решений уже сегодня.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касается каждого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уже влияет на повседневную жизнь: на погоду, здоровье, учебу и выбор профессии. Климат, технологии и ресурсы связаны между собой сильнее, чем кажется.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уже не прогноз, а текущая реальность: потепление усиливает экстремальную погоду и повышает риски для людей и экономики.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6200" y="1560050"/>
            <a:ext cx="3780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1,2°C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496200" y="2708682"/>
            <a:ext cx="37800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выросла средняя температура Земли по сравнению с доиндустриальным уровнем.
</a:t>
            </a:r>
            <a:endParaRPr lang="en-US" sz="1845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IPCC, Sixth Assessment Report; WMO State of the Global Climate 2023.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источников к последствиям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данных об антропогенных выбросах и их последствиях для климата.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будущего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Возобновляемая энергетика уже стала массовой: она влияет не только на климат, но и на цены, транспорт и устойчивость городов.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чистой энергии уже велика, поэтому главный вопрос — скорость дальнейшего перехода и модернизации сетей.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Ember, Global Electricity Review 2024; IEA, 2023.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биоразнообразие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06625" y="1570700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как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рифы — это не только природа, но и защита для людей: они удерживают влагу, смягчают жару, поддерживают рыболовство и помогают сохранять плодородие почв.
</a:t>
            </a:r>
            <a:endParaRPr lang="en-US" sz="1159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2593544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Урожаи под угрозой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исчезают опылители, снижается урожай многих культур, а значит, растут риски для продовольственной безопасности, особенно там, где сельское хозяйство зависит от природы.
</a:t>
            </a:r>
            <a:endParaRPr lang="en-US" sz="1159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616397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видов делает экосистемы менее устойчивыми к засухам, пожарам и наводнениям, поэтому восстановление природы становится не роскошью, а условием нормальной жизни.
</a:t>
            </a:r>
            <a:endParaRPr lang="en-US" sz="115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и здоровье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населения меняется по-разному в разных регионах, и это влияет на школы, здравоохранение, пенсии и занятость.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и рост числа молодых людей в разных странах требуют разных решений в образовании, рынке труда и социальной политике.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UN, World Population Prospects 2024.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здоровье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7050" y="1382025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4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Телемедицина и удаленные консультации помогают получать помощь быстрее, особенно в отдаленных районах, где мало врачей и дорога до клиники занимает много времени.
</a:t>
            </a:r>
            <a:endParaRPr lang="en-US" sz="924" dirty="0"/>
          </a:p>
        </p:txBody>
      </p:sp>
      <p:sp>
        <p:nvSpPr>
          <p:cNvPr id="11" name="Text 3"/>
          <p:cNvSpPr txBox="1"/>
          <p:nvPr/>
        </p:nvSpPr>
        <p:spPr>
          <a:xfrm>
            <a:off x="867050" y="2297192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диагностики
</a:t>
            </a:r>
            <a:pPr algn="l" indent="0" marL="0">
              <a:lnSpc>
                <a:spcPct val="115000"/>
              </a:lnSpc>
              <a:buNone/>
            </a:pPr>
            <a:r>
              <a:rPr lang="en-US" sz="4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 и цифровая диагностика ускоряют выявление заболеваний, но требуют проверки результатов человеком, чтобы снизить риск ошибок и неправильных решений.
</a:t>
            </a:r>
            <a:endParaRPr lang="en-US" sz="924" dirty="0"/>
          </a:p>
        </p:txBody>
      </p:sp>
      <p:sp>
        <p:nvSpPr>
          <p:cNvPr id="12" name="Text 4"/>
          <p:cNvSpPr txBox="1"/>
          <p:nvPr/>
        </p:nvSpPr>
        <p:spPr>
          <a:xfrm>
            <a:off x="867050" y="3212371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подход
</a:t>
            </a:r>
            <a:pPr algn="l" indent="0" marL="0">
              <a:lnSpc>
                <a:spcPct val="115000"/>
              </a:lnSpc>
              <a:buNone/>
            </a:pPr>
            <a:r>
              <a:rPr lang="en-US" sz="4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Носимые датчики и персонализированные лекарства позволяют следить за состоянием организма и подбирать лечение точнее, чем при стандартном подходе.
</a:t>
            </a:r>
            <a:endParaRPr lang="en-US" sz="924" dirty="0"/>
          </a:p>
        </p:txBody>
      </p:sp>
      <p:sp>
        <p:nvSpPr>
          <p:cNvPr id="13" name="Text 5"/>
          <p:cNvSpPr txBox="1"/>
          <p:nvPr/>
        </p:nvSpPr>
        <p:spPr>
          <a:xfrm>
            <a:off x="867050" y="4107669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4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растут перегрузка информацией, экранная зависимость и эмоциональное выгорание, поэтому технологии должны дополнять, а не вытеснять заботу о здоровье.
</a:t>
            </a:r>
            <a:endParaRPr lang="en-US" sz="92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39" y="1303509"/>
            <a:ext cx="495900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939" y="2222421"/>
            <a:ext cx="511500" cy="4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939" y="3975434"/>
            <a:ext cx="511500" cy="409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будут нужны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Рутинные операции все чаще выполняют алгоритмы и роботы, поэтому ценятся люди, которые умеют проверять выводы, задавать вопросы и находить ошибки в данных.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становится ключевой: сложные проекты требуют умения ясно объяснять идеи, слушать других и договариваться в команде.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данными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цифровой экономики усиливает спрос на тех, кто умеет читать данные, делать выводы и принимать решения на основе фактов, а не догадок.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всю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меняются быстро, поэтому главный навык будущего — учиться постоянно, осваивать новое и не бояться переобучения в течение жизни.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пострадает сильнее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20150" y="1378225"/>
            <a:ext cx="38538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Уязвимые 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Засуха, жара и дефицит воды сильнее всего ударяют по тем, у кого меньше денег, слабее медицина и хуже доступ к надежной инфраструктуре. Уязвимость усиливает неравенство.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36781" y="1378225"/>
            <a:ext cx="38538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повседневной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семьи, жители прибрежных зон и густонаселенных кварталов чаще сталкиваются с потерей урожая, повреждением жилья и перебоями в работе школ, транспорта и энергосетей.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и факт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106625" y="1577350"/>
            <a:ext cx="3464100" cy="13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примера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человек не решает проблему в одиночку, но он формирует привычки, спрос и общественную норму. Именно так личные действия становятся заметны на уровне класса, района и города.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06625" y="3147364"/>
            <a:ext cx="3464100" cy="13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масштаба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тысячи людей экономят электричество, выбирают общественный транспорт и сокращают отходы, меняются рынки и правила. Массовые решения дают эффект, который отдельно взятый поступок не способен создать.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возникает кризис и как на него отвечать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экологические и экономические действия переходят в социальные последствия и обратно к решениям.
</a:t>
            </a:r>
            <a:endParaRPr lang="en-US" sz="106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746" y="1418200"/>
            <a:ext cx="1207913" cy="107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4278" y="1418200"/>
            <a:ext cx="1342125" cy="107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68022" y="1418200"/>
            <a:ext cx="1207913" cy="1073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98873" y="1418200"/>
            <a:ext cx="939488" cy="1073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28405" y="1418200"/>
            <a:ext cx="1073700" cy="1073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работает на практике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295446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зданий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потерь тепла, установка эффективного освещения и разумное управление расходами уменьшают счета и выбросы. Такой подход особенно важен для школ, больниц и жилых домов.
</a:t>
            </a:r>
            <a:endParaRPr lang="en-US" sz="965" dirty="0"/>
          </a:p>
        </p:txBody>
      </p:sp>
      <p:sp>
        <p:nvSpPr>
          <p:cNvPr id="17" name="Text 3"/>
          <p:cNvSpPr txBox="1"/>
          <p:nvPr/>
        </p:nvSpPr>
        <p:spPr>
          <a:xfrm>
            <a:off x="2092084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панели и ветровая энергетика уже стали практичным источником электричества. Их развитие делает энергосистему чище, а зависимость от топлива — ниже и предсказуемее.
</a:t>
            </a:r>
            <a:endParaRPr lang="en-US" sz="965" dirty="0"/>
          </a:p>
        </p:txBody>
      </p:sp>
      <p:sp>
        <p:nvSpPr>
          <p:cNvPr id="18" name="Text 4"/>
          <p:cNvSpPr txBox="1"/>
          <p:nvPr/>
        </p:nvSpPr>
        <p:spPr>
          <a:xfrm>
            <a:off x="3888722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мобильность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транспорт, веломаршруты и пешеходные зоны снижают пробки и загрязнение воздуха. Для города это не только экология, но и удобство повседневных поездок.
</a:t>
            </a:r>
            <a:endParaRPr lang="en-US" sz="965" dirty="0"/>
          </a:p>
        </p:txBody>
      </p:sp>
      <p:sp>
        <p:nvSpPr>
          <p:cNvPr id="19" name="Text 5"/>
          <p:cNvSpPr txBox="1"/>
          <p:nvPr/>
        </p:nvSpPr>
        <p:spPr>
          <a:xfrm>
            <a:off x="5685360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лесов, бережное обращение с водой и охрана почв помогают экосистемам быстрее восстанавливаться. Это усиливает устойчивость к засухам, пожарам и наводнениям.
</a:t>
            </a:r>
            <a:endParaRPr lang="en-US" sz="965" dirty="0"/>
          </a:p>
        </p:txBody>
      </p:sp>
      <p:sp>
        <p:nvSpPr>
          <p:cNvPr id="20" name="Text 6"/>
          <p:cNvSpPr txBox="1"/>
          <p:nvPr/>
        </p:nvSpPr>
        <p:spPr>
          <a:xfrm>
            <a:off x="7481998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правила и рабочие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стандарты и зеленые профессии переводят устойчивость из лозунга в экономику. Когда правила понятны, бизнес и города могут планировать изменения на годы вперед.
</a:t>
            </a:r>
            <a:endParaRPr lang="en-US" sz="96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отвечает за изменения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действия дают результат только тогда, когда каждый участник делает свою часть работы и не перекладывает ответственность на других.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не конкуренцию, а взаимодополнение: без правил, технологий, инфраструктуры и повседневных привычек устойчивое развитие не работает.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ролей по материалам о устойчивом развитии и климатической адаптации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311994"/>
            <a:ext cx="3239400" cy="94323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возможных пути к 2050 году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возможные траектории к 2050 году отличаются не только уровнем рисков, но и качеством жизни, доступом к ресурсам и устойчивостью обществ к потрясениям.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меры по климату, адаптации и справедливому развитию, тем выше шанс избежать тяжелого сценария и сократить число кризисов.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сценарный анализ по темам климата, демографии и развития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ближайшие годы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Решающие изменения обычно происходят в начале периода: именно тогда проще снизить выбросы, сохранить леса и вложиться в образование до накопления кризисов.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начинается действие, тем выше его результат и тем ниже цена адаптации. Отсрочка делает изменения дороже и болезненнее.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Сценарное обобщение на основе климатических и образовательных стратегий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0" y="2906695"/>
            <a:ext cx="8917800" cy="19420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каждый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594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простых решений: выключать свет и зарядные устройства, не перегревать помещение, бережно относиться к воде. Повседневная экономия показывает, что ответственность измеряется привычками, а не лозунгами.
</a:t>
            </a:r>
            <a:endParaRPr lang="en-US" sz="816" dirty="0"/>
          </a:p>
        </p:txBody>
      </p:sp>
      <p:sp>
        <p:nvSpPr>
          <p:cNvPr id="11" name="Text 3"/>
          <p:cNvSpPr txBox="1"/>
          <p:nvPr/>
        </p:nvSpPr>
        <p:spPr>
          <a:xfrm>
            <a:off x="2783424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Многоразовая бутылка, контейнер и сумка уменьшают количество лишнего мусора. Когда такие вещи становятся нормой в классе, они влияют и на семейные покупки.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01469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Критичное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источников помогает отличать факт от мнения и рекламы. В теме будущего это особенно важно, потому что неверная информация мешает принимать разумные решения.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7245975" y="1484367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школьных и городских проектах превращает идеи в действие: посадки, сбор вторсырья, обсуждение транспорта, благоустройство. Так личная инициатива получает видимый общественный результат.
</a:t>
            </a:r>
            <a:endParaRPr lang="en-US" sz="84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39" y="1303509"/>
            <a:ext cx="495900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739" y="2179071"/>
            <a:ext cx="495900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939" y="3097984"/>
            <a:ext cx="511500" cy="4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939" y="3975434"/>
            <a:ext cx="511500" cy="409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будущее?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технологических решений трудно сократить выбросы, ускорить медицину и сделать энергетику чище. Но технологии работают лучше, когда служат общественным целям, а не только прибыли.
</a:t>
            </a:r>
            <a:endParaRPr lang="en-US" sz="779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природы определяет воду, пищу и защиту от жары. Если экосистемы разрушаются, даже самые сильные технологии не компенсируют потерю естественной устойчивости.
</a:t>
            </a:r>
            <a:endParaRPr lang="en-US" sz="779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образование дает людям навыки выбора, адаптации и сотрудничества. Без него общество хуже реагирует на перемены, а новые возможности остаются недоступными.
</a:t>
            </a:r>
            <a:endParaRPr lang="en-US" sz="779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решает, кто сможет воспользоваться переменами. Если доступ к ресурсам и помощи неравный, кризисы бьют сильнее по уязвимым группам и усиливают напряжение.
</a:t>
            </a:r>
            <a:endParaRPr lang="en-US" sz="7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мысль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33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создается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не появляется само по себе: его создают решения, которые мы поддерживаем каждый день. Даже небольшие действия становятся значимыми, когда их повторяют многие люди и организации.
</a:t>
            </a:r>
            <a:endParaRPr lang="en-US" sz="1239" dirty="0"/>
          </a:p>
        </p:txBody>
      </p:sp>
      <p:sp>
        <p:nvSpPr>
          <p:cNvPr id="9" name="Text 3"/>
          <p:cNvSpPr txBox="1"/>
          <p:nvPr/>
        </p:nvSpPr>
        <p:spPr>
          <a:xfrm>
            <a:off x="51066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опасные ошибки возникают там, где краткосрочная выгода важнее долгого эффекта. Поэтому важно видеть не только удобство сегодняшнего дня, но и цену завтрашних последствий.
</a:t>
            </a:r>
            <a:endParaRPr lang="en-US" sz="1239" dirty="0"/>
          </a:p>
        </p:txBody>
      </p:sp>
      <p:sp>
        <p:nvSpPr>
          <p:cNvPr id="10" name="Text 4"/>
          <p:cNvSpPr txBox="1"/>
          <p:nvPr/>
        </p:nvSpPr>
        <p:spPr>
          <a:xfrm>
            <a:off x="5733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знания к действию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причин помогает перейти от тревоги к действию. Когда ясно, что именно влияет на климат, здоровье и неравенство, появляется пространство для реальных и разумных решений.
</a:t>
            </a:r>
            <a:endParaRPr lang="en-US" sz="12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275" y="2543899"/>
            <a:ext cx="8885400" cy="23341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8950" y="374598"/>
            <a:ext cx="6746100" cy="68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2050 начинается сегодня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198950" y="1212675"/>
            <a:ext cx="67461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планеты определяется не одним решением, а сочетанием науки, ответственности и солидарности. Чем раньше мы начнем менять привычки, правила и приоритеты, тем безопаснее окажется мир к 2050 году.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2026-07-25T21:22:27Z</dcterms:created>
  <dcterms:modified xsi:type="dcterms:W3CDTF">2026-07-25T21:22:27Z</dcterms:modified>
</cp:coreProperties>
</file>