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1693" y="-1"/>
            <a:ext cx="4148955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6880" y="1572897"/>
            <a:ext cx="4077519" cy="17799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на старых водных торговых путях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 воды кормили, соединяли земли и превращали пристани в города.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46880" y="3477723"/>
            <a:ext cx="4077520" cy="255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672" y="-1"/>
            <a:ext cx="415900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35745" y="1321170"/>
            <a:ext cx="4077519" cy="250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вода стала главной дорогой в прошлом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железных дорог и шоссе водный транспорт чаще всего выигрывал для крупных грузов. Суда перевозили больше за один рейс, а реки и моря соединяли дальние земли. Удобные причалы приносили доход от пошлин и обслуживания, и поселения росли.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определяло место для города у воды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1059195" y="1836173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чаще всего возникали у устьев рек, переправ, слияний вод, естественных гаваней и на берегах проливов. Там проще было принимать суда и быстрее начинать торговлю.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3507427" y="275794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торговли важна была пресная вода, удобный выход к маршрутам и защита от ветра и штормов. Такие условия помогали сохранять грузы и планировать регулярные рейсы.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867168" y="372396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3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Удачное положение давало возможность наблюдать за судами и контролировать движение. Тогда городу было легче взимать налоги, организовывать рынки и обеспечивать безопасность купцов и товаров.
</a:t>
            </a:r>
            <a:endParaRPr lang="en-US" sz="93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водные пути и города вдоль них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водный маршрут поддерживал сеть городов: жители и товары перемещались “по цепочке” между близкими пунктами.
</a:t>
            </a:r>
            <a:pPr algn="l" indent="0" marL="0">
              <a:lnSpc>
                <a:spcPct val="100000"/>
              </a:lnSpc>
              <a:buNone/>
            </a:pPr>
            <a:r>
              <a:rPr lang="en-US" sz="88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стабильнее работал путь по воде, тем логичнее появлялись города рядом с ним: торговля давала спрос на рынки и ремёсла.
</a:t>
            </a:r>
            <a:pPr algn="l" indent="0" marL="0">
              <a:lnSpc>
                <a:spcPct val="100000"/>
              </a:lnSpc>
              <a:buNone/>
            </a:pPr>
            <a:r>
              <a:rPr lang="en-US" sz="8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для городов взяты из текста описания презентации; числовая шкала показывает наличие трёх городов на каждом пути.
</a:t>
            </a:r>
            <a:endParaRPr lang="en-US" sz="88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4" y="1810642"/>
            <a:ext cx="5123021" cy="33319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Венеция: город на лагуне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1090070" y="1949881"/>
            <a:ext cx="2481653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Лагуна как “карман” для торговли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Венеция выросла на островах лагуны Адриатического моря и долгое время была посредником между Европой и Востоком. Её порты обслуживали поток товаров и людей через водные маршруты.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1090070" y="3579578"/>
            <a:ext cx="2481653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Каналы вместо улиц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Каналы в Венеции работали как улицы: по ним связывались дома, рынки и склады. Поэтому планировка города и его мосты показывают, как вода определяла повседневную жизнь.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Константинополь и контроль проливов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9101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Константинополь располагался на Босфоре — узком проливе между Чёрным и Средиземным морями. Такое место позволяло следить за судами и контролировать важный участок морского пути.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9220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город проходили зерно, вино, масло, ткани и дорогие товары. Это превращало Константинополь в место, где торговля шла не только “проходом”, но и с выгодным обменом.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05836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Мощные крепостные стены защищали город как торгово‑политический центр. В результате купцы получали более безопасные маршруты, а власть укреплялась за счёт контроля над потоками.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21057" y="1835776"/>
            <a:ext cx="4831243" cy="22806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городов на водных путях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 сопоставлены три города, которые развивались благодаря водному сообщению: их товары и роль в торговой сети.
</a:t>
            </a:r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Водный путь часто “подсказывал” специализацию города: что легче перевозить по воде, то чаще становится его торговым профилем и главным преимуществом.
</a:t>
            </a:r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данным из описания презентации.
</a:t>
            </a:r>
            <a:endParaRPr lang="en-US" sz="95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351" y="2097743"/>
            <a:ext cx="297490" cy="33998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33901" y="2097743"/>
            <a:ext cx="297490" cy="3399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10451" y="2097743"/>
            <a:ext cx="297490" cy="339989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06395" y="2694355"/>
            <a:ext cx="2465381" cy="1470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Балтикой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Новгород стоял на маршруте между Балтийским морем и внутренними землями Руси. Поэтому через город шли товары, которые удобнее перевозить водой, чем пробираться по лесам.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3182945" y="2694355"/>
            <a:ext cx="2465381" cy="1470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и обмен мирами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Новгород проходили меха, воск, лён, мёд и металлы. Одновременно шёл обмен между скандинавским и славянским мирами, усиливая роль города как торгового узла.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059495" y="2694355"/>
            <a:ext cx="2465381" cy="1470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Надёжность речных путей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 озёра делали перевозки более надёжными и экономными. Особенно это было важно, когда сухопутные дороги становились труднопроходимыми из‑за сезонных условий.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Новгород: ворота на северо-западе Руси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поселение превращалось в город на воде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последовательность развития, описанная в тексте презентации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500" y="3193758"/>
            <a:ext cx="8667751" cy="19468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7196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Амстердам развился как крупный порт на маршрутах Северного моря и Балтики. Каналы помогали подвозить зерно, соль, дерево и пряности прямо к складам и рынкам, а затем перегружать на морские суда.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572000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городе быстро появились биржа, верфи, купеческие дома и кварталы, связанные с торговлей. Такая “водная инфраструктура” делала обмен товарами регулярным и поддерживала рост города.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Амстердам: город каналов и складов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товары чаще всего перевозили по воде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пути поддерживали регулярность поставок: когда по суше было трудно, суда и караваны по рекам обеспечивали доставку «большими партиями» к рынкам.
</a:t>
            </a:r>
            <a:pPr algn="l" indent="0" marL="0">
              <a:lnSpc>
                <a:spcPct val="100000"/>
              </a:lnSpc>
              <a:buNone/>
            </a:pPr>
            <a:r>
              <a:rPr lang="en-US" sz="83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грузов показывает, что вода лучше всего подходила для массовых товаров и сырья, а более дорогие позиции перевозили там, где были удобные порты.
</a:t>
            </a:r>
            <a:pPr algn="l" indent="0" marL="0">
              <a:lnSpc>
                <a:spcPct val="100000"/>
              </a:lnSpc>
              <a:buNone/>
            </a:pPr>
            <a:r>
              <a:rPr lang="en-US" sz="8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диаграмма: условные доли по описанию типичных грузов водной торговли, без привязки к точным процентам (дата доступа: 11.05.2026).
</a:t>
            </a:r>
            <a:endParaRPr lang="en-US" sz="83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7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обеспечивали путь для купцов и перевозчиков, а у переправ концентрировались торговля и услуги. Город, контролировавший течение, получал доход и мог быстрее реагировать на спрос.
</a:t>
            </a:r>
            <a:endParaRPr lang="en-US" sz="1087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как дороги и как границы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263225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мостов и бродов чаще всего возникали контрольные пункты: проверяли грузы, регулировали проход, иногда вводили ограничения. Это помогало защищать торговые интересы и поддерживать порядок.
</a:t>
            </a:r>
            <a:endParaRPr lang="en-US" sz="1030" dirty="0"/>
          </a:p>
        </p:txBody>
      </p:sp>
      <p:sp>
        <p:nvSpPr>
          <p:cNvPr id="7" name="Text 4"/>
          <p:cNvSpPr txBox="1"/>
          <p:nvPr/>
        </p:nvSpPr>
        <p:spPr>
          <a:xfrm>
            <a:off x="4856750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работала и как естественная граница: с одной стороны — возможность наблюдать за движением, с другой — трудность внезапного нападения. Поэтому укрепления особенно тяготели к водным точкам.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06502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суда становились «видимыми» на подходах к гавани, город легче организовывал оборону. Без контроля за фарватером и причалами торговля быстро теряла устойчивость и прибыльность.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2833123"/>
            <a:ext cx="2249100" cy="17000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2833123"/>
            <a:ext cx="2249100" cy="17000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2833123"/>
            <a:ext cx="2249100" cy="170000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9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Дельта Волги как перекрёсток путей
</a:t>
            </a:r>
            <a:pPr algn="l" indent="0" marL="0">
              <a:lnSpc>
                <a:spcPct val="100000"/>
              </a:lnSpc>
              <a:buNone/>
            </a:pPr>
            <a:r>
              <a:rPr lang="en-US" sz="6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Астрахань выросла в дельте Волги, где речные каналы постепенно переходят к морскому простору. Отсюда товары разъезжались по внутренним районам и дальше по торговым дорогам к Персии и Средней Азии. Дельта давала сразу несколько маршрутов — и это ускоряло рост города.
</a:t>
            </a:r>
            <a:endParaRPr lang="en-US" sz="839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7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Рынки соли и рыбы
</a:t>
            </a:r>
            <a:pPr algn="l" indent="0" marL="0">
              <a:lnSpc>
                <a:spcPct val="100000"/>
              </a:lnSpc>
              <a:buNone/>
            </a:pPr>
            <a:r>
              <a:rPr lang="en-US" sz="7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астраханских рядах заметную роль играли рыба и соль: это были практичные продукты для повседневной жизни и длительных перевозок. Тех, кто умел хранить и перерабатывать уловы, в городе ценили, а торговля становилась «двигателем» городского ремесла и занятости.
</a:t>
            </a:r>
            <a:endParaRPr lang="en-US" sz="887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9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Пересечение культур в порту
</a:t>
            </a:r>
            <a:pPr algn="l" indent="0" marL="0">
              <a:lnSpc>
                <a:spcPct val="100000"/>
              </a:lnSpc>
              <a:buNone/>
            </a:pPr>
            <a:r>
              <a:rPr lang="en-US" sz="6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Поскольку Астрахань связывала разные направления, в городе складывался многонациональный состав населения. На рынках встречались люди из разных культур, и вместе с товарами приходили новые навыки и привычки. Так торговля поддерживала не только экономику, но и разнообразие городской жизни.
</a:t>
            </a:r>
            <a:endParaRPr lang="en-US" sz="839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Астрахань: город, где река выходит к морю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4679" y="1835776"/>
            <a:ext cx="5765163" cy="22806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Плюсы и риски городов у воды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6889349" y="2026727"/>
            <a:ext cx="1883794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7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Судоходство приносило выгоду, но водная среда требовала постоянного управления: от защиты гавани до профилактики бедствий.
</a:t>
            </a:r>
            <a:pPr algn="l" indent="0" marL="0">
              <a:lnSpc>
                <a:spcPct val="100000"/>
              </a:lnSpc>
              <a:buNone/>
            </a:pPr>
            <a:r>
              <a:rPr lang="en-US" sz="877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7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7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давала богатство через торговлю, но делала город уязвимым. Поэтому процветание требовало охраны, правил для портов и мер против бедствий.
</a:t>
            </a:r>
            <a:pPr algn="l" indent="0" marL="0">
              <a:lnSpc>
                <a:spcPct val="100000"/>
              </a:lnSpc>
              <a:buNone/>
            </a:pPr>
            <a:r>
              <a:rPr lang="en-US" sz="877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7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исторических факторов, характерных для городов на реках и морских побережьях (аналитическое резюме, без привязки к одной статистике).
</a:t>
            </a:r>
            <a:endParaRPr lang="en-US" sz="87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водный путь менял развитие города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75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суда ходили регулярно и причалы были удобны, купцы планировали поставки заранее. Это поддерживало устойчивость заработков и расширяло городские мастерские.
</a:t>
            </a:r>
            <a:pPr algn="l" indent="0" marL="0">
              <a:lnSpc>
                <a:spcPct val="100000"/>
              </a:lnSpc>
              <a:buNone/>
            </a:pPr>
            <a:r>
              <a:rPr lang="en-US" sz="775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подчёркивает: самый быстрый рост давали торговля и население. Одновременно усиливались ремёсла и административное управление, а оборона активизировалась по мере роста рисков.
</a:t>
            </a:r>
            <a:pPr algn="l" indent="0" marL="0">
              <a:lnSpc>
                <a:spcPct val="100000"/>
              </a:lnSpc>
              <a:buNone/>
            </a:pPr>
            <a:r>
              <a:rPr lang="en-US" sz="7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диаграмма: значения по описательному принципу (чем удобнее путь, тем выше эффект), без точной статистики (дата доступа: 11.05.2026).
</a:t>
            </a:r>
            <a:endParaRPr lang="en-US" sz="77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09937" y="2082714"/>
            <a:ext cx="517045" cy="4595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260" y="2057985"/>
            <a:ext cx="509053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606" y="2057985"/>
            <a:ext cx="509053" cy="50905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85283" y="2105694"/>
            <a:ext cx="517045" cy="41363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509937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Рынки для разных покупателей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привозимых товаров толкало развитие рынков: здесь встречались купцы, ремесленники и перевозчики. Постепенно формировались постоянные цены и долгие торговые связи.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22264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перегрузки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Товары выгружали у порта или причала и быстро распределяли по направлениям дальше. Такие города работали как «мост» между морем и сухопутными маршрутами.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697610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Гостевые дворы и ночёвки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Путешественникам и караванщикам требовались услуги: жильё, корм, помощь в организации маршрута. Поэтому рядом с водой появлялись гостиницы и хозяйственные службы.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885283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Склады и мастерские хранения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зависеть от расписаний судов, товары держали в складских помещениях, иногда с подсобной обработкой. Отсюда росла занятость в логистике, охране и обслуживании грузов.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Перевалочные города между водой и сушей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500" y="3193758"/>
            <a:ext cx="8667751" cy="19468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7196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Шанхай вырос в районе дельты реки Янцзы, где речные пути переходили в морские и выводили товары к океану. Порт становился «воротами» для экспорта и приёма грузов для города и страны.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572000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порт вывозили чай, шёлк и рис, а внутрь поступали сырьё и промышленные изделия для большого рынка. Удобное положение на воде поддерживало быстрый рост экономики и населения.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Шанхай и дельта Янцзы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города защищали водную торговлю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логики обороны портов: наблюдение → охрана судоходства → контроль сборов и грузов → стабильная торговля.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6696" y="1850923"/>
            <a:ext cx="2263878" cy="81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5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и средневековые гавани
</a:t>
            </a:r>
            <a:pPr algn="l" indent="0" marL="0">
              <a:lnSpc>
                <a:spcPct val="100000"/>
              </a:lnSpc>
              <a:buNone/>
            </a:pPr>
            <a:r>
              <a:rPr lang="en-US" sz="767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месте удобных пристаней появлялись кварталы, рынки и укрепления. Люди селились там, где суда могли подходить к берегу и где было легче обмениваться товарами.
</a:t>
            </a:r>
            <a:endParaRPr lang="en-US" sz="1055" dirty="0"/>
          </a:p>
        </p:txBody>
      </p:sp>
      <p:sp>
        <p:nvSpPr>
          <p:cNvPr id="6" name="Text 1"/>
          <p:cNvSpPr txBox="1"/>
          <p:nvPr/>
        </p:nvSpPr>
        <p:spPr>
          <a:xfrm>
            <a:off x="3399502" y="1850923"/>
            <a:ext cx="2263878" cy="81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7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портовых районов и каналов
</a:t>
            </a:r>
            <a:pPr algn="l" indent="0" marL="0">
              <a:lnSpc>
                <a:spcPct val="100000"/>
              </a:lnSpc>
              <a:buNone/>
            </a:pPr>
            <a:r>
              <a:rPr lang="en-US" sz="68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маршруты расширялись: строили набережные, сохраняли старые пути, перестраивали причалы. Направление улиц часто повторяло логику подъезда к воде и хранения грузов.
</a:t>
            </a:r>
            <a:endParaRPr lang="en-US" sz="937" dirty="0"/>
          </a:p>
        </p:txBody>
      </p:sp>
      <p:sp>
        <p:nvSpPr>
          <p:cNvPr id="7" name="Text 2"/>
          <p:cNvSpPr txBox="1"/>
          <p:nvPr/>
        </p:nvSpPr>
        <p:spPr>
          <a:xfrm>
            <a:off x="6304935" y="1850923"/>
            <a:ext cx="2263878" cy="81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город на старой основе
</a:t>
            </a:r>
            <a:pPr algn="l" indent="0" marL="0">
              <a:lnSpc>
                <a:spcPct val="100000"/>
              </a:lnSpc>
              <a:buNone/>
            </a:pPr>
            <a:r>
              <a:rPr lang="en-US" sz="684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крупные города сохраняют исторические мосты, портовые улицы и каналы. Даже сейчас планировка и транспортные маршруты нередко «отталкиваются» от старых водных направлений.
</a:t>
            </a:r>
            <a:endParaRPr lang="en-US" sz="940" dirty="0"/>
          </a:p>
        </p:txBody>
      </p:sp>
      <p:sp>
        <p:nvSpPr>
          <p:cNvPr id="8" name="Text 3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старых водных маршрутов сегодня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61140" y="1356105"/>
            <a:ext cx="5821721" cy="243129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включала город в торговую сеть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водные пути задавали, где возникали города, что перевозили и как быстро росло население. Вода обеспечивала транспорт и связь, а города отвечали портами, рынками, складами и укреплениями.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2026-05-11T21:53:08Z</dcterms:created>
  <dcterms:modified xsi:type="dcterms:W3CDTF">2026-05-11T21:53:08Z</dcterms:modified>
</cp:coreProperties>
</file>