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image" Target="../media/image-19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jpe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" y="2782181"/>
            <a:ext cx="9144000" cy="23574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49250" y="36623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1"/>
          <p:cNvSpPr txBox="1"/>
          <p:nvPr/>
        </p:nvSpPr>
        <p:spPr>
          <a:xfrm>
            <a:off x="2372805" y="1820242"/>
            <a:ext cx="4399200" cy="8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1822 год: пушкинская история о князе Олеге и коне, где судьба звучит как предсказание.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505850" y="760708"/>
            <a:ext cx="61323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«Песнь о вещем Олеге»: поэма о судьбе, мудрости и предсказании
</a:t>
            </a:r>
            <a:endParaRPr lang="en-US" sz="2712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53776" y="0"/>
            <a:ext cx="508824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35682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Пушкин и источник сюжета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3947700"/>
            <a:ext cx="35682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написал поэму во время южной ссылки, когда пристально изучал историю Древней Руси. Он опирался на «Повесть временных лет» — древнерусскую летопись. Само предание о смерти Олега от коня существовало задолго до него. Жанр близок к исторической балладе: реальность прошлого и почти сказочная интрига сплетаются вместе.
</a:t>
            </a:r>
            <a:endParaRPr lang="en-US" sz="984" dirty="0"/>
          </a:p>
        </p:txBody>
      </p:sp>
      <p:sp>
        <p:nvSpPr>
          <p:cNvPr id="8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7659900" cy="8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такой князь Олег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049702"/>
            <a:ext cx="2745600" cy="148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летописях князя Олега называли вещим — то есть мудрым и дальновидным. Это прозвище подчеркивает, что окружающие видели в нём необычную проницательность.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199200" y="2049702"/>
            <a:ext cx="2745600" cy="148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Олег предстает сильным правителем и воином, связанным с укреплением Киева. Он принимает важные решения и ведёт людей к победам, как лидер, привыкший отвечать за исход дел.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128400" y="2049702"/>
            <a:ext cx="2745600" cy="148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поэме его образ построен так, будто он уверен в своих силах: Олег смело действует и почти всегда добивается результата. Именно поэтому предсказание звучит для него особенно тревожно.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53776" y="0"/>
            <a:ext cx="508824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35682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Встреча с кудесником и пророчество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475800" y="4106700"/>
            <a:ext cx="33624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Кудесник говорит князю, что смерть придёт к нему от любимого коня. Слова становятся поворотом сюжета: в них есть вера в чудо, страх перед судьбой и мысль, что даже одно пророчество меняет поступки человека.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475800" y="3206075"/>
            <a:ext cx="33624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Олег приходит к кудеснику — мудрецу и прорицателю, которому приписывают умение видеть будущее. Этот эпизод резко меняет тон: вместо обычных забот и походов появляется разговор о неизбежном.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292562"/>
            <a:ext cx="8612400" cy="35916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6" name="Text 1"/>
          <p:cNvSpPr txBox="1"/>
          <p:nvPr/>
        </p:nvSpPr>
        <p:spPr>
          <a:xfrm>
            <a:off x="261550" y="2700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рождается трагический финал
</a:t>
            </a:r>
            <a:endParaRPr lang="en-US" sz="2212" dirty="0"/>
          </a:p>
        </p:txBody>
      </p:sp>
      <p:sp>
        <p:nvSpPr>
          <p:cNvPr id="7" name="Text 2"/>
          <p:cNvSpPr txBox="1"/>
          <p:nvPr/>
        </p:nvSpPr>
        <p:spPr>
          <a:xfrm>
            <a:off x="261550" y="7215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по мотивам поэмы: пророчество → ожидание беды → развязка.
</a:t>
            </a:r>
            <a:endParaRPr lang="en-US" sz="111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7659900" cy="8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фон поэмы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70062" y="1795510"/>
            <a:ext cx="2048100" cy="16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События связаны с эпохой становления Древнерусского государства. В центре — жизнь князя и его окружения, когда власть собирается и укрепляется через решения и походы.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2455316" y="1795510"/>
            <a:ext cx="2048100" cy="16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заметны реальные детали того времени: княжеская дружина, военные походы, пиры, оружие. Они помогают представить, как люди общались, готовились к боям и отмечали победы.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640569" y="1795510"/>
            <a:ext cx="2048100" cy="16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Упоминаются древние обычаи и привычный для тех лет строй жизни. Благодаря этому даже легендарный сюжет кажется «похожим на историю», как будто прошлое оживает в образах.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10" name="Text 5"/>
          <p:cNvSpPr txBox="1"/>
          <p:nvPr/>
        </p:nvSpPr>
        <p:spPr>
          <a:xfrm>
            <a:off x="6825836" y="1795510"/>
            <a:ext cx="2048100" cy="16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 основа поэмы легендарная, исторические черты делают произведение близким к рассказу о настоящем прошлом. Так художественная сказка получает опору в реальности эпохи.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7950" y="2163252"/>
            <a:ext cx="4873500" cy="108937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Олег и кудесник: два разных образа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726075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князя и прорицателя помогает понять, почему в поэме столкнулись вера в поступок и знание о скрытой стороне судьбы.
</a:t>
            </a:r>
            <a:endParaRPr lang="en-US" sz="1022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2762229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Олег уверен в контроле над событиями, а кудесник напоминает: не всё можно изменить. Их различие — ключ к напряжению всей истории.
</a:t>
            </a:r>
            <a:endParaRPr lang="en-US" sz="1022" dirty="0"/>
          </a:p>
        </p:txBody>
      </p:sp>
      <p:sp>
        <p:nvSpPr>
          <p:cNvPr id="11" name="Text 4"/>
          <p:cNvSpPr txBox="1"/>
          <p:nvPr/>
        </p:nvSpPr>
        <p:spPr>
          <a:xfrm>
            <a:off x="3997950" y="4208775"/>
            <a:ext cx="3398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поэмы А. С. Пушкина (по мотивам сюжета)
</a:t>
            </a:r>
            <a:endParaRPr lang="en-US" sz="7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7950" y="1300196"/>
            <a:ext cx="4873500" cy="28154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178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поэмы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726075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Помимо событий, поэма постоянно возвращает внимание к тому, как слова прорицания управляют поступками и усиливают тревогу перед будущим.
</a:t>
            </a:r>
            <a:endParaRPr lang="en-US" sz="1022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2762229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баланс: образ сильного воина дополняется размышлением о том, что даже власть не гарантирует безопасного исхода.
</a:t>
            </a:r>
            <a:endParaRPr lang="en-US" sz="1022" dirty="0"/>
          </a:p>
        </p:txBody>
      </p:sp>
      <p:sp>
        <p:nvSpPr>
          <p:cNvPr id="11" name="Text 4"/>
          <p:cNvSpPr txBox="1"/>
          <p:nvPr/>
        </p:nvSpPr>
        <p:spPr>
          <a:xfrm>
            <a:off x="3997950" y="4208775"/>
            <a:ext cx="3398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данным, указанным в описании темы (проценты тем).
</a:t>
            </a:r>
            <a:endParaRPr lang="en-US" sz="72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83448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коня в поэме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1211925"/>
            <a:ext cx="4535400" cy="86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Конь для Олега — не просто животное, а верный боевой товарищ. Через него связаны победы князя, его походная жизнь и повседневные решения военного человека.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2212600"/>
            <a:ext cx="4535400" cy="86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Олег расстаётся с конём, в этом чувствуется и попытка защититься, и внутренний страх. Князь действует, чтобы изменить будущее, но пророчество уже успело «включить» напряжение.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3213275"/>
            <a:ext cx="4535400" cy="86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Дальше именно воспоминание о коне становится причиной трагического финала. Олег возвращается к предсказанному — и приходит туда, где смерть оказалась рядом незаметно.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33960" y="0"/>
            <a:ext cx="500788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36282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Символика змеи и черепа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475800" y="4106700"/>
            <a:ext cx="33624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Змея в этой сцене символизирует внезапную, скрытую угрозу: она появляется в момент, когда кажется, что беда уже миновала. Так финал убеждает: от судьбы нельзя уйти только осторожностью или страхом.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9" name="Text 3"/>
          <p:cNvSpPr txBox="1"/>
          <p:nvPr/>
        </p:nvSpPr>
        <p:spPr>
          <a:xfrm>
            <a:off x="475800" y="3206075"/>
            <a:ext cx="33624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Смерть Олега приходит не напрямую от коня: всё происходит через змею, выползшую из черепа погибшего животного. Череп напоминает о прошлом и о том, что опасность может скрываться в старом, уже «завершённом».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83448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особенности поэмы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1125200"/>
            <a:ext cx="4535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строит текст на ярких эпитетах и торжественных интонациях: речь звучит как напев, который будто передаёт старинную легенду из поколения в поколение.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2094124"/>
            <a:ext cx="4535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Выразительные сравнения и старинные слова создают ощущение древности. Каждая деталь помогает читателю «увидеть» эпоху, даже если события построены на предании.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3063049"/>
            <a:ext cx="4535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Диалоги делают сюжет живым: пророчество и ответы героев звучат не как сухое сообщение, а как конфликт мыслей и ожиданий.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270000" y="4031973"/>
            <a:ext cx="4535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и звучность стиха усиливают эффект «песни». Поэтому поэма воспринимается не как обычный рассказ, а как художественное произведение с особой музыкой речи.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7950" y="1300196"/>
            <a:ext cx="4873500" cy="28154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178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настроение поэмы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726075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настроения растёт по мере того, как пророчество перестаёт быть просто словами и постепенно превращается в ожидание беды.
</a:t>
            </a:r>
            <a:endParaRPr lang="en-US" sz="1022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2762229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ближе финал, тем сильнее накапливается напряжение: уверенность героя сменяется страхом, а затем — трагической неизбежностью.
</a:t>
            </a:r>
            <a:endParaRPr lang="en-US" sz="1022" dirty="0"/>
          </a:p>
        </p:txBody>
      </p:sp>
      <p:sp>
        <p:nvSpPr>
          <p:cNvPr id="11" name="Text 4"/>
          <p:cNvSpPr txBox="1"/>
          <p:nvPr/>
        </p:nvSpPr>
        <p:spPr>
          <a:xfrm>
            <a:off x="3997950" y="4208775"/>
            <a:ext cx="3398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Условная шкала «от спокойствия к трагедии», качественная интерпретация сюжета по поэме (1822).
</a:t>
            </a:r>
            <a:endParaRPr lang="en-US" sz="72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77675" y="3883575"/>
            <a:ext cx="3898500" cy="8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в 1822 году закрепил в культуре образ «вещего» Олега: князь мудр, но его знание не отменяет предсказанную развязку.
</a:t>
            </a:r>
            <a:endParaRPr lang="en-US" sz="922" dirty="0"/>
          </a:p>
        </p:txBody>
      </p:sp>
      <p:sp>
        <p:nvSpPr>
          <p:cNvPr id="5" name="Text 1"/>
          <p:cNvSpPr txBox="1"/>
          <p:nvPr/>
        </p:nvSpPr>
        <p:spPr>
          <a:xfrm>
            <a:off x="952725" y="3066675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С. Пушкин, сведения о времени создания поэмы «Песнь о вещем Олеге» (1822).
</a:t>
            </a:r>
            <a:endParaRPr lang="en-US" sz="722" dirty="0"/>
          </a:p>
        </p:txBody>
      </p:sp>
      <p:sp>
        <p:nvSpPr>
          <p:cNvPr id="6" name="Text 2"/>
          <p:cNvSpPr txBox="1"/>
          <p:nvPr/>
        </p:nvSpPr>
        <p:spPr>
          <a:xfrm>
            <a:off x="605475" y="661277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1822
</a:t>
            </a:r>
            <a:endParaRPr lang="en-US" sz="7200" dirty="0"/>
          </a:p>
        </p:txBody>
      </p:sp>
      <p:sp>
        <p:nvSpPr>
          <p:cNvPr id="7" name="Text 3"/>
          <p:cNvSpPr txBox="1"/>
          <p:nvPr/>
        </p:nvSpPr>
        <p:spPr>
          <a:xfrm>
            <a:off x="605475" y="2044425"/>
            <a:ext cx="4372200" cy="94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«вещий» особенно выразительно звучит в поэме, написанной Пушкиным в 1822 году.
</a:t>
            </a:r>
            <a:endParaRPr lang="en-US" sz="1943" dirty="0"/>
          </a:p>
        </p:txBody>
      </p:sp>
      <p:sp>
        <p:nvSpPr>
          <p:cNvPr id="8" name="Text 4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9525" y="940570"/>
            <a:ext cx="8625000" cy="263823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Летопись и поэма: сходство и различие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398945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 одно и то же предание меняется от краткого упоминания к художественному рассказу: сюжет сохраняется, а выразительность усиливается за счёт диалогов и образов.
</a:t>
            </a:r>
            <a:endParaRPr lang="en-US" sz="1022" dirty="0"/>
          </a:p>
        </p:txBody>
      </p:sp>
      <p:sp>
        <p:nvSpPr>
          <p:cNvPr id="9" name="Text 3"/>
          <p:cNvSpPr txBox="1"/>
          <p:nvPr/>
        </p:nvSpPr>
        <p:spPr>
          <a:xfrm>
            <a:off x="4664735" y="398945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не «добавляет другое событие», а делает знакомый сюжет глубже: эмоции, образы и композиция превращают летописный факт в запоминающееся чтение.
</a:t>
            </a:r>
            <a:endParaRPr lang="en-US" sz="1022" dirty="0"/>
          </a:p>
        </p:txBody>
      </p:sp>
      <p:sp>
        <p:nvSpPr>
          <p:cNvPr id="10" name="Text 4"/>
          <p:cNvSpPr txBox="1"/>
          <p:nvPr/>
        </p:nvSpPr>
        <p:spPr>
          <a:xfrm>
            <a:off x="270000" y="3715950"/>
            <a:ext cx="4405200" cy="1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14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содержания летописного предания и поэмы А. С. Пушкина (по школьным программным материалам).
</a:t>
            </a:r>
            <a:endParaRPr lang="en-US" sz="614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53776" y="0"/>
            <a:ext cx="508824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35682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поэмы с историей Руси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475800" y="4106700"/>
            <a:ext cx="33624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помогает связать литературу с историей: через художественный текст школьники учатся замечать, как народная память превращает событие в рассказ, а рассказ — в образ эпохи.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475800" y="3206075"/>
            <a:ext cx="33624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поэме оживают образы Киева, княжеской власти и дружины: читатель видит походную жизнь, оружие и привычные для той эпохи способы защиты и укрепления влияния.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292562"/>
            <a:ext cx="8612400" cy="35916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6" name="Text 1"/>
          <p:cNvSpPr txBox="1"/>
          <p:nvPr/>
        </p:nvSpPr>
        <p:spPr>
          <a:xfrm>
            <a:off x="261550" y="2700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судьбы: от пророчества к неизбежному финалу
</a:t>
            </a:r>
            <a:endParaRPr lang="en-US" sz="2212" dirty="0"/>
          </a:p>
        </p:txBody>
      </p:sp>
      <p:sp>
        <p:nvSpPr>
          <p:cNvPr id="7" name="Text 2"/>
          <p:cNvSpPr txBox="1"/>
          <p:nvPr/>
        </p:nvSpPr>
        <p:spPr>
          <a:xfrm>
            <a:off x="261550" y="7215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 сюжету поэмы: последовательность событий и смысловых поворотов.
</a:t>
            </a:r>
            <a:endParaRPr lang="en-US" sz="111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83448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финала поэмы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1616750"/>
            <a:ext cx="3701700" cy="10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 соединяет торжественность и трагедию: Олег, привыкший побеждать, погибает не в бою, а из‑за неожиданного укуса змеи.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4185975" y="1616750"/>
            <a:ext cx="3701700" cy="10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завершение подчёркивает ограниченность человеческой силы. Даже мудрый и смелый правитель не может полностью управлять тем, что уже предсказано.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1911125" y="2864200"/>
            <a:ext cx="3701700" cy="10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Последние строки оставляют тревожное чувство и заставляют задуматься: осторожность и героизм не отменяют судьбу, а лишь делают её ожидание ещё напряжённее.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7950" y="1300196"/>
            <a:ext cx="4873500" cy="28154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178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и их значение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726075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 между «верным конём» и «скрытой смертью» через змею усиливает главную идею: опасность может прийти из того, что казалось завершённым.
</a:t>
            </a:r>
            <a:endParaRPr lang="en-US" sz="1022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2762229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Столбцы показывают смысловые акценты: судьбоносная опасность (змея) и память о прошлом (череп) сильнее всего поддерживают трагическую мысль.
</a:t>
            </a:r>
            <a:endParaRPr lang="en-US" sz="1022" dirty="0"/>
          </a:p>
        </p:txBody>
      </p:sp>
      <p:sp>
        <p:nvSpPr>
          <p:cNvPr id="11" name="Text 4"/>
          <p:cNvSpPr txBox="1"/>
          <p:nvPr/>
        </p:nvSpPr>
        <p:spPr>
          <a:xfrm>
            <a:off x="3997950" y="4208775"/>
            <a:ext cx="3398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Условная шкала для школьной интерпретации образов по тексту поэмы (без числовых «фактов» из источников).
</a:t>
            </a:r>
            <a:endParaRPr lang="en-US" sz="72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3550" y="1854617"/>
            <a:ext cx="198300" cy="17626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52850" y="1854617"/>
            <a:ext cx="198300" cy="17626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40569" y="1845400"/>
            <a:ext cx="170363" cy="1947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801450" y="1845400"/>
            <a:ext cx="194700" cy="1947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произведение изучают в школе
</a:t>
            </a:r>
            <a:endParaRPr lang="en-US" sz="2412" dirty="0"/>
          </a:p>
        </p:txBody>
      </p:sp>
      <p:sp>
        <p:nvSpPr>
          <p:cNvPr id="14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15" name="Text 2"/>
          <p:cNvSpPr txBox="1"/>
          <p:nvPr/>
        </p:nvSpPr>
        <p:spPr>
          <a:xfrm>
            <a:off x="473550" y="2225750"/>
            <a:ext cx="1885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Погружение в древнерусский мир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даёт яркие представления о власти, дружине и походной жизни. Это помогает ученикам связать литературные образы с темой древней Руси и понять атмосферу эпохи.
</a:t>
            </a:r>
            <a:endParaRPr lang="en-US" sz="1000" dirty="0"/>
          </a:p>
        </p:txBody>
      </p:sp>
      <p:sp>
        <p:nvSpPr>
          <p:cNvPr id="16" name="Text 3"/>
          <p:cNvSpPr txBox="1"/>
          <p:nvPr/>
        </p:nvSpPr>
        <p:spPr>
          <a:xfrm>
            <a:off x="2552850" y="2225750"/>
            <a:ext cx="1885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Разбор символов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Кудесник, конь, череп и змея работают как символы. Школьники учатся видеть, как предмет или персонаж выражает идею, а не просто участвует в событиях.
</a:t>
            </a:r>
            <a:endParaRPr lang="en-US" sz="1000" dirty="0"/>
          </a:p>
        </p:txBody>
      </p:sp>
      <p:sp>
        <p:nvSpPr>
          <p:cNvPr id="17" name="Text 4"/>
          <p:cNvSpPr txBox="1"/>
          <p:nvPr/>
        </p:nvSpPr>
        <p:spPr>
          <a:xfrm>
            <a:off x="4626600" y="2225750"/>
            <a:ext cx="19851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разных текстов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по поэме удобно сопоставлять с летописным преданием. Так формируется умение замечать, что в разных жанрах меняется объём, тон и способы передачи смысла.
</a:t>
            </a:r>
            <a:endParaRPr lang="en-US" sz="1000" dirty="0"/>
          </a:p>
        </p:txBody>
      </p:sp>
      <p:sp>
        <p:nvSpPr>
          <p:cNvPr id="18" name="Text 5"/>
          <p:cNvSpPr txBox="1"/>
          <p:nvPr/>
        </p:nvSpPr>
        <p:spPr>
          <a:xfrm>
            <a:off x="6799650" y="2225750"/>
            <a:ext cx="19851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Нравственные вопросы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обсуждает судьбу, ответственность и границы человеческой власти. Благодаря ясному сюжету ученикам легче говорить о выборе и последствиях поступков.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75" y="3266883"/>
            <a:ext cx="9144000" cy="187523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129350" y="1447161"/>
            <a:ext cx="68853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9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Итоги: чему учит «Песнь о вещем Олеге»
</a:t>
            </a:r>
            <a:endParaRPr lang="en-US" sz="2912" dirty="0"/>
          </a:p>
        </p:txBody>
      </p:sp>
      <p:sp>
        <p:nvSpPr>
          <p:cNvPr id="7" name="Text 1"/>
          <p:cNvSpPr txBox="1"/>
          <p:nvPr/>
        </p:nvSpPr>
        <p:spPr>
          <a:xfrm>
            <a:off x="2871525" y="2413475"/>
            <a:ext cx="3401100" cy="74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соединяет историю и легенду: прошлое Руси и размышление о судьбе человека. Её сила — в образах кудесника, коня, змеи и князя, который не может изменить предсказанное будущее.
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2026-05-13T08:11:33Z</dcterms:created>
  <dcterms:modified xsi:type="dcterms:W3CDTF">2026-05-13T08:11:33Z</dcterms:modified>
</cp:coreProperties>
</file>