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8600" y="895675"/>
            <a:ext cx="5029500" cy="17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16" b="1" dirty="0">
                <a:solidFill>
                  <a:srgbClr val="E7BE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металлургия: география, ресурсы и значение отрасли
</a:t>
            </a:r>
            <a:endParaRPr lang="en-US" sz="3516" dirty="0"/>
          </a:p>
        </p:txBody>
      </p:sp>
      <p:sp>
        <p:nvSpPr>
          <p:cNvPr id="5" name="Text 1"/>
          <p:cNvSpPr txBox="1"/>
          <p:nvPr/>
        </p:nvSpPr>
        <p:spPr>
          <a:xfrm>
            <a:off x="625425" y="3014300"/>
            <a:ext cx="4392600" cy="17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формируют каркас современной экономики и меняют карту мира.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278600" y="254375"/>
            <a:ext cx="4739400" cy="3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31" y="1598466"/>
            <a:ext cx="3924000" cy="30349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7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в географии: как устроена отрасль
</a:t>
            </a:r>
            <a:endParaRPr lang="en-US" sz="2970" dirty="0"/>
          </a:p>
        </p:txBody>
      </p:sp>
      <p:sp>
        <p:nvSpPr>
          <p:cNvPr id="7" name="Text 1"/>
          <p:cNvSpPr txBox="1"/>
          <p:nvPr/>
        </p:nvSpPr>
        <p:spPr>
          <a:xfrm>
            <a:off x="5088731" y="2185594"/>
            <a:ext cx="3019500" cy="21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помогает увидеть, как природные ресурсы, энергия, транспорт и рынок сбыта вместе определяют размещение производства и специализацию стран.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Сырьевая база мировой металлургии
</a:t>
            </a:r>
            <a:endParaRPr lang="en-US" sz="3100" dirty="0"/>
          </a:p>
        </p:txBody>
      </p:sp>
      <p:sp>
        <p:nvSpPr>
          <p:cNvPr id="10" name="Text 2"/>
          <p:cNvSpPr txBox="1"/>
          <p:nvPr/>
        </p:nvSpPr>
        <p:spPr>
          <a:xfrm>
            <a:off x="278700" y="1545775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отрасли особенно важны железная руда, бокситы, медные и никелевые руды, коксующийся уголь, известняк и металлолом: именно они задают технологию и масштабы производства.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78700" y="1194850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виды сырья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137628" y="2491096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руда остается ключевым сырьем для выпуска стали и чугуна, поэтому районы ее добычи и переработки часто определяют специализацию целых промышленных регионов.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137628" y="2140171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черной металлургии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1996555" y="343641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Металлолом снижает потребность в новой добыче, экономит энергию и уменьшает нагрузку на природу, поэтому его переработка становится все более значимой.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996555" y="3085492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вторичного сырья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2855483" y="438173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мировом рынке особенно заметны Австралия, Бразилия, ЮАР, Чили, Индонезия и Канада: эти страны обладают крупной сырьевой базой и сильными экспортными позициями.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2855483" y="4030813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поставщики руд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производители сырой стали в мире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отражают не только масштаб экономики, но и тесную связь металлургии с промышленными районами и экспортной инфраструктурой.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резко выделяется среди остальных производителей; остальная группа лидеров значительно уступает ему по объему выпуска.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Steel Association, данные за 2023 год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09880" y="1386563"/>
            <a:ext cx="2743140" cy="3225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0" y="414351"/>
            <a:ext cx="85593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4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как главный центр мировой металлургии
</a:t>
            </a:r>
            <a:endParaRPr lang="en-US" sz="2834" dirty="0"/>
          </a:p>
        </p:txBody>
      </p:sp>
      <p:sp>
        <p:nvSpPr>
          <p:cNvPr id="12" name="Text 2"/>
          <p:cNvSpPr txBox="1"/>
          <p:nvPr/>
        </p:nvSpPr>
        <p:spPr>
          <a:xfrm>
            <a:off x="308343" y="2111283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выпускает больше стали, чем любая другая страна, и также занимает ведущие позиции в алюминии и многих других видах цветной металлургии.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66613" y="1458858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лидер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173968" y="2111283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Масштабное строительство, развитие городов, транспорта и машиностроения поддерживают устойчивый спрос на металл внутри страны и стимулируют расширение мощностей.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232237" y="1458858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внутренний спрос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73981" y="3795708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развитые центры сосредоточены в прибрежных и густо освоенных провинциях, где рядом находятся транспорт, рабочая сила и крупные потребители металла.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232250" y="3143283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Индустриальные провинции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08356" y="3795708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предприятия тяготеют к портам и индустриальным районам, где удобнее завозить руду и топливо, а затем вывозить готовую продукцию.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66625" y="3143283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Прибрежная концентрация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Индия: быстрый рост металлургии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2509375" y="2168050"/>
            <a:ext cx="19344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жилья, железных дорог, энергетики и автомобилестроения создает устойчивый спрос на металл и делает отрасль важным двигателем индустриализации.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509375" y="1510175"/>
            <a:ext cx="19344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спрос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12175" y="2168050"/>
            <a:ext cx="19344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быстро увеличивает выпуск стали и укрепляет позиции в мировой промышленности благодаря росту внутреннего рынка и расширению металлургических предприятий.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12175" y="1510175"/>
            <a:ext cx="19344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Наращивание мощностей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706550" y="2168050"/>
            <a:ext cx="19344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сырья страна получает из собственной базы, а часть импортирует, поэтому металлургия развивается на стыке местных месторождений и внешних поставок.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706550" y="1510175"/>
            <a:ext cx="19344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ресурсов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903700" y="2168050"/>
            <a:ext cx="1934400" cy="18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активно отрасль усиливает восточные и центральные штаты, где сосредоточены уголь, железная руда и крупные производственные узлы.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6903700" y="1510175"/>
            <a:ext cx="1934400" cy="54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1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промышленные районы
</a:t>
            </a:r>
            <a:endParaRPr lang="en-US" sz="143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864432"/>
            <a:ext cx="5133600" cy="21062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основных металлов по странам и регионам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5656375" y="130312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металлы концентрируются в разных ресурсных и энергетических районах мира.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656375" y="2877050"/>
            <a:ext cx="3210900" cy="14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Сталь тяготеет к крупным индустриальным районам, а алюминий — к территориям с дешевой электроэнергией; медь и никель связаны с богатыми рудными поясами и экспортом сырья.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635500"/>
            <a:ext cx="51336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данным World Steel Association, USGS и International Aluminium Institute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5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создается металлургическая продукция
</a:t>
            </a:r>
            <a:endParaRPr lang="en-US" sz="3015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общий путь от сырья до готового металла и его поставки в промышленность.
</a:t>
            </a:r>
            <a:endParaRPr lang="en-US" sz="150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использования металлов
</a:t>
            </a:r>
            <a:endParaRPr lang="en-US" sz="2897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металлы выполняют разные функции, но вместе они обеспечивают работу современной экономики — от зданий и дорог до техники и энергосетей.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доля приходится на базовые отрасли, поэтому спрос на металлы тесно связан с уровнем индустриального развития стран.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структура потребления по основным отраслям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Энергоемкость делает металлургию зависимой от цен на ресурсы и от удобства перевозок сырья и готовой продукции.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39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239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ресурса особенно сильно влияют на себестоимость: электроэнергия, топливо и вода.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учебной географии и отраслевой статистики
</a:t>
            </a:r>
            <a:endParaRPr lang="en-US" sz="109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17" y="1418675"/>
            <a:ext cx="2816666" cy="310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2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мировой металлургии
</a:t>
            </a:r>
            <a:endParaRPr lang="en-US" sz="2782" dirty="0"/>
          </a:p>
        </p:txBody>
      </p:sp>
      <p:sp>
        <p:nvSpPr>
          <p:cNvPr id="12" name="Text 2"/>
          <p:cNvSpPr txBox="1"/>
          <p:nvPr/>
        </p:nvSpPr>
        <p:spPr>
          <a:xfrm>
            <a:off x="3787930" y="1545775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относится к наиболее загрязняющим отраслям: при плавке и обжиге в воздух попадают углекислый газ, пыль, оксиды серы и азота. Особенно велика нагрузка на старых комбинатах.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87930" y="1194850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выбросы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787930" y="2491096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экологический эффект дают доменные печи и переработка руд с большим количеством примесей. Чем ниже качество сырья, тем больше топлива, реагентов и энергии требуется на выпуск металла.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87930" y="2140171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Доменный цикл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787930" y="343641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уменьшения воздействия применяют газоочистку, улавливание пыли, замкнутые системы водоснабжения и более чистое топливо. Эти меры снижают выбросы и помогают экономить природные ресурсы.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87930" y="3085492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очистки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787930" y="438173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металлолома в шихте уменьшает потребность в добыче руды и сокращает энергозатраты. Поэтому переработка отходов становится важной частью экологической модернизации металлургии.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787930" y="4030813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вторсырья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снижения выбросов в металлургии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выбор технологии влияет не только на климатический след, но и на устойчивость производства к колебаниям цен на уголь, газ и кокс.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электродуговым печам, прямому восстановлению и переработке лома заметно снижает выбросы и зависимость от ископаемого топлива.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схема на основе общих отраслевых оценок; значения представлены в индексах для иллюстрации
</a:t>
            </a:r>
            <a:endParaRPr lang="en-US" sz="128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7450" y="3353050"/>
            <a:ext cx="623700" cy="71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7050" y="3353050"/>
            <a:ext cx="712800" cy="71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961025" y="1492725"/>
            <a:ext cx="712800" cy="6336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металлы цветной металлургии
</a:t>
            </a:r>
            <a:endParaRPr lang="en-US" sz="3100" dirty="0"/>
          </a:p>
        </p:txBody>
      </p:sp>
      <p:sp>
        <p:nvSpPr>
          <p:cNvPr id="12" name="Text 2"/>
          <p:cNvSpPr txBox="1"/>
          <p:nvPr/>
        </p:nvSpPr>
        <p:spPr>
          <a:xfrm>
            <a:off x="1192900" y="4113000"/>
            <a:ext cx="32679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 — один из главных проводников электроэнергии, поэтому ее значение особенно велико в кабельной промышленности, электротехнике и электронике. Спрос поддерживается развитием сетей и цифровой инфраструктуры.
</a:t>
            </a:r>
            <a:endParaRPr lang="en-US" sz="1012" dirty="0"/>
          </a:p>
        </p:txBody>
      </p:sp>
      <p:sp>
        <p:nvSpPr>
          <p:cNvPr id="13" name="Text 3"/>
          <p:cNvSpPr txBox="1"/>
          <p:nvPr/>
        </p:nvSpPr>
        <p:spPr>
          <a:xfrm>
            <a:off x="1997650" y="3353050"/>
            <a:ext cx="24633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4997050" y="4113000"/>
            <a:ext cx="32679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Никель необходим для производства нержавеющей стали и аккумуляторов. Его роль растет вместе с распространением электромобилей и накопителей энергии, которые требуют надежных и долговечных материалов.
</a:t>
            </a:r>
            <a:endParaRPr lang="en-US" sz="1116" dirty="0"/>
          </a:p>
        </p:txBody>
      </p:sp>
      <p:sp>
        <p:nvSpPr>
          <p:cNvPr id="15" name="Text 5"/>
          <p:cNvSpPr txBox="1"/>
          <p:nvPr/>
        </p:nvSpPr>
        <p:spPr>
          <a:xfrm>
            <a:off x="5801800" y="3353050"/>
            <a:ext cx="24633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Никель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2961025" y="2213075"/>
            <a:ext cx="32679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2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Алюминий ценят за легкость, прочность и устойчивость к коррозии. Он широко используется в транспорте, строительстве и упаковке, а также важен там, где нужно снизить массу конструкций.
</a:t>
            </a:r>
            <a:endParaRPr lang="en-US" sz="1122" dirty="0"/>
          </a:p>
        </p:txBody>
      </p:sp>
      <p:sp>
        <p:nvSpPr>
          <p:cNvPr id="17" name="Text 7"/>
          <p:cNvSpPr txBox="1"/>
          <p:nvPr/>
        </p:nvSpPr>
        <p:spPr>
          <a:xfrm>
            <a:off x="3765775" y="1453125"/>
            <a:ext cx="2463300" cy="71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Алюминий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0050" y="2100825"/>
            <a:ext cx="4936800" cy="16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 — лидеры по цветным металлам
</a:t>
            </a:r>
            <a:endParaRPr lang="en-US" sz="2900" dirty="0"/>
          </a:p>
        </p:txBody>
      </p:sp>
      <p:sp>
        <p:nvSpPr>
          <p:cNvPr id="9" name="Text 2"/>
          <p:cNvSpPr txBox="1"/>
          <p:nvPr/>
        </p:nvSpPr>
        <p:spPr>
          <a:xfrm>
            <a:off x="3930050" y="4635500"/>
            <a:ext cx="49368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географии и отраслевой статистики
</a:t>
            </a:r>
            <a:endParaRPr lang="en-US" sz="1027" dirty="0"/>
          </a:p>
        </p:txBody>
      </p:sp>
      <p:sp>
        <p:nvSpPr>
          <p:cNvPr id="10" name="Text 3"/>
          <p:cNvSpPr txBox="1"/>
          <p:nvPr/>
        </p:nvSpPr>
        <p:spPr>
          <a:xfrm>
            <a:off x="364900" y="140067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специализация стран связана с сырьевой базой, энергетикой и особенностями переработки цветных металлов.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64900" y="3196550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в цветной металлургии определяется не только запасами руд, но и доступом к дешевой энергии, портам и крупным перерабатывающим мощностям.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 металлами и роль транспорта
</a:t>
            </a:r>
            <a:endParaRPr lang="en-US" sz="2970" dirty="0"/>
          </a:p>
        </p:txBody>
      </p:sp>
      <p:sp>
        <p:nvSpPr>
          <p:cNvPr id="10" name="Text 2"/>
          <p:cNvSpPr txBox="1"/>
          <p:nvPr/>
        </p:nvSpPr>
        <p:spPr>
          <a:xfrm>
            <a:off x="1374875" y="3829300"/>
            <a:ext cx="29040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торговля начинается с перевозки руд, концентратов и металлолома. Эти грузы чаще всего идут морем, потому что морской транспорт дешевле на дальних расстояниях и удобен для массовых партий.
</a:t>
            </a:r>
            <a:endParaRPr lang="en-US" sz="1181" dirty="0"/>
          </a:p>
        </p:txBody>
      </p:sp>
      <p:sp>
        <p:nvSpPr>
          <p:cNvPr id="11" name="Text 3"/>
          <p:cNvSpPr txBox="1"/>
          <p:nvPr/>
        </p:nvSpPr>
        <p:spPr>
          <a:xfrm>
            <a:off x="1374875" y="3353050"/>
            <a:ext cx="29040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потоки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67375" y="3829300"/>
            <a:ext cx="29040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движение металлов влияют тарифы, пошлины, санкции и сбои в морских маршрутах. Поэтому для отрасли особенно важны надежные порты, железные дороги и устойчивые цепочки поставок.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67375" y="3353050"/>
            <a:ext cx="29040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Логистические риски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121125" y="1856205"/>
            <a:ext cx="29040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с развитой промышленностью нередко импортируют сырье, а затем экспортируют слитки, прокат и изделия более высокой степени обработки. Так формируется международное разделение труда в металлургии.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121125" y="1379955"/>
            <a:ext cx="29040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и вывоз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размещения металлургических предприятий
</a:t>
            </a:r>
            <a:endParaRPr lang="en-US" sz="2440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факторов, определяющих выбор площадки для металлургического производства.
</a:t>
            </a:r>
            <a:endParaRPr lang="en-US" sz="118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283521"/>
            <a:ext cx="8559300" cy="19893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6" y="321905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металлолома и циркулярная экономика
</a:t>
            </a:r>
            <a:endParaRPr lang="en-US" sz="2970" dirty="0"/>
          </a:p>
        </p:txBody>
      </p:sp>
      <p:sp>
        <p:nvSpPr>
          <p:cNvPr id="12" name="Text 2"/>
          <p:cNvSpPr txBox="1"/>
          <p:nvPr/>
        </p:nvSpPr>
        <p:spPr>
          <a:xfrm>
            <a:off x="407600" y="3780425"/>
            <a:ext cx="2325300" cy="9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Металлолом проходит сбор, сортировку и разделение по видам металлов. На этом этапе удаляют примеси, отделяют черные и цветные металлы и подготавливают сырье для повторной плавки.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07600" y="3513175"/>
            <a:ext cx="23253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 сортировка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198000" y="3780425"/>
            <a:ext cx="2325300" cy="9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Циркулярная экономика делает металл не одноразовым ресурсом, а материалом многократного использования. Чем лучше организован сбор и переработка, тем ниже экологическая нагрузка и выше ресурсная устойчивость отрасли.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198000" y="3513175"/>
            <a:ext cx="23253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Замкнутый цикл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302800" y="3780425"/>
            <a:ext cx="2325300" cy="9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лома позволяет сократить добычу руды, уменьшить расход энергии и снизить объем отходов. Особенно заметен этот эффект в производстве стали и алюминия, где вторичное сырье широко применяется.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3302800" y="3513175"/>
            <a:ext cx="2325300" cy="1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Переплавка и экономия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Будущий спрос на металлы и его драйверы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потребности связан с электромобилями, сетевой инфраструктурой, городским строительством и возобновляемой энергетикой, для которых нужны прочные и проводящие материалы.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будет расти спрос на медь и никель; алюминий и сталь также сохранят высокую роль в инфраструктуре и транспорте.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Иллюстративный прогноз на основе общих отраслевых тенденций; значения представлены в индексах
</a:t>
            </a:r>
            <a:endParaRPr lang="en-US" sz="128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0" y="414351"/>
            <a:ext cx="85593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7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центры роста в мировой металлургии
</a:t>
            </a:r>
            <a:endParaRPr lang="en-US" sz="2967" dirty="0"/>
          </a:p>
        </p:txBody>
      </p:sp>
      <p:sp>
        <p:nvSpPr>
          <p:cNvPr id="10" name="Text 2"/>
          <p:cNvSpPr txBox="1"/>
          <p:nvPr/>
        </p:nvSpPr>
        <p:spPr>
          <a:xfrm>
            <a:off x="574988" y="3827100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Ближнем Востоке металлургия развивается там, где есть дешевые энергоресурсы, современные порты и специальные экономические зоны. Это особенно важно для алюминия и продукции полного цикла.
</a:t>
            </a:r>
            <a:endParaRPr lang="en-US" sz="1283" dirty="0"/>
          </a:p>
        </p:txBody>
      </p:sp>
      <p:sp>
        <p:nvSpPr>
          <p:cNvPr id="11" name="Text 3"/>
          <p:cNvSpPr txBox="1"/>
          <p:nvPr/>
        </p:nvSpPr>
        <p:spPr>
          <a:xfrm>
            <a:off x="623213" y="3174675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819213" y="3827100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отдельных странах Африки рост отрасли связан с месторождениями руд, строительством инфраструктуры и стремлением уменьшить зависимость от экспорта сырья. Новые проекты меняют карту мировой металлургии.
</a:t>
            </a:r>
            <a:endParaRPr lang="en-US" sz="1283" dirty="0"/>
          </a:p>
        </p:txBody>
      </p:sp>
      <p:sp>
        <p:nvSpPr>
          <p:cNvPr id="13" name="Text 5"/>
          <p:cNvSpPr txBox="1"/>
          <p:nvPr/>
        </p:nvSpPr>
        <p:spPr>
          <a:xfrm>
            <a:off x="4867437" y="3174675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 и новые проекты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574988" y="2051125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укрепляет позиции благодаря урбанизации, развитию инфраструктуры и собственным запасам сырья. В регионе формируются новые металлургические узлы, ориентированные на внутренний рынок и экспорт.
</a:t>
            </a:r>
            <a:endParaRPr lang="en-US" sz="1275" dirty="0"/>
          </a:p>
        </p:txBody>
      </p:sp>
      <p:sp>
        <p:nvSpPr>
          <p:cNvPr id="15" name="Text 7"/>
          <p:cNvSpPr txBox="1"/>
          <p:nvPr/>
        </p:nvSpPr>
        <p:spPr>
          <a:xfrm>
            <a:off x="623213" y="1398700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 Южная Азия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4819213" y="2051125"/>
            <a:ext cx="37800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Юго-Восточной Азии привлекают инвестиции в переработку руд и выпуск полуфабрикатов. Этому способствуют порты, индустриальные парки и близость к морским транспортным путям.
</a:t>
            </a:r>
            <a:endParaRPr lang="en-US" sz="1283" dirty="0"/>
          </a:p>
        </p:txBody>
      </p:sp>
      <p:sp>
        <p:nvSpPr>
          <p:cNvPr id="17" name="Text 9"/>
          <p:cNvSpPr txBox="1"/>
          <p:nvPr/>
        </p:nvSpPr>
        <p:spPr>
          <a:xfrm>
            <a:off x="4867437" y="1398700"/>
            <a:ext cx="3680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8600" y="3076150"/>
            <a:ext cx="5331900" cy="133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18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металлургия: отрасль, по которой видно устройство экономики
</a:t>
            </a:r>
            <a:endParaRPr lang="en-US" sz="3118" dirty="0"/>
          </a:p>
        </p:txBody>
      </p:sp>
      <p:sp>
        <p:nvSpPr>
          <p:cNvPr id="4" name="Text 1"/>
          <p:cNvSpPr txBox="1"/>
          <p:nvPr/>
        </p:nvSpPr>
        <p:spPr>
          <a:xfrm>
            <a:off x="278600" y="469100"/>
            <a:ext cx="53319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 показывает, как природные ресурсы, энергия, транспорт и технологии формируют географию хозяйства. Ее будущее зависит от экологии, инноваций и переработки лома, но значение для мировой экономики останется ключевым.
</a:t>
            </a:r>
            <a:endParaRPr lang="en-US" sz="1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2026-06-03T01:28:38Z</dcterms:created>
  <dcterms:modified xsi:type="dcterms:W3CDTF">2026-06-03T01:28:38Z</dcterms:modified>
</cp:coreProperties>
</file>