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jpe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jpe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3625" y="2927235"/>
            <a:ext cx="8524500" cy="19979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850" y="722800"/>
            <a:ext cx="8346300" cy="13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кто такие животные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398850" y="2084175"/>
            <a:ext cx="83463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— важнейшая группа живых организмов с уникальными свойствами.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117275" y="230831"/>
            <a:ext cx="47208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животные: исторический и научный контекст
</a:t>
            </a:r>
            <a:endParaRPr lang="en-US" sz="1767" dirty="0"/>
          </a:p>
        </p:txBody>
      </p:sp>
      <p:sp>
        <p:nvSpPr>
          <p:cNvPr id="6" name="Text 1"/>
          <p:cNvSpPr txBox="1"/>
          <p:nvPr/>
        </p:nvSpPr>
        <p:spPr>
          <a:xfrm>
            <a:off x="525545" y="1359650"/>
            <a:ext cx="3947700" cy="3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Царство Animalia объединяет многоклеточные, гетеротрофные организмы, способные к движению. Карл Линней начал их систематизацию, а современная зоология непрерывно уточняет классификацию.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5555" y="545200"/>
            <a:ext cx="8043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животных: основные группы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1055230" y="1252975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делятся на позвоночных и беспозвоночных, отличающихся наличием или отсутствием позвоночника, что определяет их анатомические особенности.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055420" y="245121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позвоночным относятся млекопитающие, птицы, рыбы, рептилии и амфибии с развитой структурой скелета и различных органов.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1055325" y="364944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Беспозвоночные составляют свыше 95% всех видов и включают насекомых, моллюсков, червей, паукообразных и множество других форм.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8429"/>
            <a:ext cx="2663400" cy="1576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7500" y="1228429"/>
            <a:ext cx="2663400" cy="1576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5675" y="1228429"/>
            <a:ext cx="2663400" cy="157619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животных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53387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клеточной стенки и гетеротрофное питание
</a:t>
            </a:r>
            <a:pPr algn="l" indent="0" marL="0">
              <a:lnSpc>
                <a:spcPct val="100000"/>
              </a:lnSpc>
              <a:buNone/>
            </a:pPr>
            <a:r>
              <a:rPr lang="en-US" sz="123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не имеют клеточных стенок, что отличает их от растений и грибов. Они получают энергию, активно поглощая готовые органические вещества.
</a:t>
            </a:r>
            <a:endParaRPr lang="en-US" sz="1313" dirty="0"/>
          </a:p>
        </p:txBody>
      </p:sp>
      <p:sp>
        <p:nvSpPr>
          <p:cNvPr id="11" name="Text 2"/>
          <p:cNvSpPr txBox="1"/>
          <p:nvPr/>
        </p:nvSpPr>
        <p:spPr>
          <a:xfrm>
            <a:off x="3342050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Многоклеточность и активное 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33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животных состоит из множества клеток, объединённых в ткани. Большинство способно к движению с помощью мышц или других структур.
</a:t>
            </a:r>
            <a:endParaRPr lang="en-US" sz="1419" dirty="0"/>
          </a:p>
        </p:txBody>
      </p:sp>
      <p:sp>
        <p:nvSpPr>
          <p:cNvPr id="12" name="Text 3"/>
          <p:cNvSpPr txBox="1"/>
          <p:nvPr/>
        </p:nvSpPr>
        <p:spPr>
          <a:xfrm>
            <a:off x="615022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и реакции на стимулы
</a:t>
            </a:r>
            <a:pPr algn="l" indent="0" marL="0">
              <a:lnSpc>
                <a:spcPct val="100000"/>
              </a:lnSpc>
              <a:buNone/>
            </a:pPr>
            <a:r>
              <a:rPr lang="en-US" sz="144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нервной системы позволяет животным быстро реагировать на окружающие раздражители, обеспечивая выживание и адаптацию.
</a:t>
            </a:r>
            <a:endParaRPr lang="en-US" sz="1541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жизненные процессы животных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222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у животных разнообразно и зависит от среды — от хищничества до фильтрации и сбора растительной пищи.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60354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осуществляется через различные органы: лёгкие, жабры, кожные покровы, обеспечивающие газообмен с окружающей средой.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060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 развитие включают стадии метаморфоза или постепенного увеличения размеров с изменениями в организме.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63191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бывает половым с откладыванием яиц или живорождением, сопровождающимся заботой о потомстве.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625" y="2045930"/>
            <a:ext cx="4048200" cy="16371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Сравнение: животные и растения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26625" y="4586200"/>
            <a:ext cx="40482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7 класса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66050" y="1342750"/>
            <a:ext cx="39519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различия между животными и растениями по ключевым биологическим признакам.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4666050" y="2925400"/>
            <a:ext cx="3951900" cy="14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и способность к движению выделяют животных среди живых организмов.
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8429"/>
            <a:ext cx="2663400" cy="1576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7500" y="1228429"/>
            <a:ext cx="2663400" cy="15761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45675" y="1228429"/>
            <a:ext cx="2663400" cy="157619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форм и размеров животных
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495413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животных варьируются от мельчайших инфузорий до величественных синих китов, достигающих 30 метров и более 150 тонн массы.
</a:t>
            </a:r>
            <a:endParaRPr lang="en-US" sz="1427" dirty="0"/>
          </a:p>
        </p:txBody>
      </p:sp>
      <p:sp>
        <p:nvSpPr>
          <p:cNvPr id="14" name="Text 2"/>
          <p:cNvSpPr txBox="1"/>
          <p:nvPr/>
        </p:nvSpPr>
        <p:spPr>
          <a:xfrm>
            <a:off x="495333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8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микроскопических до гигантских: масштабы животных
</a:t>
            </a:r>
            <a:endParaRPr lang="en-US" sz="1298" dirty="0"/>
          </a:p>
        </p:txBody>
      </p:sp>
      <p:sp>
        <p:nvSpPr>
          <p:cNvPr id="15" name="Text 3"/>
          <p:cNvSpPr txBox="1"/>
          <p:nvPr/>
        </p:nvSpPr>
        <p:spPr>
          <a:xfrm>
            <a:off x="3303526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тела и форма отражают среду обитания и поведение: черви имеют вытянутую форму, млекопитающие — компактную, птицы — обтекающую для полёта.
</a:t>
            </a:r>
            <a:endParaRPr lang="en-US" sz="1381" dirty="0"/>
          </a:p>
        </p:txBody>
      </p:sp>
      <p:sp>
        <p:nvSpPr>
          <p:cNvPr id="16" name="Text 4"/>
          <p:cNvSpPr txBox="1"/>
          <p:nvPr/>
        </p:nvSpPr>
        <p:spPr>
          <a:xfrm>
            <a:off x="3303446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тела и образ жизни
</a:t>
            </a:r>
            <a:endParaRPr lang="en-US" sz="1600" dirty="0"/>
          </a:p>
        </p:txBody>
      </p:sp>
      <p:sp>
        <p:nvSpPr>
          <p:cNvPr id="17" name="Text 5"/>
          <p:cNvSpPr txBox="1"/>
          <p:nvPr/>
        </p:nvSpPr>
        <p:spPr>
          <a:xfrm>
            <a:off x="6111651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Облики животных приспособлены для защиты, добычи пищи и передвижения, что обеспечивает выживание в разных экосистемах.
</a:t>
            </a:r>
            <a:endParaRPr lang="en-US" sz="1427" dirty="0"/>
          </a:p>
        </p:txBody>
      </p:sp>
      <p:sp>
        <p:nvSpPr>
          <p:cNvPr id="18" name="Text 6"/>
          <p:cNvSpPr txBox="1"/>
          <p:nvPr/>
        </p:nvSpPr>
        <p:spPr>
          <a:xfrm>
            <a:off x="6111571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8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внешнего строения
</a:t>
            </a:r>
            <a:endParaRPr lang="en-US" sz="1298" dirty="0"/>
          </a:p>
        </p:txBody>
      </p:sp>
      <p:sp>
        <p:nvSpPr>
          <p:cNvPr id="19" name="Text 7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8075" y="1358413"/>
            <a:ext cx="891000" cy="79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28150" y="1317313"/>
            <a:ext cx="764925" cy="874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00538" y="1317313"/>
            <a:ext cx="874200" cy="874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72213" y="1317313"/>
            <a:ext cx="764925" cy="874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Среды обитания животных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516875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1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Водная среда
</a:t>
            </a:r>
            <a:pPr algn="ctr" indent="0" marL="0">
              <a:lnSpc>
                <a:spcPct val="100000"/>
              </a:lnSpc>
              <a:buNone/>
            </a:pPr>
            <a:r>
              <a:rPr lang="en-US" sz="171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и дельфины обитают в реках, морях и океанах, используя жабры или лёгкие для дыхания.
</a:t>
            </a:r>
            <a:endParaRPr lang="en-US" sz="1714" dirty="0"/>
          </a:p>
        </p:txBody>
      </p:sp>
      <p:sp>
        <p:nvSpPr>
          <p:cNvPr id="13" name="Text 2"/>
          <p:cNvSpPr txBox="1"/>
          <p:nvPr/>
        </p:nvSpPr>
        <p:spPr>
          <a:xfrm>
            <a:off x="2643988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1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Наземная среда
</a:t>
            </a:r>
            <a:pPr algn="ctr" indent="0" marL="0">
              <a:lnSpc>
                <a:spcPct val="100000"/>
              </a:lnSpc>
              <a:buNone/>
            </a:pPr>
            <a:r>
              <a:rPr lang="en-US" sz="171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Медведи и тигры живут на суше, приспосабливаясь к различным климатическим условиям и доступу к пище.
</a:t>
            </a:r>
            <a:endParaRPr lang="en-US" sz="1717" dirty="0"/>
          </a:p>
        </p:txBody>
      </p:sp>
      <p:sp>
        <p:nvSpPr>
          <p:cNvPr id="14" name="Text 3"/>
          <p:cNvSpPr txBox="1"/>
          <p:nvPr/>
        </p:nvSpPr>
        <p:spPr>
          <a:xfrm>
            <a:off x="4766013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6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Воздушная среда
</a:t>
            </a:r>
            <a:pPr algn="ctr" indent="0" marL="0">
              <a:lnSpc>
                <a:spcPct val="100000"/>
              </a:lnSpc>
              <a:buNone/>
            </a:pPr>
            <a:r>
              <a:rPr lang="en-US" sz="166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 летучие мыши освоили полёт, что расширяет возможности для поиска пищи и избегания опасностей.
</a:t>
            </a:r>
            <a:endParaRPr lang="en-US" sz="1666" dirty="0"/>
          </a:p>
        </p:txBody>
      </p:sp>
      <p:sp>
        <p:nvSpPr>
          <p:cNvPr id="15" name="Text 4"/>
          <p:cNvSpPr txBox="1"/>
          <p:nvPr/>
        </p:nvSpPr>
        <p:spPr>
          <a:xfrm>
            <a:off x="6898037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1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Экстремальные условия
</a:t>
            </a:r>
            <a:pPr algn="ctr" indent="0" marL="0">
              <a:lnSpc>
                <a:spcPct val="100000"/>
              </a:lnSpc>
              <a:buNone/>
            </a:pPr>
            <a:r>
              <a:rPr lang="en-US" sz="151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Верблюды, белые медведи и глубоководные рыбы выживают в суровых пустынях, Арктике и глубоких океанских впадинах соответственно.
</a:t>
            </a:r>
            <a:endParaRPr lang="en-US" sz="1515" dirty="0"/>
          </a:p>
        </p:txBody>
      </p:sp>
      <p:sp>
        <p:nvSpPr>
          <p:cNvPr id="16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животных к окружающей среде
</a:t>
            </a:r>
            <a:endParaRPr lang="en-US" sz="1767" dirty="0"/>
          </a:p>
        </p:txBody>
      </p:sp>
      <p:sp>
        <p:nvSpPr>
          <p:cNvPr id="7" name="Text 1"/>
          <p:cNvSpPr txBox="1"/>
          <p:nvPr/>
        </p:nvSpPr>
        <p:spPr>
          <a:xfrm>
            <a:off x="873350" y="13318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Мимикрия у бабочки-павлиний глаз отпугивает хищников, обеспечивая защиту благодаря сходству с глазами более крупных животных.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873275" y="31219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Толстый жировой слой тюленей сохраняет тепло в холодной воде, а длинные ноги страусов позволяют быстро убегать в саванне.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по числу известных видов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количество видов насекомых объясняет их ключевую роль в экосистемах и биоразнообразии.
</a:t>
            </a:r>
            <a:endParaRPr lang="en-US" sz="1723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Зоологические базы данных, 2023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 многобразия приходится на насекомых, что подчёркивает их важность в природе.
</a:t>
            </a:r>
            <a:endParaRPr lang="en-US" sz="1723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животных: хищники, травоядные, всеядные
</a:t>
            </a:r>
            <a:endParaRPr lang="en-US" sz="1767" dirty="0"/>
          </a:p>
        </p:txBody>
      </p:sp>
      <p:sp>
        <p:nvSpPr>
          <p:cNvPr id="9" name="Text 1"/>
          <p:cNvSpPr txBox="1"/>
          <p:nvPr/>
        </p:nvSpPr>
        <p:spPr>
          <a:xfrm>
            <a:off x="529175" y="1723947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делятся на хищников, травоядных и всеядных в зависимости от источника пищи. Хищники охотятся на других животных, травоядные питаются растениями, а всеядные комбинируют оба способа.
</a:t>
            </a:r>
            <a:endParaRPr lang="en-US" sz="1453" dirty="0"/>
          </a:p>
        </p:txBody>
      </p:sp>
      <p:sp>
        <p:nvSpPr>
          <p:cNvPr id="10" name="Text 2"/>
          <p:cNvSpPr txBox="1"/>
          <p:nvPr/>
        </p:nvSpPr>
        <p:spPr>
          <a:xfrm>
            <a:off x="529050" y="1258123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по типу питания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529225" y="3527346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питания сказывается на морфологии и поведении питомцев. У хищников развиты острые когти и зубы, у травоядных — плоские зубы для перемалывания. Это формирует их роль в пищевой цепи и окружающей среде.
</a:t>
            </a:r>
            <a:endParaRPr lang="en-US" sz="1438" dirty="0"/>
          </a:p>
        </p:txBody>
      </p:sp>
      <p:sp>
        <p:nvSpPr>
          <p:cNvPr id="12" name="Text 4"/>
          <p:cNvSpPr txBox="1"/>
          <p:nvPr/>
        </p:nvSpPr>
        <p:spPr>
          <a:xfrm>
            <a:off x="529100" y="3061522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питания на поведение и роль в экосистеме
</a:t>
            </a:r>
            <a:endParaRPr lang="en-US" sz="1299" dirty="0"/>
          </a:p>
        </p:txBody>
      </p:sp>
      <p:sp>
        <p:nvSpPr>
          <p:cNvPr id="13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 забота о потомстве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90700" y="1366979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 рептилии размножаются, откладывая яйца, обеспечивая минимальный уход на ранних стадиях. У многих видов забота ограничивается защитой кладки.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281825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проявляют живорождение и высокий уровень материнской заботы: кормление молоком и воспитание детёнышей обеспечивают их выживание и адаптацию.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072950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и амфибии чаще всего откладывают большое количество икры с минимальным уходом, компенсируя природу рисков их выживаемости количеством потомства.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классификации животных по строению тела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систематика животного мира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8429"/>
            <a:ext cx="2663400" cy="1576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7500" y="1228429"/>
            <a:ext cx="2663400" cy="1576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5675" y="1228429"/>
            <a:ext cx="2663400" cy="157619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представители животного мира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53387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Платипус — яйцекладущий млекопитающий
</a:t>
            </a:r>
            <a:pPr algn="l" indent="0" marL="0">
              <a:lnSpc>
                <a:spcPct val="100000"/>
              </a:lnSpc>
              <a:buNone/>
            </a:pPr>
            <a:r>
              <a:rPr lang="en-US" sz="122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Платипус — необычное животное Австралии, сочетающее признаки млекопитающего и рептилии. Он откладывает яйца и обладает клювом утки, что делает его уникальным в зоологии.
</a:t>
            </a:r>
            <a:endParaRPr lang="en-US" sz="1305" dirty="0"/>
          </a:p>
        </p:txBody>
      </p:sp>
      <p:sp>
        <p:nvSpPr>
          <p:cNvPr id="11" name="Text 2"/>
          <p:cNvSpPr txBox="1"/>
          <p:nvPr/>
        </p:nvSpPr>
        <p:spPr>
          <a:xfrm>
            <a:off x="3342050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Глубоководный кальмар с огромными глазами
</a:t>
            </a:r>
            <a:pPr algn="l" indent="0" marL="0">
              <a:lnSpc>
                <a:spcPct val="100000"/>
              </a:lnSpc>
              <a:buNone/>
            </a:pPr>
            <a:r>
              <a:rPr lang="en-US" sz="133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глубинах океана обитает кальмар с глазами до 30 см в диаметре. Они помогают ему видеть в темноте и находить добычу в условиях почти полной тьмы.
</a:t>
            </a:r>
            <a:endParaRPr lang="en-US" sz="1419" dirty="0"/>
          </a:p>
        </p:txBody>
      </p:sp>
      <p:sp>
        <p:nvSpPr>
          <p:cNvPr id="12" name="Text 3"/>
          <p:cNvSpPr txBox="1"/>
          <p:nvPr/>
        </p:nvSpPr>
        <p:spPr>
          <a:xfrm>
            <a:off x="615022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Хамелеоны и их способность менять цвет кожи
</a:t>
            </a:r>
            <a:pPr algn="l" indent="0" marL="0">
              <a:lnSpc>
                <a:spcPct val="100000"/>
              </a:lnSpc>
              <a:buNone/>
            </a:pPr>
            <a:r>
              <a:rPr lang="en-US" sz="122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Хамелеоны меняют окраску тела для маскировки, передачи сигналов и регулирования температуры. Эта адаптация помогает им избегать хищников и общаться.
</a:t>
            </a:r>
            <a:endParaRPr lang="en-US" sz="1305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90883" y="1230400"/>
            <a:ext cx="4556883" cy="154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домашних и диких животных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663625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животные адаптированы к жизни с человеком, тогда как дикие остаются важными элементами естественных сообществ.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426625" y="4586200"/>
            <a:ext cx="82854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Зоологические справочники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26500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Сравниваются ключевые характеристики домашних и диких животных: среда обитания, тип питания, приручённость и польза для человека.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34700" y="604356"/>
            <a:ext cx="1813800" cy="39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обеспечивают продукты сельского хозяйства: мясо, молоко и яйца, благодаря коровам, овцам и курам, которые являются важной частью продовольственной безопасности.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4911847" y="599725"/>
            <a:ext cx="1813800" cy="3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медицине животные используют для испытаний лекарств и исследований, что способствует развитию новых методов лечения и сохранению здоровья.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888976" y="599725"/>
            <a:ext cx="1813800" cy="3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помогают в экосистемах: опылители, как пчёлы, поддерживают растения, а санитарные виды, например грифы, очищают окружающую среду от мёртвых организмов.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374550" y="1361424"/>
            <a:ext cx="2382600" cy="24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животных в жизни человека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6500" y="2930981"/>
            <a:ext cx="8285400" cy="19904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в культуре и мифологии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526516" y="1692774"/>
            <a:ext cx="3836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культурах мира животные часто символизируют разные качества: лев — силу и храбрость, сова — мудрость и знание, волк — опасность и таинственность. Эти символы отражаются на гербах и традициях.
</a:t>
            </a:r>
            <a:endParaRPr lang="en-US" sz="1427" dirty="0"/>
          </a:p>
        </p:txBody>
      </p:sp>
      <p:sp>
        <p:nvSpPr>
          <p:cNvPr id="10" name="Text 2"/>
          <p:cNvSpPr txBox="1"/>
          <p:nvPr/>
        </p:nvSpPr>
        <p:spPr>
          <a:xfrm>
            <a:off x="526395" y="1226952"/>
            <a:ext cx="3836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3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Символизм животных в разных культурах
</a:t>
            </a:r>
            <a:endParaRPr lang="en-US" sz="1563" dirty="0"/>
          </a:p>
        </p:txBody>
      </p:sp>
      <p:sp>
        <p:nvSpPr>
          <p:cNvPr id="11" name="Text 3"/>
          <p:cNvSpPr txBox="1"/>
          <p:nvPr/>
        </p:nvSpPr>
        <p:spPr>
          <a:xfrm>
            <a:off x="4773616" y="1692774"/>
            <a:ext cx="3836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легенды и сказки наделяют животных человеческими чертами, делая их героями. Изображения животных украшают скульптуры и монеты, что подчёркивает важную роль в истории и искусстве.
</a:t>
            </a:r>
            <a:endParaRPr lang="en-US" sz="1461" dirty="0"/>
          </a:p>
        </p:txBody>
      </p:sp>
      <p:sp>
        <p:nvSpPr>
          <p:cNvPr id="12" name="Text 4"/>
          <p:cNvSpPr txBox="1"/>
          <p:nvPr/>
        </p:nvSpPr>
        <p:spPr>
          <a:xfrm>
            <a:off x="4773495" y="1226952"/>
            <a:ext cx="3836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5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животных в фольклоре и искусстве
</a:t>
            </a:r>
            <a:endParaRPr lang="en-US" sz="1485" dirty="0"/>
          </a:p>
        </p:txBody>
      </p:sp>
      <p:sp>
        <p:nvSpPr>
          <p:cNvPr id="13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332" y="545200"/>
            <a:ext cx="8101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Угрозы и охрана животных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241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природных сред обитания из-за вырубки лесов и урбанизации приводит к уменьшению популяций многих видов животных по всему миру.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2623500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воды и воздуха наносит серьёзный вред диким организмам, вызывая болезни и ухудшая условия жизни животных в их естественной среде.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4723768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Браконьерство и незаконная охота сокращают численность редких и ценных видов, угрожая их существованию и вызывая негативные экологические последствия.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824041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сохранения животных создаются заповедники, проводятся программы восстановления среды и повышается общественное сознание через образовательные проекты.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8429"/>
            <a:ext cx="2663400" cy="1576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7500" y="1228429"/>
            <a:ext cx="2663400" cy="15761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45675" y="1228429"/>
            <a:ext cx="2663400" cy="157619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Удивительные факты о мире животных
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495413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Слоны способны запоминать до 60 особей и узнавать знакомцев спустя многие годы. Это помогает им строить сложные социальные отношения и выживать в дикой природе.
</a:t>
            </a:r>
            <a:endParaRPr lang="en-US" sz="1318" dirty="0"/>
          </a:p>
        </p:txBody>
      </p:sp>
      <p:sp>
        <p:nvSpPr>
          <p:cNvPr id="14" name="Text 2"/>
          <p:cNvSpPr txBox="1"/>
          <p:nvPr/>
        </p:nvSpPr>
        <p:spPr>
          <a:xfrm>
            <a:off x="495333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слонов
</a:t>
            </a:r>
            <a:endParaRPr lang="en-US" sz="1600" dirty="0"/>
          </a:p>
        </p:txBody>
      </p:sp>
      <p:sp>
        <p:nvSpPr>
          <p:cNvPr id="15" name="Text 3"/>
          <p:cNvSpPr txBox="1"/>
          <p:nvPr/>
        </p:nvSpPr>
        <p:spPr>
          <a:xfrm>
            <a:off x="3303526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Колибри машет крыльями до 80 раз в секунду, что позволяет ему зависать в воздухе и маневрировать с невероятной точностью во время полёта.
</a:t>
            </a:r>
            <a:endParaRPr lang="en-US" sz="1427" dirty="0"/>
          </a:p>
        </p:txBody>
      </p:sp>
      <p:sp>
        <p:nvSpPr>
          <p:cNvPr id="16" name="Text 4"/>
          <p:cNvSpPr txBox="1"/>
          <p:nvPr/>
        </p:nvSpPr>
        <p:spPr>
          <a:xfrm>
            <a:off x="3303446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Крылья колибри
</a:t>
            </a:r>
            <a:endParaRPr lang="en-US" sz="1600" dirty="0"/>
          </a:p>
        </p:txBody>
      </p:sp>
      <p:sp>
        <p:nvSpPr>
          <p:cNvPr id="17" name="Text 5"/>
          <p:cNvSpPr txBox="1"/>
          <p:nvPr/>
        </p:nvSpPr>
        <p:spPr>
          <a:xfrm>
            <a:off x="6111651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Паутина некоторых пауков в пересчёте на вес прочнее стали. Она одновременно лёгкая и эластичная, что делает её эффективным орудием для охоты и защиты.
</a:t>
            </a:r>
            <a:endParaRPr lang="en-US" sz="1427" dirty="0"/>
          </a:p>
        </p:txBody>
      </p:sp>
      <p:sp>
        <p:nvSpPr>
          <p:cNvPr id="18" name="Text 6"/>
          <p:cNvSpPr txBox="1"/>
          <p:nvPr/>
        </p:nvSpPr>
        <p:spPr>
          <a:xfrm>
            <a:off x="6111571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Прочность паутины
</a:t>
            </a:r>
            <a:endParaRPr lang="en-US" sz="1600" dirty="0"/>
          </a:p>
        </p:txBody>
      </p:sp>
      <p:sp>
        <p:nvSpPr>
          <p:cNvPr id="19" name="Text 7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9869" y="1099650"/>
            <a:ext cx="2646512" cy="284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34825" y="1099650"/>
            <a:ext cx="3585000" cy="28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животных в современном мире
</a:t>
            </a:r>
            <a:pPr algn="l" indent="0" marL="0">
              <a:lnSpc>
                <a:spcPct val="100000"/>
              </a:lnSpc>
              <a:buNone/>
            </a:pPr>
            <a:r>
              <a:rPr lang="en-US" sz="287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Познание животного мира помогает сохранять биологическое разнообразие, развивать науку и формировать ответственное отношение к природе как неотъемлемой части жизни человека.
</a:t>
            </a:r>
            <a:endParaRPr lang="en-US" sz="29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2026-05-08T18:14:24Z</dcterms:created>
  <dcterms:modified xsi:type="dcterms:W3CDTF">2026-05-08T18:14:24Z</dcterms:modified>
</cp:coreProperties>
</file>