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местного, дворянского и церковного управления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центр управлял уездом, губернией и церковью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уезда до епархии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охватывает местную власть, дворянское участие в управлении и церковную администрацию. Через уезд, губернию и епархию видно, как реформы XVI–XIX веков меняли порядок, суд и контроль над населением.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32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управления в России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3075" y="212558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власти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075" y="234515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монархия задавала общие правила, назначала высших должностных лиц и определяла направление реформ. Именно от неё зависели налоги, суд, военная повинность и общая политика управления территорией.
</a:t>
            </a:r>
            <a:endParaRPr lang="en-US" sz="790" dirty="0"/>
          </a:p>
        </p:txBody>
      </p:sp>
      <p:sp>
        <p:nvSpPr>
          <p:cNvPr id="12" name="Text 4"/>
          <p:cNvSpPr txBox="1"/>
          <p:nvPr/>
        </p:nvSpPr>
        <p:spPr>
          <a:xfrm>
            <a:off x="523075" y="407553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Сословные опоры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075" y="429510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и церковь не были сторонними наблюдателями: они участвовали в управлении, контроле и посредничестве между властью и обществом. Поэтому российская система опиралась не только на чиновников.
</a:t>
            </a:r>
            <a:endParaRPr lang="en-US" sz="811" dirty="0"/>
          </a:p>
        </p:txBody>
      </p:sp>
      <p:sp>
        <p:nvSpPr>
          <p:cNvPr id="14" name="Text 6"/>
          <p:cNvSpPr txBox="1"/>
          <p:nvPr/>
        </p:nvSpPr>
        <p:spPr>
          <a:xfrm>
            <a:off x="523075" y="310055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Уезд и губерния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3075" y="332013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администрация превращала решения государства в повседневную практику. На уровне уезда и губернии она следила за исполнением указов, сбором повинностей, порядком, дорогами и хозяйственными делами.
</a:t>
            </a:r>
            <a:endParaRPr lang="en-US" sz="8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5" y="691275"/>
            <a:ext cx="77106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управление во времени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4625" y="4073775"/>
            <a:ext cx="25287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XV–XVI века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4625" y="4429569"/>
            <a:ext cx="25287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ранний период местные дела решались через личную власть наместников и волостелей, а единых правил было немного. Порядок зависел от конкретного человека и местных условий.
</a:t>
            </a:r>
            <a:endParaRPr lang="en-US" sz="845" dirty="0"/>
          </a:p>
        </p:txBody>
      </p:sp>
      <p:sp>
        <p:nvSpPr>
          <p:cNvPr id="10" name="Text 4"/>
          <p:cNvSpPr txBox="1"/>
          <p:nvPr/>
        </p:nvSpPr>
        <p:spPr>
          <a:xfrm>
            <a:off x="6291850" y="2664948"/>
            <a:ext cx="25287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Петровские преобразования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291850" y="3020744"/>
            <a:ext cx="25287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Петра I церковь потеряла патриаршую самостоятельность и была включена в государственную систему через Синод. Это усилило контроль монархии над духовной сферой.
</a:t>
            </a:r>
            <a:endParaRPr lang="en-US" sz="832" dirty="0"/>
          </a:p>
        </p:txBody>
      </p:sp>
      <p:sp>
        <p:nvSpPr>
          <p:cNvPr id="12" name="Text 6"/>
          <p:cNvSpPr txBox="1"/>
          <p:nvPr/>
        </p:nvSpPr>
        <p:spPr>
          <a:xfrm>
            <a:off x="3573250" y="3578748"/>
            <a:ext cx="25287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Губное и земское управление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3573238" y="3934544"/>
            <a:ext cx="25287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Губные и земские органы расширили участие местного населения. Они взяли на себя борьбу с преступностью, сбор податей и часть хозяйственных дел на местах.
</a:t>
            </a:r>
            <a:endParaRPr lang="en-US" sz="895" dirty="0"/>
          </a:p>
        </p:txBody>
      </p:sp>
      <p:sp>
        <p:nvSpPr>
          <p:cNvPr id="14" name="Text 8"/>
          <p:cNvSpPr txBox="1"/>
          <p:nvPr/>
        </p:nvSpPr>
        <p:spPr>
          <a:xfrm>
            <a:off x="1211825" y="2272572"/>
            <a:ext cx="25287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Приказы
</a:t>
            </a:r>
            <a:endParaRPr lang="en-US" sz="1000" dirty="0"/>
          </a:p>
        </p:txBody>
      </p:sp>
      <p:sp>
        <p:nvSpPr>
          <p:cNvPr id="15" name="Text 9"/>
          <p:cNvSpPr txBox="1"/>
          <p:nvPr/>
        </p:nvSpPr>
        <p:spPr>
          <a:xfrm>
            <a:off x="1211825" y="2628369"/>
            <a:ext cx="25287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Приказная система в Москве связала центр с территориями через специальные ведомства. Она усилила контроль государства, но оставалась сложной и во многом зависела от традиции и личного влияния.
</a:t>
            </a:r>
            <a:endParaRPr lang="en-US" sz="763" dirty="0"/>
          </a:p>
        </p:txBody>
      </p:sp>
      <p:sp>
        <p:nvSpPr>
          <p:cNvPr id="16" name="Text 10"/>
          <p:cNvSpPr txBox="1"/>
          <p:nvPr/>
        </p:nvSpPr>
        <p:spPr>
          <a:xfrm>
            <a:off x="4438525" y="1454175"/>
            <a:ext cx="25287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endParaRPr lang="en-US" sz="1000" dirty="0"/>
          </a:p>
        </p:txBody>
      </p:sp>
      <p:sp>
        <p:nvSpPr>
          <p:cNvPr id="17" name="Text 11"/>
          <p:cNvSpPr txBox="1"/>
          <p:nvPr/>
        </p:nvSpPr>
        <p:spPr>
          <a:xfrm>
            <a:off x="4438525" y="1809982"/>
            <a:ext cx="25287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Губернская реформа перестроила пространство власти: территория стала делиться на губернии и уезды. Управление стало более регулярным, а роль государства на местах заметно выросла.
</a:t>
            </a:r>
            <a:endParaRPr lang="en-US" sz="8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делали местные органы власти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297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порядка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297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власти следили за порядком, расследовали мелкие конфликты и поддерживали исполнение царских распоряжений. От их действий зависели безопасность дорог, спокойствие в волости и повседневная стабильность.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5102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хозяйство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35102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местным делам относились суд по мелким спорам, хозяйственные вопросы и контроль за запасами. Именно здесь решались дорожные работы, хлебные резервы и другие практические нужды.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82000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повинности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482000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собирали подати, повинности и рекрутские наборы, передавая ресурсы в центр. Для населения это означало постоянную связь между государственными потребностями и жизнью деревни или города.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формы местного управления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Наместники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XV–XVI веках наместники управляли от имени великого князя или царя и получали доходы с территории. Их власть часто смешивала административные, судебные и финансовые функции.
</a:t>
            </a:r>
            <a:endParaRPr lang="en-US" sz="95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приказы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Приказная система в Москве создала связь между центром и территориями через специализированные учреждения. Она позволяла направлять распоряжения вниз, но не устраняла неравномерность управления.
</a:t>
            </a:r>
            <a:endParaRPr lang="en-US" sz="913" dirty="0"/>
          </a:p>
        </p:txBody>
      </p:sp>
      <p:sp>
        <p:nvSpPr>
          <p:cNvPr id="15" name="Text 6"/>
          <p:cNvSpPr txBox="1"/>
          <p:nvPr/>
        </p:nvSpPr>
        <p:spPr>
          <a:xfrm>
            <a:off x="48208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Волостели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8208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Волостели ведали более мелкими округами и разбирали местные дела на уровне волости. Их роль была особенно заметна там, где не хватало постоянного государственного аппарата.
</a:t>
            </a:r>
            <a:endParaRPr lang="en-US" sz="952" dirty="0"/>
          </a:p>
        </p:txBody>
      </p:sp>
      <p:sp>
        <p:nvSpPr>
          <p:cNvPr id="17" name="Text 8"/>
          <p:cNvSpPr txBox="1"/>
          <p:nvPr/>
        </p:nvSpPr>
        <p:spPr>
          <a:xfrm>
            <a:off x="48208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фактор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8208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Единого стандарта ещё не существовало: многое зависело от личной власти, опыта и добросовестности чиновника. Поэтому одинаковые по статусу территории могли управляться по-разному.
</a:t>
            </a:r>
            <a:endParaRPr lang="en-US" sz="9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выборов к местному управлению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выборные должности распределяли между собой борьбу с преступностью и хозяйственные обязанности.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Губернская система и уездные структуры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2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карта управления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32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губернской реформы страна была разделена на губернии и уезды. Это создало более понятную вертикаль власти и упростило подчинение местных органов центральной администрации.
</a:t>
            </a:r>
            <a:endParaRPr lang="en-US" sz="718" dirty="0"/>
          </a:p>
        </p:txBody>
      </p:sp>
      <p:sp>
        <p:nvSpPr>
          <p:cNvPr id="14" name="Text 4"/>
          <p:cNvSpPr txBox="1"/>
          <p:nvPr/>
        </p:nvSpPr>
        <p:spPr>
          <a:xfrm>
            <a:off x="69095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звено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9095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магистраты занимались частью городских дел и представляли интересы городского общества. Однако по сравнению с прежним самоуправлением система стала более зависимой от государства.
</a:t>
            </a:r>
            <a:endParaRPr lang="en-US" sz="680" dirty="0"/>
          </a:p>
        </p:txBody>
      </p:sp>
      <p:sp>
        <p:nvSpPr>
          <p:cNvPr id="16" name="Text 6"/>
          <p:cNvSpPr txBox="1"/>
          <p:nvPr/>
        </p:nvSpPr>
        <p:spPr>
          <a:xfrm>
            <a:off x="47574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Уездные органы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574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уровне уездов действовали учреждения, которые решали текущие административные вопросы. Их задача заключалась в том, чтобы доводить распоряжения сверху до населения и контролировать исполнение.
</a:t>
            </a:r>
            <a:endParaRPr lang="en-US" sz="680" dirty="0"/>
          </a:p>
        </p:txBody>
      </p:sp>
      <p:sp>
        <p:nvSpPr>
          <p:cNvPr id="18" name="Text 8"/>
          <p:cNvSpPr txBox="1"/>
          <p:nvPr/>
        </p:nvSpPr>
        <p:spPr>
          <a:xfrm>
            <a:off x="26053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Губернаторы и аппарат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53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7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главе губерний стояли губернаторы и чиновники, назначенные государством. Они следили за исполнением законов, безопасностью, финансами и работой подчинённых учреждений.
</a:t>
            </a:r>
            <a:endParaRPr lang="en-US" sz="7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отвечал за порядок и суд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0350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Уголовные дела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0350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Уголовные дела и серьёзные нарушения обычно передавались особым инстанциям. Это позволяло отделять расследование преступлений от повседневного управления, хотя границы полномочий оставались не всегда чёткими.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18978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функции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18978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местная власть сочетала административные и судебные полномочия. Такая система усиливала контроль государства, но делала разбирательства более сложными и длительными.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76102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 и порядок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76102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Полицейский надзор обеспечивал соблюдение порядка, наблюдение за населением и выполнение распоряжений власти. Он дополнял судебные функции, но не совпадал с ними полностью.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633226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 собственности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633226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Имущественные споры, наследство и земельные конфликты разбирались отдельно. Для жителей это означало, что один и тот же конфликт мог проходить через несколько учреждений.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обозначил перелом: церковь утратила патриаршую самостоятельность и вошла в систему государственного управления.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1721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рубежом подчинения церкви государству.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Святейшего правительствующего Синода; петровские реформы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Жалованная грамота 1785 года закрепила личную свободу, имущественные права и освобождение от ряда повинностей.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1785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года Жалованная грамота дворянству закрепила особый правовой статус сословия.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Жалованная грамота дворянству Екатерины II, 1785 год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работали дворянские собрания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о губернских и уездных дворянских собраниях Российской империи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XVIII–XIX века уезд стал главным пространством дворянского влияния: здесь сословие совмещало службу, землевладение и участие в местных решениях.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влияние дворян на уездное управление достигло наибольшей заметности.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государственного управления в Российской империи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50" y="1306376"/>
            <a:ext cx="4240200" cy="3519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Мини-кейс: уездная власть на практике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14221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местных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16417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Губернатор не управлял уездом в одиночку: ему помогали чиновники, полицейские власти и предводитель дворянства, который передавал настроения местного общества и поддерживал связь с землевладельцами.
</a:t>
            </a:r>
            <a:endParaRPr lang="en-US" sz="839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41033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контроль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3229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уездная власть была не абстракцией, а повседневной реальностью: она затрагивала дороги, порядок, рекрутские наборы, жалобы и отношения между соседями.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23075" y="3209610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споров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3075" y="3429187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споры нередко решались с участием дворян, потому что именно они знали границы владений, привычные порядки и местные конфликты, а также могли влиять на решение вопроса.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23075" y="231587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информации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3075" y="253545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 населении, налогах и повинностях собирались через уездные каналы. Это позволяло быстрее выявлять недоимки, отслеживать движение людей и контролировать выполнение распоряжений сверху.
</a:t>
            </a:r>
            <a:endParaRPr lang="en-US" sz="8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как общественный институт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2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роль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32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объединяла не только богослужение, но и школу, монастырь, приходскую жизнь и благотворительность. Через эти формы она влияла на поведение людей и местные нормы.
</a:t>
            </a:r>
            <a:endParaRPr lang="en-US" sz="696" dirty="0"/>
          </a:p>
        </p:txBody>
      </p:sp>
      <p:sp>
        <p:nvSpPr>
          <p:cNvPr id="14" name="Text 4"/>
          <p:cNvSpPr txBox="1"/>
          <p:nvPr/>
        </p:nvSpPr>
        <p:spPr>
          <a:xfrm>
            <a:off x="69095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контроль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9095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также выполняла нравственный и воспитательный контроль, поддерживая представления о дозволенном и недозволенном. Поэтому она оставалась важной частью общественной стабильности.
</a:t>
            </a:r>
            <a:endParaRPr lang="en-US" sz="680" dirty="0"/>
          </a:p>
        </p:txBody>
      </p:sp>
      <p:sp>
        <p:nvSpPr>
          <p:cNvPr id="16" name="Text 6"/>
          <p:cNvSpPr txBox="1"/>
          <p:nvPr/>
        </p:nvSpPr>
        <p:spPr>
          <a:xfrm>
            <a:off x="47574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основа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574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 церковные земли давали церкви экономическую устойчивость. Это позволяло содержать духовенство, помогать нуждающимся и сохранять заметное присутствие в хозяйственной жизни регионов.
</a:t>
            </a:r>
            <a:endParaRPr lang="en-US" sz="680" dirty="0"/>
          </a:p>
        </p:txBody>
      </p:sp>
      <p:sp>
        <p:nvSpPr>
          <p:cNvPr id="18" name="Text 8"/>
          <p:cNvSpPr txBox="1"/>
          <p:nvPr/>
        </p:nvSpPr>
        <p:spPr>
          <a:xfrm>
            <a:off x="26053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Приходская повседневность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53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Приходский священник участвовал в важнейших событиях семейной жизни, вел метрические записи и выступал посредником между человеком и общиной, укрепляя социальный порядок на местах.
</a:t>
            </a:r>
            <a:endParaRPr lang="en-US" sz="6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церковной иерархии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церковного управления в Российской империи после реформ Петра I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693875" y="691275"/>
            <a:ext cx="8126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церковной реформы Петра I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332171" y="3488950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1700 год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3895725"/>
            <a:ext cx="3450295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патриаршества лишила церковь самостоятельного высшего центра власти. Управление стало зависеть от решений монарха и государственных учреждений.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026721" y="3488950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026729" y="3895725"/>
            <a:ext cx="3450295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устойчивая система надзора за духовенством, приходами и церковным имуществом. Это усилило административный характер церковного управления.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1675721" y="1888325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1721 год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1675725" y="2295150"/>
            <a:ext cx="3450295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Священного Синода оформило новую модель: церковное руководство превратилось в часть государственного аппарата и действовало под контролем власти.
</a:t>
            </a:r>
            <a:endParaRPr lang="en-US" sz="1000" dirty="0"/>
          </a:p>
        </p:txBody>
      </p:sp>
      <p:sp>
        <p:nvSpPr>
          <p:cNvPr id="13" name="Text 8"/>
          <p:cNvSpPr txBox="1"/>
          <p:nvPr/>
        </p:nvSpPr>
        <p:spPr>
          <a:xfrm>
            <a:off x="5370271" y="1888325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период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5370278" y="2295150"/>
            <a:ext cx="3450295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дальнейшем церковь сохраняла влияние на общественную жизнь, но её самостоятельность оставалась ограниченной государственными правилами и назначениями.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175" y="1305505"/>
            <a:ext cx="4242300" cy="352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169000" y="3254225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Приходы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21000" y="3473800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Приходы были нижним уровнем системы: здесь служили священники, велись записи, совершались обряды и выполнялись распоряжения епархиального начальства.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9000" y="4146900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 и связь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821000" y="4366475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центром и местом обеспечивали благочинные и подчинённые священнослужители. Они следили за порядком в округе и передавали указания вверх и вниз.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169000" y="2361550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Консистория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21000" y="2581125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консистория рассматривала текущие дела: назначения, жалобы, имущественные вопросы и дисциплинарные нарушения. Через неё епархия действовала как управленческий механизм.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169000" y="1468875"/>
            <a:ext cx="3516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Архиерей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21000" y="1688450"/>
            <a:ext cx="3864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Епархиальный архиерей руководил всей территорией епархии и принимал ключевые решения по духовным и хозяйственным вопросам, опираясь на установленный порядок подчинения.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управлялась епархия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церковь: поддержка и контроль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6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церкви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36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видело в церкви опору единой веры, нравственного порядка и политической лояльности. Поэтому духовные учреждения поддерживались как важный элемент общественной стабильности.
</a:t>
            </a:r>
            <a:endParaRPr lang="en-US" sz="695" dirty="0"/>
          </a:p>
        </p:txBody>
      </p:sp>
      <p:sp>
        <p:nvSpPr>
          <p:cNvPr id="14" name="Text 4"/>
          <p:cNvSpPr txBox="1"/>
          <p:nvPr/>
        </p:nvSpPr>
        <p:spPr>
          <a:xfrm>
            <a:off x="68753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Двойственное положение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753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церковь оставалась полезной для монархии, потому что помогала укреплять порядок, но сама зависела от решений светской власти.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7347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Встроенность в систему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7347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система делала церковь частью имперского управления, а не отдельной силой. Её влияние сохранялось, но оно было встроено в государственную вертикаль.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942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контроль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942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власть ограничивала церковную самостоятельность: регулировала назначения, контролировала финансы и определяла рамки допустимого действия духовенства.
</a:t>
            </a:r>
            <a:endParaRPr lang="en-US" sz="7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Власть, сословия и церковь: единая система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местного, дворянского и церковного управления показывает, как в России власть строилась через взаимосвязь центра, сословий и духовной иерархии. Эта система укрепляла государство, но ограничивала самостоятельность местного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2026-07-26T05:46:58Z</dcterms:created>
  <dcterms:modified xsi:type="dcterms:W3CDTF">2026-07-26T05:46:58Z</dcterms:modified>
</cp:coreProperties>
</file>