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image" Target="../media/image-4-9.png"/><Relationship Id="rId10" Type="http://schemas.openxmlformats.org/officeDocument/2006/relationships/slideLayout" Target="../slideLayouts/slideLayout1.xml"/><Relationship Id="rId11"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jpeg"/><Relationship Id="rId3" Type="http://schemas.openxmlformats.org/officeDocument/2006/relationships/image" Target="../media/image-5-3.jpeg"/><Relationship Id="rId4" Type="http://schemas.openxmlformats.org/officeDocument/2006/relationships/image" Target="../media/image-5-4.jpeg"/><Relationship Id="rId5" Type="http://schemas.openxmlformats.org/officeDocument/2006/relationships/image" Target="../media/image-5-5.png"/><Relationship Id="rId6" Type="http://schemas.openxmlformats.org/officeDocument/2006/relationships/slideLayout" Target="../slideLayouts/slideLayout1.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slideLayout" Target="../slideLayouts/slideLayout1.xml"/><Relationship Id="rId9"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1.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slideLayout" Target="../slideLayouts/slideLayout1.xml"/><Relationship Id="rId9"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jpeg"/><Relationship Id="rId3" Type="http://schemas.openxmlformats.org/officeDocument/2006/relationships/image" Target="../media/image-19-3.png"/><Relationship Id="rId4" Type="http://schemas.openxmlformats.org/officeDocument/2006/relationships/image" Target="../media/image-19-4.jpeg"/><Relationship Id="rId5" Type="http://schemas.openxmlformats.org/officeDocument/2006/relationships/image" Target="../media/image-19-5.png"/><Relationship Id="rId6" Type="http://schemas.openxmlformats.org/officeDocument/2006/relationships/image" Target="../media/image-19-6.jpeg"/><Relationship Id="rId7" Type="http://schemas.openxmlformats.org/officeDocument/2006/relationships/image" Target="../media/image-19-7.png"/><Relationship Id="rId8" Type="http://schemas.openxmlformats.org/officeDocument/2006/relationships/slideLayout" Target="../slideLayouts/slideLayout1.xml"/><Relationship Id="rId9"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242900" y="771255"/>
            <a:ext cx="3602700" cy="358159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11600" y="769550"/>
            <a:ext cx="2952000" cy="5376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
</a:t>
            </a:r>
            <a:endParaRPr lang="en-US" sz="1400" dirty="0"/>
          </a:p>
        </p:txBody>
      </p:sp>
      <p:sp>
        <p:nvSpPr>
          <p:cNvPr id="5" name="Text 1"/>
          <p:cNvSpPr txBox="1"/>
          <p:nvPr/>
        </p:nvSpPr>
        <p:spPr>
          <a:xfrm>
            <a:off x="511600" y="3285900"/>
            <a:ext cx="4503900" cy="1135800"/>
          </a:xfrm>
          <a:prstGeom prst="rect">
            <a:avLst/>
          </a:prstGeom>
          <a:noFill/>
          <a:ln/>
        </p:spPr>
        <p:txBody>
          <a:bodyPr wrap="square" lIns="0" tIns="0" rIns="0" bIns="0" rtlCol="0" anchor="t"/>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Разбираем, как слова складываются в понятную речь.
</a:t>
            </a:r>
            <a:endParaRPr lang="en-US" sz="1600" dirty="0"/>
          </a:p>
        </p:txBody>
      </p:sp>
      <p:sp>
        <p:nvSpPr>
          <p:cNvPr id="6" name="Text 2"/>
          <p:cNvSpPr txBox="1"/>
          <p:nvPr/>
        </p:nvSpPr>
        <p:spPr>
          <a:xfrm>
            <a:off x="511600" y="1583875"/>
            <a:ext cx="4503900" cy="1425300"/>
          </a:xfrm>
          <a:prstGeom prst="rect">
            <a:avLst/>
          </a:prstGeom>
          <a:noFill/>
          <a:ln/>
        </p:spPr>
        <p:txBody>
          <a:bodyPr wrap="square" lIns="0" tIns="0" rIns="0" bIns="0" rtlCol="0" anchor="ctr"/>
          <a:lstStyle/>
          <a:p>
            <a:pPr algn="l" indent="0" marL="0">
              <a:lnSpc>
                <a:spcPct val="100000"/>
              </a:lnSpc>
              <a:buNone/>
            </a:pPr>
            <a:r>
              <a:rPr lang="en-US" sz="3741" b="1" dirty="0">
                <a:solidFill>
                  <a:srgbClr val="000000"/>
                </a:solidFill>
                <a:latin typeface="Arial" pitchFamily="34" charset="0"/>
                <a:ea typeface="Arial" pitchFamily="34" charset="-122"/>
                <a:cs typeface="Arial" pitchFamily="34" charset="-120"/>
              </a:rPr>
              <a:t>Предложение и текст: как из слов рождается мысль
</a:t>
            </a:r>
            <a:endParaRPr lang="en-US" sz="374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074600" y="1018157"/>
            <a:ext cx="3198000" cy="3141785"/>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8706000" y="4710550"/>
            <a:ext cx="304500" cy="327600"/>
          </a:xfrm>
          <a:prstGeom prst="rect">
            <a:avLst/>
          </a:prstGeom>
          <a:noFill/>
          <a:ln/>
        </p:spPr>
        <p:txBody>
          <a:bodyPr wrap="square" lIns="0" tIns="0" rIns="0" bIns="0" rtlCol="0" anchor="t"/>
          <a:lstStyle/>
          <a:p>
            <a:pPr algn="ctr" indent="0" marL="0">
              <a:lnSpc>
                <a:spcPct val="79688"/>
              </a:lnSpc>
              <a:buNone/>
            </a:pPr>
            <a:r>
              <a:rPr lang="en-US" sz="2400" dirty="0">
                <a:solidFill>
                  <a:srgbClr val="E7DBFA"/>
                </a:solidFill>
                <a:latin typeface="Arial" pitchFamily="34" charset="0"/>
                <a:ea typeface="Arial" pitchFamily="34" charset="-122"/>
                <a:cs typeface="Arial" pitchFamily="34" charset="-120"/>
              </a:rPr>
              <a:t>2</a:t>
            </a:r>
            <a:endParaRPr lang="en-US" sz="2400" dirty="0"/>
          </a:p>
        </p:txBody>
      </p:sp>
      <p:sp>
        <p:nvSpPr>
          <p:cNvPr id="5" name="Text 1"/>
          <p:cNvSpPr txBox="1"/>
          <p:nvPr/>
        </p:nvSpPr>
        <p:spPr>
          <a:xfrm>
            <a:off x="902875" y="1038350"/>
            <a:ext cx="3973500" cy="894000"/>
          </a:xfrm>
          <a:prstGeom prst="rect">
            <a:avLst/>
          </a:prstGeom>
          <a:noFill/>
          <a:ln/>
        </p:spPr>
        <p:txBody>
          <a:bodyPr wrap="square" lIns="0" tIns="0" rIns="0" bIns="0" rtlCol="0" anchor="t"/>
          <a:lstStyle/>
          <a:p>
            <a:pPr algn="l" indent="0" marL="0">
              <a:lnSpc>
                <a:spcPct val="100000"/>
              </a:lnSpc>
              <a:buNone/>
            </a:pPr>
            <a:r>
              <a:rPr lang="en-US" sz="2499" b="1" dirty="0">
                <a:solidFill>
                  <a:srgbClr val="000000"/>
                </a:solidFill>
                <a:latin typeface="Arial" pitchFamily="34" charset="0"/>
                <a:ea typeface="Arial" pitchFamily="34" charset="-122"/>
                <a:cs typeface="Arial" pitchFamily="34" charset="-120"/>
              </a:rPr>
              <a:t>Почему важно различать предложение и текст
</a:t>
            </a:r>
            <a:endParaRPr lang="en-US" sz="2499" dirty="0"/>
          </a:p>
        </p:txBody>
      </p:sp>
      <p:sp>
        <p:nvSpPr>
          <p:cNvPr id="6" name="Text 2"/>
          <p:cNvSpPr txBox="1"/>
          <p:nvPr/>
        </p:nvSpPr>
        <p:spPr>
          <a:xfrm>
            <a:off x="902875" y="2041075"/>
            <a:ext cx="3973500" cy="2095800"/>
          </a:xfrm>
          <a:prstGeom prst="rect">
            <a:avLst/>
          </a:prstGeom>
          <a:noFill/>
          <a:ln/>
        </p:spPr>
        <p:txBody>
          <a:bodyPr wrap="square" lIns="0" tIns="0" rIns="0" bIns="0" rtlCol="0" anchor="t"/>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Когда мы говорим и пишем, слова должны работать вместе. Предложение сообщает одну мысль, а текст помогает рассказать о событии понятно и без путаницы.
</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8706000" y="4710550"/>
            <a:ext cx="304500" cy="327600"/>
          </a:xfrm>
          <a:prstGeom prst="rect">
            <a:avLst/>
          </a:prstGeom>
          <a:noFill/>
          <a:ln/>
        </p:spPr>
        <p:txBody>
          <a:bodyPr wrap="square" lIns="0" tIns="0" rIns="0" bIns="0" rtlCol="0" anchor="t"/>
          <a:lstStyle/>
          <a:p>
            <a:pPr algn="ctr" indent="0" marL="0">
              <a:lnSpc>
                <a:spcPct val="79688"/>
              </a:lnSpc>
              <a:buNone/>
            </a:pPr>
            <a:r>
              <a:rPr lang="en-US" sz="2400" dirty="0">
                <a:solidFill>
                  <a:srgbClr val="E7DBFA"/>
                </a:solidFill>
                <a:latin typeface="Arial" pitchFamily="34" charset="0"/>
                <a:ea typeface="Arial" pitchFamily="34" charset="-122"/>
                <a:cs typeface="Arial" pitchFamily="34" charset="-120"/>
              </a:rPr>
              <a:t>3</a:t>
            </a:r>
            <a:endParaRPr lang="en-US" sz="2400" dirty="0"/>
          </a:p>
        </p:txBody>
      </p:sp>
      <p:sp>
        <p:nvSpPr>
          <p:cNvPr id="4" name="Text 1"/>
          <p:cNvSpPr txBox="1"/>
          <p:nvPr/>
        </p:nvSpPr>
        <p:spPr>
          <a:xfrm>
            <a:off x="354500" y="320675"/>
            <a:ext cx="6962400" cy="483600"/>
          </a:xfrm>
          <a:prstGeom prst="rect">
            <a:avLst/>
          </a:prstGeom>
          <a:noFill/>
          <a:ln/>
        </p:spPr>
        <p:txBody>
          <a:bodyPr wrap="square" lIns="0" tIns="0" rIns="0" bIns="0" rtlCol="0" anchor="ctr"/>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Что такое предложение
</a:t>
            </a:r>
            <a:endParaRPr lang="en-US" sz="3000" dirty="0"/>
          </a:p>
        </p:txBody>
      </p:sp>
      <p:sp>
        <p:nvSpPr>
          <p:cNvPr id="5" name="Text 2"/>
          <p:cNvSpPr txBox="1"/>
          <p:nvPr/>
        </p:nvSpPr>
        <p:spPr>
          <a:xfrm>
            <a:off x="846200" y="1152300"/>
            <a:ext cx="7659000" cy="852300"/>
          </a:xfrm>
          <a:prstGeom prst="rect">
            <a:avLst/>
          </a:prstGeom>
          <a:noFill/>
          <a:ln/>
        </p:spPr>
        <p:txBody>
          <a:bodyPr wrap="square" lIns="0" tIns="0" rIns="0" bIns="0" rtlCol="0" anchor="ctr"/>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Предложение сообщает о событии, действии, признаке или вопросе. Оно выражает законченную мысль, поэтому слушатель или читатель понимает, о чём идёт речь.
</a:t>
            </a:r>
            <a:endParaRPr lang="en-US" sz="1600" dirty="0"/>
          </a:p>
        </p:txBody>
      </p:sp>
      <p:sp>
        <p:nvSpPr>
          <p:cNvPr id="6" name="Text 3"/>
          <p:cNvSpPr txBox="1"/>
          <p:nvPr/>
        </p:nvSpPr>
        <p:spPr>
          <a:xfrm>
            <a:off x="846200" y="2500093"/>
            <a:ext cx="7659000" cy="852300"/>
          </a:xfrm>
          <a:prstGeom prst="rect">
            <a:avLst/>
          </a:prstGeom>
          <a:noFill/>
          <a:ln/>
        </p:spPr>
        <p:txBody>
          <a:bodyPr wrap="square" lIns="0" tIns="0" rIns="0" bIns="0" rtlCol="0" anchor="ctr"/>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В письменной речи предложение начинается с заглавной буквы. В конце ставится точка, вопросительный знак или восклицательный знак — они показывают, как читать фразу.
</a:t>
            </a:r>
            <a:endParaRPr lang="en-US" sz="1600" dirty="0"/>
          </a:p>
        </p:txBody>
      </p:sp>
      <p:sp>
        <p:nvSpPr>
          <p:cNvPr id="7" name="Text 4"/>
          <p:cNvSpPr txBox="1"/>
          <p:nvPr/>
        </p:nvSpPr>
        <p:spPr>
          <a:xfrm>
            <a:off x="846200" y="3836799"/>
            <a:ext cx="7659000" cy="852300"/>
          </a:xfrm>
          <a:prstGeom prst="rect">
            <a:avLst/>
          </a:prstGeom>
          <a:noFill/>
          <a:ln/>
        </p:spPr>
        <p:txBody>
          <a:bodyPr wrap="square" lIns="0" tIns="0" rIns="0" bIns="0" rtlCol="0" anchor="ctr"/>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Например: «Мальчик читает книгу». В этом предложении есть и действие, и смысл, и понятный конец, поэтому оно читается как одна завершённая мысль.
</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1392681" y="1295150"/>
            <a:ext cx="338438" cy="541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282875" y="1337300"/>
            <a:ext cx="571500" cy="4572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5304600" y="1295150"/>
            <a:ext cx="541500" cy="541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7345169" y="1295150"/>
            <a:ext cx="473813" cy="541500"/>
          </a:xfrm>
          <a:prstGeom prst="rect">
            <a:avLst/>
          </a:prstGeom>
        </p:spPr>
      </p:pic>
      <p:sp>
        <p:nvSpPr>
          <p:cNvPr id="11" name="Text 0"/>
          <p:cNvSpPr txBox="1"/>
          <p:nvPr/>
        </p:nvSpPr>
        <p:spPr>
          <a:xfrm>
            <a:off x="8706000" y="4710550"/>
            <a:ext cx="304500" cy="327600"/>
          </a:xfrm>
          <a:prstGeom prst="rect">
            <a:avLst/>
          </a:prstGeom>
          <a:noFill/>
          <a:ln/>
        </p:spPr>
        <p:txBody>
          <a:bodyPr wrap="square" lIns="0" tIns="0" rIns="0" bIns="0" rtlCol="0" anchor="t"/>
          <a:lstStyle/>
          <a:p>
            <a:pPr algn="ctr" indent="0" marL="0">
              <a:lnSpc>
                <a:spcPct val="79688"/>
              </a:lnSpc>
              <a:buNone/>
            </a:pPr>
            <a:r>
              <a:rPr lang="en-US" sz="2400" dirty="0">
                <a:solidFill>
                  <a:srgbClr val="E7DBFA"/>
                </a:solidFill>
                <a:latin typeface="Arial" pitchFamily="34" charset="0"/>
                <a:ea typeface="Arial" pitchFamily="34" charset="-122"/>
                <a:cs typeface="Arial" pitchFamily="34" charset="-120"/>
              </a:rPr>
              <a:t>4</a:t>
            </a:r>
            <a:endParaRPr lang="en-US" sz="2400" dirty="0"/>
          </a:p>
        </p:txBody>
      </p:sp>
      <p:sp>
        <p:nvSpPr>
          <p:cNvPr id="12" name="Text 1"/>
          <p:cNvSpPr txBox="1"/>
          <p:nvPr/>
        </p:nvSpPr>
        <p:spPr>
          <a:xfrm>
            <a:off x="354500" y="320675"/>
            <a:ext cx="7010700" cy="483600"/>
          </a:xfrm>
          <a:prstGeom prst="rect">
            <a:avLst/>
          </a:prstGeom>
          <a:noFill/>
          <a:ln/>
        </p:spPr>
        <p:txBody>
          <a:bodyPr wrap="square" lIns="0" tIns="0" rIns="0" bIns="0" rtlCol="0" anchor="ctr"/>
          <a:lstStyle/>
          <a:p>
            <a:pPr algn="l" indent="0" marL="0">
              <a:lnSpc>
                <a:spcPct val="100000"/>
              </a:lnSpc>
              <a:buNone/>
            </a:pPr>
            <a:r>
              <a:rPr lang="en-US" sz="2531" b="1" dirty="0">
                <a:solidFill>
                  <a:srgbClr val="000000"/>
                </a:solidFill>
                <a:latin typeface="Arial" pitchFamily="34" charset="0"/>
                <a:ea typeface="Arial" pitchFamily="34" charset="-122"/>
                <a:cs typeface="Arial" pitchFamily="34" charset="-120"/>
              </a:rPr>
              <a:t>Как узнать предложение среди других слов
</a:t>
            </a:r>
            <a:endParaRPr lang="en-US" sz="2531" dirty="0"/>
          </a:p>
        </p:txBody>
      </p:sp>
      <p:sp>
        <p:nvSpPr>
          <p:cNvPr id="13" name="Text 2"/>
          <p:cNvSpPr txBox="1"/>
          <p:nvPr/>
        </p:nvSpPr>
        <p:spPr>
          <a:xfrm>
            <a:off x="781350" y="2327525"/>
            <a:ext cx="1544400" cy="1911600"/>
          </a:xfrm>
          <a:prstGeom prst="rect">
            <a:avLst/>
          </a:prstGeom>
          <a:noFill/>
          <a:ln/>
        </p:spPr>
        <p:txBody>
          <a:bodyPr wrap="square" lIns="0" tIns="0" rIns="0" bIns="0" rtlCol="0" anchor="t"/>
          <a:lstStyle/>
          <a:p>
            <a:pPr algn="l" indent="0" marL="0">
              <a:lnSpc>
                <a:spcPct val="100000"/>
              </a:lnSpc>
              <a:buNone/>
            </a:pPr>
            <a:r>
              <a:rPr lang="en-US" sz="1253" b="1" dirty="0">
                <a:solidFill>
                  <a:srgbClr val="F9FFFF"/>
                </a:solidFill>
                <a:latin typeface="Arial" pitchFamily="34" charset="0"/>
                <a:ea typeface="Arial" pitchFamily="34" charset="-122"/>
                <a:cs typeface="Arial" pitchFamily="34" charset="-120"/>
              </a:rPr>
              <a:t>Пауза в конце
</a:t>
            </a:r>
            <a:pPr algn="l" indent="0" marL="0">
              <a:lnSpc>
                <a:spcPct val="100000"/>
              </a:lnSpc>
              <a:buNone/>
            </a:pPr>
            <a:r>
              <a:rPr lang="en-US" sz="1253" b="1" dirty="0">
                <a:solidFill>
                  <a:srgbClr val="F9FFFF"/>
                </a:solidFill>
                <a:latin typeface="Arial" pitchFamily="34" charset="0"/>
                <a:ea typeface="Arial" pitchFamily="34" charset="-122"/>
                <a:cs typeface="Arial" pitchFamily="34" charset="-120"/>
              </a:rPr>
              <a:t>
</a:t>
            </a:r>
            <a:pPr algn="l" indent="0" marL="0">
              <a:lnSpc>
                <a:spcPct val="100000"/>
              </a:lnSpc>
              <a:buNone/>
            </a:pPr>
            <a:r>
              <a:rPr lang="en-US" sz="1253" dirty="0">
                <a:solidFill>
                  <a:srgbClr val="F9FFFF"/>
                </a:solidFill>
                <a:latin typeface="Arial" pitchFamily="34" charset="0"/>
                <a:ea typeface="Arial" pitchFamily="34" charset="-122"/>
                <a:cs typeface="Arial" pitchFamily="34" charset="-120"/>
              </a:rPr>
              <a:t>Предложение обычно можно произнести с небольшой паузой. На слух сразу чувствуется, где мысль заканчивается и начинается следующая.
</a:t>
            </a:r>
            <a:endParaRPr lang="en-US" sz="1253" dirty="0"/>
          </a:p>
        </p:txBody>
      </p:sp>
      <p:sp>
        <p:nvSpPr>
          <p:cNvPr id="14" name="Text 3"/>
          <p:cNvSpPr txBox="1"/>
          <p:nvPr/>
        </p:nvSpPr>
        <p:spPr>
          <a:xfrm>
            <a:off x="2796450" y="2327525"/>
            <a:ext cx="1544400" cy="1911600"/>
          </a:xfrm>
          <a:prstGeom prst="rect">
            <a:avLst/>
          </a:prstGeom>
          <a:noFill/>
          <a:ln/>
        </p:spPr>
        <p:txBody>
          <a:bodyPr wrap="square" lIns="0" tIns="0" rIns="0" bIns="0" rtlCol="0" anchor="t"/>
          <a:lstStyle/>
          <a:p>
            <a:pPr algn="l" indent="0" marL="0">
              <a:lnSpc>
                <a:spcPct val="100000"/>
              </a:lnSpc>
              <a:buNone/>
            </a:pPr>
            <a:r>
              <a:rPr lang="en-US" sz="1367" b="1" dirty="0">
                <a:solidFill>
                  <a:srgbClr val="F9FFFF"/>
                </a:solidFill>
                <a:latin typeface="Arial" pitchFamily="34" charset="0"/>
                <a:ea typeface="Arial" pitchFamily="34" charset="-122"/>
                <a:cs typeface="Arial" pitchFamily="34" charset="-120"/>
              </a:rPr>
              <a:t>Слова связаны по смыслу
</a:t>
            </a:r>
            <a:pPr algn="l" indent="0" marL="0">
              <a:lnSpc>
                <a:spcPct val="100000"/>
              </a:lnSpc>
              <a:buNone/>
            </a:pPr>
            <a:r>
              <a:rPr lang="en-US" sz="1367" b="1" dirty="0">
                <a:solidFill>
                  <a:srgbClr val="F9FFFF"/>
                </a:solidFill>
                <a:latin typeface="Arial" pitchFamily="34" charset="0"/>
                <a:ea typeface="Arial" pitchFamily="34" charset="-122"/>
                <a:cs typeface="Arial" pitchFamily="34" charset="-120"/>
              </a:rPr>
              <a:t>
</a:t>
            </a:r>
            <a:pPr algn="l" indent="0" marL="0">
              <a:lnSpc>
                <a:spcPct val="100000"/>
              </a:lnSpc>
              <a:buNone/>
            </a:pPr>
            <a:r>
              <a:rPr lang="en-US" sz="1367" dirty="0">
                <a:solidFill>
                  <a:srgbClr val="F9FFFF"/>
                </a:solidFill>
                <a:latin typeface="Arial" pitchFamily="34" charset="0"/>
                <a:ea typeface="Arial" pitchFamily="34" charset="-122"/>
                <a:cs typeface="Arial" pitchFamily="34" charset="-120"/>
              </a:rPr>
              <a:t>В предложении слова помогают друг другу. Вместе они создают одну понятную мысль, а не просто лежат рядом, как детали из разных коробок.
</a:t>
            </a:r>
            <a:endParaRPr lang="en-US" sz="1367" dirty="0"/>
          </a:p>
        </p:txBody>
      </p:sp>
      <p:sp>
        <p:nvSpPr>
          <p:cNvPr id="15" name="Text 4"/>
          <p:cNvSpPr txBox="1"/>
          <p:nvPr/>
        </p:nvSpPr>
        <p:spPr>
          <a:xfrm>
            <a:off x="4803175" y="2327525"/>
            <a:ext cx="1544400" cy="1911600"/>
          </a:xfrm>
          <a:prstGeom prst="rect">
            <a:avLst/>
          </a:prstGeom>
          <a:noFill/>
          <a:ln/>
        </p:spPr>
        <p:txBody>
          <a:bodyPr wrap="square" lIns="0" tIns="0" rIns="0" bIns="0" rtlCol="0" anchor="t"/>
          <a:lstStyle/>
          <a:p>
            <a:pPr algn="l" indent="0" marL="0">
              <a:lnSpc>
                <a:spcPct val="100000"/>
              </a:lnSpc>
              <a:buNone/>
            </a:pPr>
            <a:r>
              <a:rPr lang="en-US" sz="1253" b="1" dirty="0">
                <a:solidFill>
                  <a:srgbClr val="F9FFFF"/>
                </a:solidFill>
                <a:latin typeface="Arial" pitchFamily="34" charset="0"/>
                <a:ea typeface="Arial" pitchFamily="34" charset="-122"/>
                <a:cs typeface="Arial" pitchFamily="34" charset="-120"/>
              </a:rPr>
              <a:t>Набор слов — ещё не предложение
</a:t>
            </a:r>
            <a:pPr algn="l" indent="0" marL="0">
              <a:lnSpc>
                <a:spcPct val="100000"/>
              </a:lnSpc>
              <a:buNone/>
            </a:pPr>
            <a:r>
              <a:rPr lang="en-US" sz="1253" b="1" dirty="0">
                <a:solidFill>
                  <a:srgbClr val="F9FFFF"/>
                </a:solidFill>
                <a:latin typeface="Arial" pitchFamily="34" charset="0"/>
                <a:ea typeface="Arial" pitchFamily="34" charset="-122"/>
                <a:cs typeface="Arial" pitchFamily="34" charset="-120"/>
              </a:rPr>
              <a:t>
</a:t>
            </a:r>
            <a:pPr algn="l" indent="0" marL="0">
              <a:lnSpc>
                <a:spcPct val="100000"/>
              </a:lnSpc>
              <a:buNone/>
            </a:pPr>
            <a:r>
              <a:rPr lang="en-US" sz="1253" dirty="0">
                <a:solidFill>
                  <a:srgbClr val="F9FFFF"/>
                </a:solidFill>
                <a:latin typeface="Arial" pitchFamily="34" charset="0"/>
                <a:ea typeface="Arial" pitchFamily="34" charset="-122"/>
                <a:cs typeface="Arial" pitchFamily="34" charset="-120"/>
              </a:rPr>
              <a:t>Даже правильно написанные слова не станут предложением, если между ними нет смысла. Например, «Лес, по, гуляет, девочка» звучит неправильно.
</a:t>
            </a:r>
            <a:endParaRPr lang="en-US" sz="1253" dirty="0"/>
          </a:p>
        </p:txBody>
      </p:sp>
      <p:sp>
        <p:nvSpPr>
          <p:cNvPr id="16" name="Text 5"/>
          <p:cNvSpPr txBox="1"/>
          <p:nvPr/>
        </p:nvSpPr>
        <p:spPr>
          <a:xfrm>
            <a:off x="6809900" y="2327525"/>
            <a:ext cx="1544400" cy="1911600"/>
          </a:xfrm>
          <a:prstGeom prst="rect">
            <a:avLst/>
          </a:prstGeom>
          <a:noFill/>
          <a:ln/>
        </p:spPr>
        <p:txBody>
          <a:bodyPr wrap="square" lIns="0" tIns="0" rIns="0" bIns="0" rtlCol="0" anchor="t"/>
          <a:lstStyle/>
          <a:p>
            <a:pPr algn="l" indent="0" marL="0">
              <a:lnSpc>
                <a:spcPct val="100000"/>
              </a:lnSpc>
              <a:buNone/>
            </a:pPr>
            <a:r>
              <a:rPr lang="en-US" sz="1420" b="1" dirty="0">
                <a:solidFill>
                  <a:srgbClr val="F9FFFF"/>
                </a:solidFill>
                <a:latin typeface="Arial" pitchFamily="34" charset="0"/>
                <a:ea typeface="Arial" pitchFamily="34" charset="-122"/>
                <a:cs typeface="Arial" pitchFamily="34" charset="-120"/>
              </a:rPr>
              <a:t>Проверяем пример
</a:t>
            </a:r>
            <a:pPr algn="l" indent="0" marL="0">
              <a:lnSpc>
                <a:spcPct val="100000"/>
              </a:lnSpc>
              <a:buNone/>
            </a:pPr>
            <a:r>
              <a:rPr lang="en-US" sz="1420" b="1" dirty="0">
                <a:solidFill>
                  <a:srgbClr val="F9FFFF"/>
                </a:solidFill>
                <a:latin typeface="Arial" pitchFamily="34" charset="0"/>
                <a:ea typeface="Arial" pitchFamily="34" charset="-122"/>
                <a:cs typeface="Arial" pitchFamily="34" charset="-120"/>
              </a:rPr>
              <a:t>
</a:t>
            </a:r>
            <a:pPr algn="l" indent="0" marL="0">
              <a:lnSpc>
                <a:spcPct val="100000"/>
              </a:lnSpc>
              <a:buNone/>
            </a:pPr>
            <a:r>
              <a:rPr lang="en-US" sz="1420" dirty="0">
                <a:solidFill>
                  <a:srgbClr val="F9FFFF"/>
                </a:solidFill>
                <a:latin typeface="Arial" pitchFamily="34" charset="0"/>
                <a:ea typeface="Arial" pitchFamily="34" charset="-122"/>
                <a:cs typeface="Arial" pitchFamily="34" charset="-120"/>
              </a:rPr>
              <a:t>«Девочка гуляет по лесу» — это уже предложение. Слова стоят в нужном порядке и ясно передают одну мысль.
</a:t>
            </a:r>
            <a:endParaRPr lang="en-US" sz="142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4500" y="980892"/>
            <a:ext cx="2660400" cy="1842015"/>
          </a:xfrm>
          <a:prstGeom prst="rect">
            <a:avLst/>
          </a:prstGeom>
        </p:spPr>
      </p:pic>
      <p:pic>
        <p:nvPicPr>
          <p:cNvPr id="4" name="Image 2" descr="preencoded.png">    </p:cNvPr>
          <p:cNvPicPr>
            <a:picLocks noChangeAspect="1"/>
          </p:cNvPicPr>
          <p:nvPr/>
        </p:nvPicPr>
        <p:blipFill>
          <a:blip r:embed="rId3"/>
          <a:stretch>
            <a:fillRect/>
          </a:stretch>
        </p:blipFill>
        <p:spPr>
          <a:xfrm>
            <a:off x="3246975" y="980892"/>
            <a:ext cx="2660400" cy="1842015"/>
          </a:xfrm>
          <a:prstGeom prst="rect">
            <a:avLst/>
          </a:prstGeom>
        </p:spPr>
      </p:pic>
      <p:pic>
        <p:nvPicPr>
          <p:cNvPr id="5" name="Image 3" descr="preencoded.png">    </p:cNvPr>
          <p:cNvPicPr>
            <a:picLocks noChangeAspect="1"/>
          </p:cNvPicPr>
          <p:nvPr/>
        </p:nvPicPr>
        <p:blipFill>
          <a:blip r:embed="rId4"/>
          <a:stretch>
            <a:fillRect/>
          </a:stretch>
        </p:blipFill>
        <p:spPr>
          <a:xfrm>
            <a:off x="6139450" y="992617"/>
            <a:ext cx="2660400" cy="1842015"/>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73025" y="2923400"/>
            <a:ext cx="2615700" cy="1680300"/>
          </a:xfrm>
          <a:prstGeom prst="rect">
            <a:avLst/>
          </a:prstGeom>
          <a:noFill/>
          <a:ln/>
        </p:spPr>
        <p:txBody>
          <a:bodyPr wrap="square" lIns="0" tIns="0" rIns="0" bIns="0" rtlCol="0" anchor="t"/>
          <a:lstStyle/>
          <a:p>
            <a:pPr algn="l" indent="0" marL="0">
              <a:lnSpc>
                <a:spcPct val="100000"/>
              </a:lnSpc>
              <a:buNone/>
            </a:pPr>
            <a:r>
              <a:rPr lang="en-US" sz="1222" b="1" dirty="0">
                <a:solidFill>
                  <a:srgbClr val="000000"/>
                </a:solidFill>
                <a:latin typeface="Arial" pitchFamily="34" charset="0"/>
                <a:ea typeface="Arial" pitchFamily="34" charset="-122"/>
                <a:cs typeface="Arial" pitchFamily="34" charset="-120"/>
              </a:rPr>
              <a:t>Слово в начале с большой буквы
</a:t>
            </a:r>
            <a:pPr algn="l" indent="0" marL="0">
              <a:lnSpc>
                <a:spcPct val="100000"/>
              </a:lnSpc>
              <a:buNone/>
            </a:pPr>
            <a:r>
              <a:rPr lang="en-US" sz="1222"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22" dirty="0">
                <a:solidFill>
                  <a:srgbClr val="000000"/>
                </a:solidFill>
                <a:latin typeface="Arial" pitchFamily="34" charset="0"/>
                <a:ea typeface="Arial" pitchFamily="34" charset="-122"/>
                <a:cs typeface="Arial" pitchFamily="34" charset="-120"/>
              </a:rPr>
              <a:t>На карточке может быть короткая фраза: «Птицы улетели». Она сразу выглядит как предложение, потому что начинается с заглавной буквы и сообщает законченную мысль. Рядом удобно показать набор слов без связи, чтобы сравнение было заметным.
</a:t>
            </a:r>
            <a:endParaRPr lang="en-US" sz="1222" dirty="0"/>
          </a:p>
        </p:txBody>
      </p:sp>
      <p:sp>
        <p:nvSpPr>
          <p:cNvPr id="8" name="Text 1"/>
          <p:cNvSpPr txBox="1"/>
          <p:nvPr/>
        </p:nvSpPr>
        <p:spPr>
          <a:xfrm>
            <a:off x="3264150" y="2923400"/>
            <a:ext cx="2615700" cy="1680300"/>
          </a:xfrm>
          <a:prstGeom prst="rect">
            <a:avLst/>
          </a:prstGeom>
          <a:noFill/>
          <a:ln/>
        </p:spPr>
        <p:txBody>
          <a:bodyPr wrap="square" lIns="0" tIns="0" rIns="0" bIns="0" rtlCol="0" anchor="t"/>
          <a:lstStyle/>
          <a:p>
            <a:pPr algn="l" indent="0" marL="0">
              <a:lnSpc>
                <a:spcPct val="100000"/>
              </a:lnSpc>
              <a:buNone/>
            </a:pPr>
            <a:r>
              <a:rPr lang="en-US" sz="1322" b="1" dirty="0">
                <a:solidFill>
                  <a:srgbClr val="000000"/>
                </a:solidFill>
                <a:latin typeface="Arial" pitchFamily="34" charset="0"/>
                <a:ea typeface="Arial" pitchFamily="34" charset="-122"/>
                <a:cs typeface="Arial" pitchFamily="34" charset="-120"/>
              </a:rPr>
              <a:t>Одна мысль — один смысл
</a:t>
            </a:r>
            <a:pPr algn="l" indent="0" marL="0">
              <a:lnSpc>
                <a:spcPct val="100000"/>
              </a:lnSpc>
              <a:buNone/>
            </a:pPr>
            <a:r>
              <a:rPr lang="en-US" sz="1322"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322" dirty="0">
                <a:solidFill>
                  <a:srgbClr val="000000"/>
                </a:solidFill>
                <a:latin typeface="Arial" pitchFamily="34" charset="0"/>
                <a:ea typeface="Arial" pitchFamily="34" charset="-122"/>
                <a:cs typeface="Arial" pitchFamily="34" charset="-120"/>
              </a:rPr>
              <a:t>Предложение не просто называет слова подряд. Оно соединяет их так, чтобы читатель понял событие или действие. Если слова не связаны по смыслу, фраза не станет понятной, даже если все буквы написаны аккуратно.
</a:t>
            </a:r>
            <a:endParaRPr lang="en-US" sz="1322" dirty="0"/>
          </a:p>
        </p:txBody>
      </p:sp>
      <p:sp>
        <p:nvSpPr>
          <p:cNvPr id="9" name="Text 2"/>
          <p:cNvSpPr txBox="1"/>
          <p:nvPr/>
        </p:nvSpPr>
        <p:spPr>
          <a:xfrm>
            <a:off x="6155275" y="2924288"/>
            <a:ext cx="2615700" cy="1680300"/>
          </a:xfrm>
          <a:prstGeom prst="rect">
            <a:avLst/>
          </a:prstGeom>
          <a:noFill/>
          <a:ln/>
        </p:spPr>
        <p:txBody>
          <a:bodyPr wrap="square" lIns="0" tIns="0" rIns="0" bIns="0" rtlCol="0" anchor="t"/>
          <a:lstStyle/>
          <a:p>
            <a:pPr algn="l" indent="0" marL="0">
              <a:lnSpc>
                <a:spcPct val="100000"/>
              </a:lnSpc>
              <a:buNone/>
            </a:pPr>
            <a:r>
              <a:rPr lang="en-US" sz="1273" b="1" dirty="0">
                <a:solidFill>
                  <a:srgbClr val="000000"/>
                </a:solidFill>
                <a:latin typeface="Arial" pitchFamily="34" charset="0"/>
                <a:ea typeface="Arial" pitchFamily="34" charset="-122"/>
                <a:cs typeface="Arial" pitchFamily="34" charset="-120"/>
              </a:rPr>
              <a:t>Знак показывает конец
</a:t>
            </a:r>
            <a:pPr algn="l" indent="0" marL="0">
              <a:lnSpc>
                <a:spcPct val="100000"/>
              </a:lnSpc>
              <a:buNone/>
            </a:pPr>
            <a:r>
              <a:rPr lang="en-US" sz="1273"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73" dirty="0">
                <a:solidFill>
                  <a:srgbClr val="000000"/>
                </a:solidFill>
                <a:latin typeface="Arial" pitchFamily="34" charset="0"/>
                <a:ea typeface="Arial" pitchFamily="34" charset="-122"/>
                <a:cs typeface="Arial" pitchFamily="34" charset="-120"/>
              </a:rPr>
              <a:t>В конце предложения всегда стоит знак. Точка, вопросительный или восклицательный знак подсказывают, где мысль завершилась. Для второклассника это помогает не читать всё одной длинной цепочкой без остановки.
</a:t>
            </a:r>
            <a:endParaRPr lang="en-US" sz="1273" dirty="0"/>
          </a:p>
        </p:txBody>
      </p:sp>
      <p:sp>
        <p:nvSpPr>
          <p:cNvPr id="10" name="Text 3"/>
          <p:cNvSpPr txBox="1"/>
          <p:nvPr/>
        </p:nvSpPr>
        <p:spPr>
          <a:xfrm>
            <a:off x="8706000" y="4710550"/>
            <a:ext cx="304500" cy="327600"/>
          </a:xfrm>
          <a:prstGeom prst="rect">
            <a:avLst/>
          </a:prstGeom>
          <a:noFill/>
          <a:ln/>
        </p:spPr>
        <p:txBody>
          <a:bodyPr wrap="square" lIns="0" tIns="0" rIns="0" bIns="0" rtlCol="0" anchor="t"/>
          <a:lstStyle/>
          <a:p>
            <a:pPr algn="ctr" indent="0" marL="0">
              <a:lnSpc>
                <a:spcPct val="79688"/>
              </a:lnSpc>
              <a:buNone/>
            </a:pPr>
            <a:r>
              <a:rPr lang="en-US" sz="2400" dirty="0">
                <a:solidFill>
                  <a:srgbClr val="E7DBFA"/>
                </a:solidFill>
                <a:latin typeface="Arial" pitchFamily="34" charset="0"/>
                <a:ea typeface="Arial" pitchFamily="34" charset="-122"/>
                <a:cs typeface="Arial" pitchFamily="34" charset="-120"/>
              </a:rPr>
              <a:t>5</a:t>
            </a:r>
            <a:endParaRPr lang="en-US" sz="2400" dirty="0"/>
          </a:p>
        </p:txBody>
      </p:sp>
      <p:sp>
        <p:nvSpPr>
          <p:cNvPr id="11" name="Text 4"/>
          <p:cNvSpPr txBox="1"/>
          <p:nvPr/>
        </p:nvSpPr>
        <p:spPr>
          <a:xfrm>
            <a:off x="354500" y="320675"/>
            <a:ext cx="7010700" cy="483600"/>
          </a:xfrm>
          <a:prstGeom prst="rect">
            <a:avLst/>
          </a:prstGeom>
          <a:noFill/>
          <a:ln/>
        </p:spPr>
        <p:txBody>
          <a:bodyPr wrap="square" lIns="0" tIns="0" rIns="0" bIns="0" rtlCol="0" anchor="ctr"/>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Как распознать предложение
</a:t>
            </a:r>
            <a:endParaRPr lang="en-US" sz="3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8706000" y="4710550"/>
            <a:ext cx="304500" cy="327600"/>
          </a:xfrm>
          <a:prstGeom prst="rect">
            <a:avLst/>
          </a:prstGeom>
          <a:noFill/>
          <a:ln/>
        </p:spPr>
        <p:txBody>
          <a:bodyPr wrap="square" lIns="0" tIns="0" rIns="0" bIns="0" rtlCol="0" anchor="t"/>
          <a:lstStyle/>
          <a:p>
            <a:pPr algn="ctr" indent="0" marL="0">
              <a:lnSpc>
                <a:spcPct val="79688"/>
              </a:lnSpc>
              <a:buNone/>
            </a:pPr>
            <a:r>
              <a:rPr lang="en-US" sz="2400" dirty="0">
                <a:solidFill>
                  <a:srgbClr val="E7DBFA"/>
                </a:solidFill>
                <a:latin typeface="Arial" pitchFamily="34" charset="0"/>
                <a:ea typeface="Arial" pitchFamily="34" charset="-122"/>
                <a:cs typeface="Arial" pitchFamily="34" charset="-120"/>
              </a:rPr>
              <a:t>6</a:t>
            </a:r>
            <a:endParaRPr lang="en-US" sz="2400" dirty="0"/>
          </a:p>
        </p:txBody>
      </p:sp>
      <p:sp>
        <p:nvSpPr>
          <p:cNvPr id="4" name="Text 1"/>
          <p:cNvSpPr txBox="1"/>
          <p:nvPr/>
        </p:nvSpPr>
        <p:spPr>
          <a:xfrm>
            <a:off x="912825" y="1139925"/>
            <a:ext cx="7725900" cy="578400"/>
          </a:xfrm>
          <a:prstGeom prst="rect">
            <a:avLst/>
          </a:prstGeom>
          <a:noFill/>
          <a:ln/>
        </p:spPr>
        <p:txBody>
          <a:bodyPr wrap="square" lIns="0" tIns="0" rIns="0" bIns="0" rtlCol="0" anchor="ctr"/>
          <a:lstStyle/>
          <a:p>
            <a:pPr algn="l" indent="0" marL="0">
              <a:lnSpc>
                <a:spcPct val="100000"/>
              </a:lnSpc>
              <a:buNone/>
            </a:pPr>
            <a:r>
              <a:rPr lang="en-US" sz="1561" dirty="0">
                <a:solidFill>
                  <a:srgbClr val="000000"/>
                </a:solidFill>
                <a:latin typeface="Arial" pitchFamily="34" charset="0"/>
                <a:ea typeface="Arial" pitchFamily="34" charset="-122"/>
                <a:cs typeface="Arial" pitchFamily="34" charset="-120"/>
              </a:rPr>
              <a:t>Повествовательные предложения сообщают о факте или событии. Они спокойно рассказывают, что произошло: «Наступила осень». В конце обычно ставится точка.
</a:t>
            </a:r>
            <a:endParaRPr lang="en-US" sz="1561" dirty="0"/>
          </a:p>
        </p:txBody>
      </p:sp>
      <p:sp>
        <p:nvSpPr>
          <p:cNvPr id="5" name="Text 2"/>
          <p:cNvSpPr txBox="1"/>
          <p:nvPr/>
        </p:nvSpPr>
        <p:spPr>
          <a:xfrm>
            <a:off x="912825" y="2083550"/>
            <a:ext cx="7725900" cy="578400"/>
          </a:xfrm>
          <a:prstGeom prst="rect">
            <a:avLst/>
          </a:prstGeom>
          <a:noFill/>
          <a:ln/>
        </p:spPr>
        <p:txBody>
          <a:bodyPr wrap="square" lIns="0" tIns="0" rIns="0" bIns="0" rtlCol="0" anchor="ctr"/>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Вопросительные предложения помогают что-то узнать. В них звучит вопрос: «Ты любишь читать?» В конце такого предложения ставится вопросительный знак.
</a:t>
            </a:r>
            <a:endParaRPr lang="en-US" sz="1600" dirty="0"/>
          </a:p>
        </p:txBody>
      </p:sp>
      <p:sp>
        <p:nvSpPr>
          <p:cNvPr id="6" name="Text 3"/>
          <p:cNvSpPr txBox="1"/>
          <p:nvPr/>
        </p:nvSpPr>
        <p:spPr>
          <a:xfrm>
            <a:off x="912825" y="3041575"/>
            <a:ext cx="7725900" cy="578400"/>
          </a:xfrm>
          <a:prstGeom prst="rect">
            <a:avLst/>
          </a:prstGeom>
          <a:noFill/>
          <a:ln/>
        </p:spPr>
        <p:txBody>
          <a:bodyPr wrap="square" lIns="0" tIns="0" rIns="0" bIns="0" rtlCol="0" anchor="ctr"/>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Побудительные предложения побуждают к действию: просят, советуют, приглашают или приказывают. Например: «Открой тетрадь, пожалуйста!»
</a:t>
            </a:r>
            <a:endParaRPr lang="en-US" sz="1600" dirty="0"/>
          </a:p>
        </p:txBody>
      </p:sp>
      <p:sp>
        <p:nvSpPr>
          <p:cNvPr id="7" name="Text 4"/>
          <p:cNvSpPr txBox="1"/>
          <p:nvPr/>
        </p:nvSpPr>
        <p:spPr>
          <a:xfrm>
            <a:off x="912825" y="3999600"/>
            <a:ext cx="7725900" cy="578400"/>
          </a:xfrm>
          <a:prstGeom prst="rect">
            <a:avLst/>
          </a:prstGeom>
          <a:noFill/>
          <a:ln/>
        </p:spPr>
        <p:txBody>
          <a:bodyPr wrap="square" lIns="0" tIns="0" rIns="0" bIns="0" rtlCol="0" anchor="ctr"/>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Знаки в конце помогают понять цель предложения. Они подсказывают, нужно ли просто сообщить, спросить или попросить что-то сделать.
</a:t>
            </a:r>
            <a:endParaRPr lang="en-US" sz="1600" dirty="0"/>
          </a:p>
        </p:txBody>
      </p:sp>
      <p:sp>
        <p:nvSpPr>
          <p:cNvPr id="8" name="Text 5"/>
          <p:cNvSpPr txBox="1"/>
          <p:nvPr/>
        </p:nvSpPr>
        <p:spPr>
          <a:xfrm>
            <a:off x="354500" y="320675"/>
            <a:ext cx="8427900" cy="483600"/>
          </a:xfrm>
          <a:prstGeom prst="rect">
            <a:avLst/>
          </a:prstGeom>
          <a:noFill/>
          <a:ln/>
        </p:spPr>
        <p:txBody>
          <a:bodyPr wrap="square" lIns="0" tIns="0" rIns="0" bIns="0" rtlCol="0" anchor="ctr"/>
          <a:lstStyle/>
          <a:p>
            <a:pPr algn="l" indent="0" marL="0">
              <a:lnSpc>
                <a:spcPct val="100000"/>
              </a:lnSpc>
              <a:buNone/>
            </a:pPr>
            <a:r>
              <a:rPr lang="en-US" sz="2481" b="1" dirty="0">
                <a:solidFill>
                  <a:srgbClr val="000000"/>
                </a:solidFill>
                <a:latin typeface="Arial" pitchFamily="34" charset="0"/>
                <a:ea typeface="Arial" pitchFamily="34" charset="-122"/>
                <a:cs typeface="Arial" pitchFamily="34" charset="-120"/>
              </a:rPr>
              <a:t>Какими бывают предложения по цели высказывания
</a:t>
            </a:r>
            <a:endParaRPr lang="en-US" sz="248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1690513" y="1295150"/>
            <a:ext cx="406125" cy="541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334919" y="1295150"/>
            <a:ext cx="473813" cy="541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979325" y="1295150"/>
            <a:ext cx="541500" cy="541500"/>
          </a:xfrm>
          <a:prstGeom prst="rect">
            <a:avLst/>
          </a:prstGeom>
        </p:spPr>
      </p:pic>
      <p:sp>
        <p:nvSpPr>
          <p:cNvPr id="9" name="Text 0"/>
          <p:cNvSpPr txBox="1"/>
          <p:nvPr/>
        </p:nvSpPr>
        <p:spPr>
          <a:xfrm>
            <a:off x="8706000" y="4710550"/>
            <a:ext cx="304500" cy="327600"/>
          </a:xfrm>
          <a:prstGeom prst="rect">
            <a:avLst/>
          </a:prstGeom>
          <a:noFill/>
          <a:ln/>
        </p:spPr>
        <p:txBody>
          <a:bodyPr wrap="square" lIns="0" tIns="0" rIns="0" bIns="0" rtlCol="0" anchor="t"/>
          <a:lstStyle/>
          <a:p>
            <a:pPr algn="ctr" indent="0" marL="0">
              <a:lnSpc>
                <a:spcPct val="79688"/>
              </a:lnSpc>
              <a:buNone/>
            </a:pPr>
            <a:r>
              <a:rPr lang="en-US" sz="2400" dirty="0">
                <a:solidFill>
                  <a:srgbClr val="E7DBFA"/>
                </a:solidFill>
                <a:latin typeface="Arial" pitchFamily="34" charset="0"/>
                <a:ea typeface="Arial" pitchFamily="34" charset="-122"/>
                <a:cs typeface="Arial" pitchFamily="34" charset="-120"/>
              </a:rPr>
              <a:t>7</a:t>
            </a:r>
            <a:endParaRPr lang="en-US" sz="2400" dirty="0"/>
          </a:p>
        </p:txBody>
      </p:sp>
      <p:sp>
        <p:nvSpPr>
          <p:cNvPr id="10" name="Text 1"/>
          <p:cNvSpPr txBox="1"/>
          <p:nvPr/>
        </p:nvSpPr>
        <p:spPr>
          <a:xfrm>
            <a:off x="354500" y="320675"/>
            <a:ext cx="7010700" cy="483600"/>
          </a:xfrm>
          <a:prstGeom prst="rect">
            <a:avLst/>
          </a:prstGeom>
          <a:noFill/>
          <a:ln/>
        </p:spPr>
        <p:txBody>
          <a:bodyPr wrap="square" lIns="0" tIns="0" rIns="0" bIns="0" rtlCol="0" anchor="ctr"/>
          <a:lstStyle/>
          <a:p>
            <a:pPr algn="l" indent="0" marL="0">
              <a:lnSpc>
                <a:spcPct val="100000"/>
              </a:lnSpc>
              <a:buNone/>
            </a:pPr>
            <a:r>
              <a:rPr lang="en-US" sz="2077" b="1" dirty="0">
                <a:solidFill>
                  <a:srgbClr val="000000"/>
                </a:solidFill>
                <a:latin typeface="Arial" pitchFamily="34" charset="0"/>
                <a:ea typeface="Arial" pitchFamily="34" charset="-122"/>
                <a:cs typeface="Arial" pitchFamily="34" charset="-120"/>
              </a:rPr>
              <a:t>Интонация и знаки препинания в конце предложения
</a:t>
            </a:r>
            <a:endParaRPr lang="en-US" sz="2077" dirty="0"/>
          </a:p>
        </p:txBody>
      </p:sp>
      <p:sp>
        <p:nvSpPr>
          <p:cNvPr id="11" name="Text 2"/>
          <p:cNvSpPr txBox="1"/>
          <p:nvPr/>
        </p:nvSpPr>
        <p:spPr>
          <a:xfrm>
            <a:off x="928925" y="2327525"/>
            <a:ext cx="1929300" cy="1911600"/>
          </a:xfrm>
          <a:prstGeom prst="rect">
            <a:avLst/>
          </a:prstGeom>
          <a:noFill/>
          <a:ln/>
        </p:spPr>
        <p:txBody>
          <a:bodyPr wrap="square" lIns="0" tIns="0" rIns="0" bIns="0" rtlCol="0" anchor="t"/>
          <a:lstStyle/>
          <a:p>
            <a:pPr algn="l" indent="0" marL="0">
              <a:lnSpc>
                <a:spcPct val="100000"/>
              </a:lnSpc>
              <a:buNone/>
            </a:pPr>
            <a:r>
              <a:rPr lang="en-US" sz="1461" b="1" dirty="0">
                <a:solidFill>
                  <a:srgbClr val="000000"/>
                </a:solidFill>
                <a:latin typeface="Arial" pitchFamily="34" charset="0"/>
                <a:ea typeface="Arial" pitchFamily="34" charset="-122"/>
                <a:cs typeface="Arial" pitchFamily="34" charset="-120"/>
              </a:rPr>
              <a:t>Вопрос звучит по-особому
</a:t>
            </a:r>
            <a:pPr algn="l" indent="0" marL="0">
              <a:lnSpc>
                <a:spcPct val="100000"/>
              </a:lnSpc>
              <a:buNone/>
            </a:pPr>
            <a:r>
              <a:rPr lang="en-US" sz="1461"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61" dirty="0">
                <a:solidFill>
                  <a:srgbClr val="000000"/>
                </a:solidFill>
                <a:latin typeface="Arial" pitchFamily="34" charset="0"/>
                <a:ea typeface="Arial" pitchFamily="34" charset="-122"/>
                <a:cs typeface="Arial" pitchFamily="34" charset="-120"/>
              </a:rPr>
              <a:t>Когда мы задаём вопрос, голос в конце немного поднимается. По интонации сразу понятно, что человеку нужен ответ, а не просто сообщение.
</a:t>
            </a:r>
            <a:endParaRPr lang="en-US" sz="1461" dirty="0"/>
          </a:p>
        </p:txBody>
      </p:sp>
      <p:sp>
        <p:nvSpPr>
          <p:cNvPr id="12" name="Text 3"/>
          <p:cNvSpPr txBox="1"/>
          <p:nvPr/>
        </p:nvSpPr>
        <p:spPr>
          <a:xfrm>
            <a:off x="3607350" y="2327525"/>
            <a:ext cx="1929300" cy="1911600"/>
          </a:xfrm>
          <a:prstGeom prst="rect">
            <a:avLst/>
          </a:prstGeom>
          <a:noFill/>
          <a:ln/>
        </p:spPr>
        <p:txBody>
          <a:bodyPr wrap="square" lIns="0" tIns="0" rIns="0" bIns="0" rtlCol="0" anchor="t"/>
          <a:lstStyle/>
          <a:p>
            <a:pPr algn="l" indent="0" marL="0">
              <a:lnSpc>
                <a:spcPct val="100000"/>
              </a:lnSpc>
              <a:buNone/>
            </a:pPr>
            <a:r>
              <a:rPr lang="en-US" sz="1325" b="1" dirty="0">
                <a:solidFill>
                  <a:srgbClr val="000000"/>
                </a:solidFill>
                <a:latin typeface="Arial" pitchFamily="34" charset="0"/>
                <a:ea typeface="Arial" pitchFamily="34" charset="-122"/>
                <a:cs typeface="Arial" pitchFamily="34" charset="-120"/>
              </a:rPr>
              <a:t>Восклицание передаёт сильное чувство
</a:t>
            </a:r>
            <a:pPr algn="l" indent="0" marL="0">
              <a:lnSpc>
                <a:spcPct val="100000"/>
              </a:lnSpc>
              <a:buNone/>
            </a:pPr>
            <a:r>
              <a:rPr lang="en-US" sz="1325"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325" dirty="0">
                <a:solidFill>
                  <a:srgbClr val="000000"/>
                </a:solidFill>
                <a:latin typeface="Arial" pitchFamily="34" charset="0"/>
                <a:ea typeface="Arial" pitchFamily="34" charset="-122"/>
                <a:cs typeface="Arial" pitchFamily="34" charset="-120"/>
              </a:rPr>
              <a:t>Восклицательное предложение произносится ярче и энергичнее. Оно помогает выразить радость, удивление, просьбу или сильное чувство.
</a:t>
            </a:r>
            <a:endParaRPr lang="en-US" sz="1325" dirty="0"/>
          </a:p>
        </p:txBody>
      </p:sp>
      <p:sp>
        <p:nvSpPr>
          <p:cNvPr id="13" name="Text 4"/>
          <p:cNvSpPr txBox="1"/>
          <p:nvPr/>
        </p:nvSpPr>
        <p:spPr>
          <a:xfrm>
            <a:off x="6285775" y="2327525"/>
            <a:ext cx="1929300" cy="1911600"/>
          </a:xfrm>
          <a:prstGeom prst="rect">
            <a:avLst/>
          </a:prstGeom>
          <a:noFill/>
          <a:ln/>
        </p:spPr>
        <p:txBody>
          <a:bodyPr wrap="square" lIns="0" tIns="0" rIns="0" bIns="0" rtlCol="0" anchor="t"/>
          <a:lstStyle/>
          <a:p>
            <a:pPr algn="l" indent="0" marL="0">
              <a:lnSpc>
                <a:spcPct val="100000"/>
              </a:lnSpc>
              <a:buNone/>
            </a:pPr>
            <a:r>
              <a:rPr lang="en-US" sz="1397" b="1" dirty="0">
                <a:solidFill>
                  <a:srgbClr val="000000"/>
                </a:solidFill>
                <a:latin typeface="Arial" pitchFamily="34" charset="0"/>
                <a:ea typeface="Arial" pitchFamily="34" charset="-122"/>
                <a:cs typeface="Arial" pitchFamily="34" charset="-120"/>
              </a:rPr>
              <a:t>Знак подсказывает, как читать
</a:t>
            </a:r>
            <a:pPr algn="l" indent="0" marL="0">
              <a:lnSpc>
                <a:spcPct val="100000"/>
              </a:lnSpc>
              <a:buNone/>
            </a:pPr>
            <a:r>
              <a:rPr lang="en-US" sz="1397"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397" dirty="0">
                <a:solidFill>
                  <a:srgbClr val="000000"/>
                </a:solidFill>
                <a:latin typeface="Arial" pitchFamily="34" charset="0"/>
                <a:ea typeface="Arial" pitchFamily="34" charset="-122"/>
                <a:cs typeface="Arial" pitchFamily="34" charset="-120"/>
              </a:rPr>
              <a:t>Точка, вопросительный и восклицательный знаки показывают, где закончилась мысль и с какой интонацией её нужно читать в тетради и вслух.
</a:t>
            </a:r>
            <a:endParaRPr lang="en-US" sz="1397"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4500" y="1341388"/>
            <a:ext cx="8423400" cy="3125424"/>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706000" y="4710550"/>
            <a:ext cx="304500" cy="327600"/>
          </a:xfrm>
          <a:prstGeom prst="rect">
            <a:avLst/>
          </a:prstGeom>
          <a:noFill/>
          <a:ln/>
        </p:spPr>
        <p:txBody>
          <a:bodyPr wrap="square" lIns="0" tIns="0" rIns="0" bIns="0" rtlCol="0" anchor="t"/>
          <a:lstStyle/>
          <a:p>
            <a:pPr algn="ctr" indent="0" marL="0">
              <a:lnSpc>
                <a:spcPct val="79688"/>
              </a:lnSpc>
              <a:buNone/>
            </a:pPr>
            <a:r>
              <a:rPr lang="en-US" sz="2400" dirty="0">
                <a:solidFill>
                  <a:srgbClr val="E7DBFA"/>
                </a:solidFill>
                <a:latin typeface="Arial" pitchFamily="34" charset="0"/>
                <a:ea typeface="Arial" pitchFamily="34" charset="-122"/>
                <a:cs typeface="Arial" pitchFamily="34" charset="-120"/>
              </a:rPr>
              <a:t>8</a:t>
            </a:r>
            <a:endParaRPr lang="en-US" sz="2400" dirty="0"/>
          </a:p>
        </p:txBody>
      </p:sp>
      <p:sp>
        <p:nvSpPr>
          <p:cNvPr id="7" name="Text 1"/>
          <p:cNvSpPr txBox="1"/>
          <p:nvPr/>
        </p:nvSpPr>
        <p:spPr>
          <a:xfrm>
            <a:off x="354500" y="320675"/>
            <a:ext cx="8423400" cy="483600"/>
          </a:xfrm>
          <a:prstGeom prst="rect">
            <a:avLst/>
          </a:prstGeom>
          <a:noFill/>
          <a:ln/>
        </p:spPr>
        <p:txBody>
          <a:bodyPr wrap="square" lIns="0" tIns="0" rIns="0" bIns="0" rtlCol="0" anchor="ctr"/>
          <a:lstStyle/>
          <a:p>
            <a:pPr algn="l" indent="0" marL="0">
              <a:lnSpc>
                <a:spcPct val="100000"/>
              </a:lnSpc>
              <a:buNone/>
            </a:pPr>
            <a:r>
              <a:rPr lang="en-US" sz="2669" b="1" dirty="0">
                <a:solidFill>
                  <a:srgbClr val="000000"/>
                </a:solidFill>
                <a:latin typeface="Arial" pitchFamily="34" charset="0"/>
                <a:ea typeface="Arial" pitchFamily="34" charset="-122"/>
                <a:cs typeface="Arial" pitchFamily="34" charset="-120"/>
              </a:rPr>
              <a:t>Как из нескольких предложений получается текст
</a:t>
            </a:r>
            <a:endParaRPr lang="en-US" sz="2669" dirty="0"/>
          </a:p>
        </p:txBody>
      </p:sp>
      <p:sp>
        <p:nvSpPr>
          <p:cNvPr id="8" name="Text 2"/>
          <p:cNvSpPr txBox="1"/>
          <p:nvPr/>
        </p:nvSpPr>
        <p:spPr>
          <a:xfrm>
            <a:off x="354500" y="874128"/>
            <a:ext cx="8423400" cy="327600"/>
          </a:xfrm>
          <a:prstGeom prst="rect">
            <a:avLst/>
          </a:prstGeom>
          <a:noFill/>
          <a:ln/>
        </p:spPr>
        <p:txBody>
          <a:bodyPr wrap="square" lIns="0" tIns="0" rIns="0" bIns="0" rtlCol="0" anchor="t"/>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Путь от отдельной мысли к короткому связанному рассказу для 2 класса.
</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706000" y="4710550"/>
            <a:ext cx="304500" cy="327600"/>
          </a:xfrm>
          <a:prstGeom prst="rect">
            <a:avLst/>
          </a:prstGeom>
          <a:noFill/>
          <a:ln/>
        </p:spPr>
        <p:txBody>
          <a:bodyPr wrap="square" lIns="0" tIns="0" rIns="0" bIns="0" rtlCol="0" anchor="t"/>
          <a:lstStyle/>
          <a:p>
            <a:pPr algn="ctr" indent="0" marL="0">
              <a:lnSpc>
                <a:spcPct val="79688"/>
              </a:lnSpc>
              <a:buNone/>
            </a:pPr>
            <a:r>
              <a:rPr lang="en-US" sz="2400" dirty="0">
                <a:solidFill>
                  <a:srgbClr val="E7DBFA"/>
                </a:solidFill>
                <a:latin typeface="Arial" pitchFamily="34" charset="0"/>
                <a:ea typeface="Arial" pitchFamily="34" charset="-122"/>
                <a:cs typeface="Arial" pitchFamily="34" charset="-120"/>
              </a:rPr>
              <a:t>9</a:t>
            </a:r>
            <a:endParaRPr lang="en-US" sz="2400" dirty="0"/>
          </a:p>
        </p:txBody>
      </p:sp>
      <p:sp>
        <p:nvSpPr>
          <p:cNvPr id="8" name="Text 1"/>
          <p:cNvSpPr txBox="1"/>
          <p:nvPr/>
        </p:nvSpPr>
        <p:spPr>
          <a:xfrm>
            <a:off x="914425" y="2227250"/>
            <a:ext cx="2287200" cy="2376300"/>
          </a:xfrm>
          <a:prstGeom prst="rect">
            <a:avLst/>
          </a:prstGeom>
          <a:noFill/>
          <a:ln/>
        </p:spPr>
        <p:txBody>
          <a:bodyPr wrap="square" lIns="0" tIns="0" rIns="0" bIns="0" rtlCol="0" anchor="t"/>
          <a:lstStyle/>
          <a:p>
            <a:pPr algn="l" indent="0" marL="0">
              <a:lnSpc>
                <a:spcPct val="100000"/>
              </a:lnSpc>
              <a:buNone/>
            </a:pPr>
            <a:r>
              <a:rPr lang="en-US" sz="1600" b="1" dirty="0">
                <a:solidFill>
                  <a:srgbClr val="000000"/>
                </a:solidFill>
                <a:latin typeface="Arial" pitchFamily="34" charset="0"/>
                <a:ea typeface="Arial" pitchFamily="34" charset="-122"/>
                <a:cs typeface="Arial" pitchFamily="34" charset="-120"/>
              </a:rPr>
              <a:t>Начало
</a:t>
            </a:r>
            <a:pPr algn="l" indent="0" marL="0">
              <a:lnSpc>
                <a:spcPct val="100000"/>
              </a:lnSpc>
              <a:buNone/>
            </a:pPr>
            <a:r>
              <a:rPr lang="en-US" sz="16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В начале текста обычно называют героя, место или тему. Читатель сразу понимает, о ком или о чём пойдёт рассказ.
</a:t>
            </a:r>
            <a:endParaRPr lang="en-US" sz="1600" dirty="0"/>
          </a:p>
        </p:txBody>
      </p:sp>
      <p:sp>
        <p:nvSpPr>
          <p:cNvPr id="9" name="Text 2"/>
          <p:cNvSpPr txBox="1"/>
          <p:nvPr/>
        </p:nvSpPr>
        <p:spPr>
          <a:xfrm>
            <a:off x="3654575" y="2227250"/>
            <a:ext cx="2287200" cy="2376300"/>
          </a:xfrm>
          <a:prstGeom prst="rect">
            <a:avLst/>
          </a:prstGeom>
          <a:noFill/>
          <a:ln/>
        </p:spPr>
        <p:txBody>
          <a:bodyPr wrap="square" lIns="0" tIns="0" rIns="0" bIns="0" rtlCol="0" anchor="t"/>
          <a:lstStyle/>
          <a:p>
            <a:pPr algn="l" indent="0" marL="0">
              <a:lnSpc>
                <a:spcPct val="100000"/>
              </a:lnSpc>
              <a:buNone/>
            </a:pPr>
            <a:r>
              <a:rPr lang="en-US" sz="1600" b="1" dirty="0">
                <a:solidFill>
                  <a:srgbClr val="000000"/>
                </a:solidFill>
                <a:latin typeface="Arial" pitchFamily="34" charset="0"/>
                <a:ea typeface="Arial" pitchFamily="34" charset="-122"/>
                <a:cs typeface="Arial" pitchFamily="34" charset="-120"/>
              </a:rPr>
              <a:t>Основная часть
</a:t>
            </a:r>
            <a:pPr algn="l" indent="0" marL="0">
              <a:lnSpc>
                <a:spcPct val="100000"/>
              </a:lnSpc>
              <a:buNone/>
            </a:pPr>
            <a:r>
              <a:rPr lang="en-US" sz="16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Здесь разворачивается главное событие. Предложения помогают друг другу и вместе раскрывают одну мысль, как команда на школьной эстафете.
</a:t>
            </a:r>
            <a:endParaRPr lang="en-US" sz="1600" dirty="0"/>
          </a:p>
        </p:txBody>
      </p:sp>
      <p:sp>
        <p:nvSpPr>
          <p:cNvPr id="10" name="Text 3"/>
          <p:cNvSpPr txBox="1"/>
          <p:nvPr/>
        </p:nvSpPr>
        <p:spPr>
          <a:xfrm>
            <a:off x="6394728" y="2227250"/>
            <a:ext cx="2287200" cy="2376300"/>
          </a:xfrm>
          <a:prstGeom prst="rect">
            <a:avLst/>
          </a:prstGeom>
          <a:noFill/>
          <a:ln/>
        </p:spPr>
        <p:txBody>
          <a:bodyPr wrap="square" lIns="0" tIns="0" rIns="0" bIns="0" rtlCol="0" anchor="t"/>
          <a:lstStyle/>
          <a:p>
            <a:pPr algn="l" indent="0" marL="0">
              <a:lnSpc>
                <a:spcPct val="100000"/>
              </a:lnSpc>
              <a:buNone/>
            </a:pPr>
            <a:r>
              <a:rPr lang="en-US" sz="1600" b="1" dirty="0">
                <a:solidFill>
                  <a:srgbClr val="000000"/>
                </a:solidFill>
                <a:latin typeface="Arial" pitchFamily="34" charset="0"/>
                <a:ea typeface="Arial" pitchFamily="34" charset="-122"/>
                <a:cs typeface="Arial" pitchFamily="34" charset="-120"/>
              </a:rPr>
              <a:t>Конец
</a:t>
            </a:r>
            <a:pPr algn="l" indent="0" marL="0">
              <a:lnSpc>
                <a:spcPct val="100000"/>
              </a:lnSpc>
              <a:buNone/>
            </a:pPr>
            <a:r>
              <a:rPr lang="en-US" sz="16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В конце подводится итог или результат. После него рассказ кажется завершённым и понятным, будто история аккуратно закрыла свою тетрадку.
</a:t>
            </a:r>
            <a:endParaRPr lang="en-US" sz="1600" dirty="0"/>
          </a:p>
        </p:txBody>
      </p:sp>
      <p:sp>
        <p:nvSpPr>
          <p:cNvPr id="11" name="Text 4"/>
          <p:cNvSpPr txBox="1"/>
          <p:nvPr/>
        </p:nvSpPr>
        <p:spPr>
          <a:xfrm>
            <a:off x="354500" y="320675"/>
            <a:ext cx="8429700" cy="483600"/>
          </a:xfrm>
          <a:prstGeom prst="rect">
            <a:avLst/>
          </a:prstGeom>
          <a:noFill/>
          <a:ln/>
        </p:spPr>
        <p:txBody>
          <a:bodyPr wrap="square" lIns="0" tIns="0" rIns="0" bIns="0" rtlCol="0" anchor="ctr"/>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Что такое текст
</a:t>
            </a:r>
            <a:endParaRPr lang="en-US" sz="3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8706000" y="4710550"/>
            <a:ext cx="304500" cy="327600"/>
          </a:xfrm>
          <a:prstGeom prst="rect">
            <a:avLst/>
          </a:prstGeom>
          <a:noFill/>
          <a:ln/>
        </p:spPr>
        <p:txBody>
          <a:bodyPr wrap="square" lIns="0" tIns="0" rIns="0" bIns="0" rtlCol="0" anchor="t"/>
          <a:lstStyle/>
          <a:p>
            <a:pPr algn="ctr" indent="0" marL="0">
              <a:lnSpc>
                <a:spcPct val="79688"/>
              </a:lnSpc>
              <a:buNone/>
            </a:pPr>
            <a:r>
              <a:rPr lang="en-US" sz="2138" dirty="0">
                <a:solidFill>
                  <a:srgbClr val="E7DBFA"/>
                </a:solidFill>
                <a:latin typeface="Arial" pitchFamily="34" charset="0"/>
                <a:ea typeface="Arial" pitchFamily="34" charset="-122"/>
                <a:cs typeface="Arial" pitchFamily="34" charset="-120"/>
              </a:rPr>
              <a:t>10</a:t>
            </a:r>
            <a:endParaRPr lang="en-US" sz="2138" dirty="0"/>
          </a:p>
        </p:txBody>
      </p:sp>
      <p:sp>
        <p:nvSpPr>
          <p:cNvPr id="4" name="Text 1"/>
          <p:cNvSpPr txBox="1"/>
          <p:nvPr/>
        </p:nvSpPr>
        <p:spPr>
          <a:xfrm>
            <a:off x="6055175" y="1224200"/>
            <a:ext cx="2429700" cy="2696700"/>
          </a:xfrm>
          <a:prstGeom prst="rect">
            <a:avLst/>
          </a:prstGeom>
          <a:noFill/>
          <a:ln/>
        </p:spPr>
        <p:txBody>
          <a:bodyPr wrap="square" lIns="0" tIns="0" rIns="0" bIns="0" rtlCol="0" anchor="ctr"/>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Если ученик умеет найти тему и основную мысль, текст сразу становится понятнее и легче для пересказа.
</a:t>
            </a:r>
            <a:endParaRPr lang="en-US" sz="1600" dirty="0"/>
          </a:p>
        </p:txBody>
      </p:sp>
      <p:sp>
        <p:nvSpPr>
          <p:cNvPr id="5" name="Text 2"/>
          <p:cNvSpPr txBox="1"/>
          <p:nvPr/>
        </p:nvSpPr>
        <p:spPr>
          <a:xfrm>
            <a:off x="3048663" y="1928750"/>
            <a:ext cx="1946700" cy="1287600"/>
          </a:xfrm>
          <a:prstGeom prst="rect">
            <a:avLst/>
          </a:prstGeom>
          <a:noFill/>
          <a:ln/>
        </p:spPr>
        <p:txBody>
          <a:bodyPr wrap="square" lIns="0" tIns="0" rIns="0" bIns="0" rtlCol="0" anchor="ctr"/>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главных вопроса помогают понять любой короткий текст: о чём он и что в нём самое важное
</a:t>
            </a:r>
            <a:endParaRPr lang="en-US" sz="1600" dirty="0"/>
          </a:p>
        </p:txBody>
      </p:sp>
      <p:sp>
        <p:nvSpPr>
          <p:cNvPr id="6" name="Text 3"/>
          <p:cNvSpPr txBox="1"/>
          <p:nvPr/>
        </p:nvSpPr>
        <p:spPr>
          <a:xfrm>
            <a:off x="612325" y="2054675"/>
            <a:ext cx="2109000" cy="1020600"/>
          </a:xfrm>
          <a:prstGeom prst="rect">
            <a:avLst/>
          </a:prstGeom>
          <a:noFill/>
          <a:ln/>
        </p:spPr>
        <p:txBody>
          <a:bodyPr wrap="square" lIns="0" tIns="0" rIns="0" bIns="0" rtlCol="0" anchor="ctr"/>
          <a:lstStyle/>
          <a:p>
            <a:pPr algn="l" indent="0" marL="0">
              <a:lnSpc>
                <a:spcPct val="100000"/>
              </a:lnSpc>
              <a:buNone/>
            </a:pPr>
            <a:r>
              <a:rPr lang="en-US" sz="7500" b="1" dirty="0">
                <a:solidFill>
                  <a:srgbClr val="000000"/>
                </a:solidFill>
                <a:latin typeface="Arial" pitchFamily="34" charset="0"/>
                <a:ea typeface="Arial" pitchFamily="34" charset="-122"/>
                <a:cs typeface="Arial" pitchFamily="34" charset="-120"/>
              </a:rPr>
              <a:t>2
</a:t>
            </a:r>
            <a:endParaRPr lang="en-US" sz="7500" dirty="0"/>
          </a:p>
        </p:txBody>
      </p:sp>
      <p:sp>
        <p:nvSpPr>
          <p:cNvPr id="7" name="Text 4"/>
          <p:cNvSpPr txBox="1"/>
          <p:nvPr/>
        </p:nvSpPr>
        <p:spPr>
          <a:xfrm>
            <a:off x="954450" y="3565925"/>
            <a:ext cx="4041000" cy="327600"/>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Материал урока «Предложение. Текст»
</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8706000" y="4710550"/>
            <a:ext cx="304500" cy="327600"/>
          </a:xfrm>
          <a:prstGeom prst="rect">
            <a:avLst/>
          </a:prstGeom>
          <a:noFill/>
          <a:ln/>
        </p:spPr>
        <p:txBody>
          <a:bodyPr wrap="square" lIns="0" tIns="0" rIns="0" bIns="0" rtlCol="0" anchor="t"/>
          <a:lstStyle/>
          <a:p>
            <a:pPr algn="ctr" indent="0" marL="0">
              <a:lnSpc>
                <a:spcPct val="79688"/>
              </a:lnSpc>
              <a:buNone/>
            </a:pPr>
            <a:r>
              <a:rPr lang="en-US" sz="2290" dirty="0">
                <a:solidFill>
                  <a:srgbClr val="E7DBFA"/>
                </a:solidFill>
                <a:latin typeface="Arial" pitchFamily="34" charset="0"/>
                <a:ea typeface="Arial" pitchFamily="34" charset="-122"/>
                <a:cs typeface="Arial" pitchFamily="34" charset="-120"/>
              </a:rPr>
              <a:t>11</a:t>
            </a:r>
            <a:endParaRPr lang="en-US" sz="2290" dirty="0"/>
          </a:p>
        </p:txBody>
      </p:sp>
      <p:sp>
        <p:nvSpPr>
          <p:cNvPr id="5" name="Text 1"/>
          <p:cNvSpPr txBox="1"/>
          <p:nvPr/>
        </p:nvSpPr>
        <p:spPr>
          <a:xfrm>
            <a:off x="354500" y="320675"/>
            <a:ext cx="8217900" cy="483600"/>
          </a:xfrm>
          <a:prstGeom prst="rect">
            <a:avLst/>
          </a:prstGeom>
          <a:noFill/>
          <a:ln/>
        </p:spPr>
        <p:txBody>
          <a:bodyPr wrap="square" lIns="0" tIns="0" rIns="0" bIns="0" rtlCol="0" anchor="ctr"/>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Как предложения связаны между собой
</a:t>
            </a:r>
            <a:endParaRPr lang="en-US" sz="3000" dirty="0"/>
          </a:p>
        </p:txBody>
      </p:sp>
      <p:sp>
        <p:nvSpPr>
          <p:cNvPr id="6" name="Text 2"/>
          <p:cNvSpPr txBox="1"/>
          <p:nvPr/>
        </p:nvSpPr>
        <p:spPr>
          <a:xfrm>
            <a:off x="624125" y="1532225"/>
            <a:ext cx="2088300" cy="3070500"/>
          </a:xfrm>
          <a:prstGeom prst="rect">
            <a:avLst/>
          </a:prstGeom>
          <a:noFill/>
          <a:ln/>
        </p:spPr>
        <p:txBody>
          <a:bodyPr wrap="square" lIns="0" tIns="0" rIns="0" bIns="0" rtlCol="0" anchor="t"/>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Слова в тексте часто повторяются не случайно: важное слово возвращается снова и помогает читателю не потерять тему и понять, о ком или о чём идёт речь.
</a:t>
            </a:r>
            <a:endParaRPr lang="en-US" sz="1600" dirty="0"/>
          </a:p>
        </p:txBody>
      </p:sp>
      <p:sp>
        <p:nvSpPr>
          <p:cNvPr id="7" name="Text 3"/>
          <p:cNvSpPr txBox="1"/>
          <p:nvPr/>
        </p:nvSpPr>
        <p:spPr>
          <a:xfrm>
            <a:off x="3398790" y="1532225"/>
            <a:ext cx="2088300" cy="3070500"/>
          </a:xfrm>
          <a:prstGeom prst="rect">
            <a:avLst/>
          </a:prstGeom>
          <a:noFill/>
          <a:ln/>
        </p:spPr>
        <p:txBody>
          <a:bodyPr wrap="square" lIns="0" tIns="0" rIns="0" bIns="0" rtlCol="0" anchor="t"/>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Связь создают слова-помощники: потом, затем, поэтому, однажды, вдруг. Они показывают, в каком порядке происходят события, и делают рассказ плавным и понятным.
</a:t>
            </a:r>
            <a:endParaRPr lang="en-US" sz="1600" dirty="0"/>
          </a:p>
        </p:txBody>
      </p:sp>
      <p:sp>
        <p:nvSpPr>
          <p:cNvPr id="8" name="Text 4"/>
          <p:cNvSpPr txBox="1"/>
          <p:nvPr/>
        </p:nvSpPr>
        <p:spPr>
          <a:xfrm>
            <a:off x="6199276" y="1532225"/>
            <a:ext cx="2088300" cy="3070500"/>
          </a:xfrm>
          <a:prstGeom prst="rect">
            <a:avLst/>
          </a:prstGeom>
          <a:noFill/>
          <a:ln/>
        </p:spPr>
        <p:txBody>
          <a:bodyPr wrap="square" lIns="0" tIns="0" rIns="0" bIns="0" rtlCol="0" anchor="t"/>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Вместо имени или предмета часто ставят местоимение: он, она, они, оно. Так предложения не звучат однообразно, а текст читается легко и аккуратно.
</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878888" y="1038650"/>
            <a:ext cx="2941225" cy="37980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8706000" y="4710550"/>
            <a:ext cx="304500" cy="327600"/>
          </a:xfrm>
          <a:prstGeom prst="rect">
            <a:avLst/>
          </a:prstGeom>
          <a:noFill/>
          <a:ln/>
        </p:spPr>
        <p:txBody>
          <a:bodyPr wrap="square" lIns="0" tIns="0" rIns="0" bIns="0" rtlCol="0" anchor="t"/>
          <a:lstStyle/>
          <a:p>
            <a:pPr algn="ctr" indent="0" marL="0">
              <a:lnSpc>
                <a:spcPct val="79688"/>
              </a:lnSpc>
              <a:buNone/>
            </a:pPr>
            <a:r>
              <a:rPr lang="en-US" sz="2138" dirty="0">
                <a:solidFill>
                  <a:srgbClr val="E7DBFA"/>
                </a:solidFill>
                <a:latin typeface="Arial" pitchFamily="34" charset="0"/>
                <a:ea typeface="Arial" pitchFamily="34" charset="-122"/>
                <a:cs typeface="Arial" pitchFamily="34" charset="-120"/>
              </a:rPr>
              <a:t>12</a:t>
            </a:r>
            <a:endParaRPr lang="en-US" sz="2138" dirty="0"/>
          </a:p>
        </p:txBody>
      </p:sp>
      <p:sp>
        <p:nvSpPr>
          <p:cNvPr id="5" name="Text 1"/>
          <p:cNvSpPr txBox="1"/>
          <p:nvPr/>
        </p:nvSpPr>
        <p:spPr>
          <a:xfrm>
            <a:off x="354500" y="320675"/>
            <a:ext cx="8466900" cy="483600"/>
          </a:xfrm>
          <a:prstGeom prst="rect">
            <a:avLst/>
          </a:prstGeom>
          <a:noFill/>
          <a:ln/>
        </p:spPr>
        <p:txBody>
          <a:bodyPr wrap="square" lIns="0" tIns="0" rIns="0" bIns="0" rtlCol="0" anchor="ctr"/>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Начало, середина и конец текста
</a:t>
            </a:r>
            <a:endParaRPr lang="en-US" sz="3000" dirty="0"/>
          </a:p>
        </p:txBody>
      </p:sp>
      <p:sp>
        <p:nvSpPr>
          <p:cNvPr id="6" name="Text 2"/>
          <p:cNvSpPr txBox="1"/>
          <p:nvPr/>
        </p:nvSpPr>
        <p:spPr>
          <a:xfrm>
            <a:off x="622850" y="1532225"/>
            <a:ext cx="2078400" cy="3070500"/>
          </a:xfrm>
          <a:prstGeom prst="rect">
            <a:avLst/>
          </a:prstGeom>
          <a:noFill/>
          <a:ln/>
        </p:spPr>
        <p:txBody>
          <a:bodyPr wrap="square" lIns="0" tIns="0" rIns="0" bIns="0" rtlCol="0" anchor="t"/>
          <a:lstStyle/>
          <a:p>
            <a:pPr algn="l" indent="0" marL="0">
              <a:lnSpc>
                <a:spcPct val="100000"/>
              </a:lnSpc>
              <a:buNone/>
            </a:pPr>
            <a:r>
              <a:rPr lang="en-US" sz="1600" b="1" dirty="0">
                <a:solidFill>
                  <a:srgbClr val="000000"/>
                </a:solidFill>
                <a:latin typeface="Arial" pitchFamily="34" charset="0"/>
                <a:ea typeface="Arial" pitchFamily="34" charset="-122"/>
                <a:cs typeface="Arial" pitchFamily="34" charset="-120"/>
              </a:rPr>
              <a:t>С чего начинается рассказ
</a:t>
            </a:r>
            <a:pPr algn="l" indent="0" marL="0">
              <a:lnSpc>
                <a:spcPct val="100000"/>
              </a:lnSpc>
              <a:buNone/>
            </a:pPr>
            <a:r>
              <a:rPr lang="en-US" sz="16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В начале текста обычно называют героя, место или тему. Читатель сразу понимает, о чём пойдёт речь, и настраивается на рассказ.
</a:t>
            </a:r>
            <a:endParaRPr lang="en-US" sz="1600" dirty="0"/>
          </a:p>
        </p:txBody>
      </p:sp>
      <p:sp>
        <p:nvSpPr>
          <p:cNvPr id="7" name="Text 3"/>
          <p:cNvSpPr txBox="1"/>
          <p:nvPr/>
        </p:nvSpPr>
        <p:spPr>
          <a:xfrm>
            <a:off x="3384450" y="1532225"/>
            <a:ext cx="2078400" cy="3070500"/>
          </a:xfrm>
          <a:prstGeom prst="rect">
            <a:avLst/>
          </a:prstGeom>
          <a:noFill/>
          <a:ln/>
        </p:spPr>
        <p:txBody>
          <a:bodyPr wrap="square" lIns="0" tIns="0" rIns="0" bIns="0" rtlCol="0" anchor="t"/>
          <a:lstStyle/>
          <a:p>
            <a:pPr algn="l" indent="0" marL="0">
              <a:lnSpc>
                <a:spcPct val="100000"/>
              </a:lnSpc>
              <a:buNone/>
            </a:pPr>
            <a:r>
              <a:rPr lang="en-US" sz="1600" b="1" dirty="0">
                <a:solidFill>
                  <a:srgbClr val="000000"/>
                </a:solidFill>
                <a:latin typeface="Arial" pitchFamily="34" charset="0"/>
                <a:ea typeface="Arial" pitchFamily="34" charset="-122"/>
                <a:cs typeface="Arial" pitchFamily="34" charset="-120"/>
              </a:rPr>
              <a:t>Чем он завершается
</a:t>
            </a:r>
            <a:pPr algn="l" indent="0" marL="0">
              <a:lnSpc>
                <a:spcPct val="100000"/>
              </a:lnSpc>
              <a:buNone/>
            </a:pPr>
            <a:r>
              <a:rPr lang="en-US" sz="16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В конце автор подводит итог или показывает результат события. Так текст звучит завершённо, а мысль не обрывается на полуслове.
</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8706000" y="4710550"/>
            <a:ext cx="304500" cy="327600"/>
          </a:xfrm>
          <a:prstGeom prst="rect">
            <a:avLst/>
          </a:prstGeom>
          <a:noFill/>
          <a:ln/>
        </p:spPr>
        <p:txBody>
          <a:bodyPr wrap="square" lIns="0" tIns="0" rIns="0" bIns="0" rtlCol="0" anchor="t"/>
          <a:lstStyle/>
          <a:p>
            <a:pPr algn="ctr" indent="0" marL="0">
              <a:lnSpc>
                <a:spcPct val="79688"/>
              </a:lnSpc>
              <a:buNone/>
            </a:pPr>
            <a:r>
              <a:rPr lang="en-US" sz="2138" dirty="0">
                <a:solidFill>
                  <a:srgbClr val="E7DBFA"/>
                </a:solidFill>
                <a:latin typeface="Arial" pitchFamily="34" charset="0"/>
                <a:ea typeface="Arial" pitchFamily="34" charset="-122"/>
                <a:cs typeface="Arial" pitchFamily="34" charset="-120"/>
              </a:rPr>
              <a:t>13</a:t>
            </a:r>
            <a:endParaRPr lang="en-US" sz="2138" dirty="0"/>
          </a:p>
        </p:txBody>
      </p:sp>
      <p:sp>
        <p:nvSpPr>
          <p:cNvPr id="5" name="Text 1"/>
          <p:cNvSpPr txBox="1"/>
          <p:nvPr/>
        </p:nvSpPr>
        <p:spPr>
          <a:xfrm>
            <a:off x="354500" y="987350"/>
            <a:ext cx="3294900" cy="3866700"/>
          </a:xfrm>
          <a:prstGeom prst="rect">
            <a:avLst/>
          </a:prstGeom>
          <a:noFill/>
          <a:ln/>
        </p:spPr>
        <p:txBody>
          <a:bodyPr wrap="square" lIns="0" tIns="0" rIns="0" bIns="0" rtlCol="0" anchor="ctr"/>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Заголовок текста
</a:t>
            </a:r>
            <a:endParaRPr lang="en-US" sz="3000" dirty="0"/>
          </a:p>
        </p:txBody>
      </p:sp>
      <p:sp>
        <p:nvSpPr>
          <p:cNvPr id="6" name="Text 2"/>
          <p:cNvSpPr txBox="1"/>
          <p:nvPr/>
        </p:nvSpPr>
        <p:spPr>
          <a:xfrm>
            <a:off x="4305700" y="1152300"/>
            <a:ext cx="4220400" cy="852300"/>
          </a:xfrm>
          <a:prstGeom prst="rect">
            <a:avLst/>
          </a:prstGeom>
          <a:noFill/>
          <a:ln/>
        </p:spPr>
        <p:txBody>
          <a:bodyPr wrap="square" lIns="0" tIns="0" rIns="0" bIns="0" rtlCol="0" anchor="ctr"/>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Заголовок помогает быстро догадаться, о чём будет текст. Он как маленькая подсказка перед чтением: открываешь — и уже немного знаешь, что тебя ждёт.
</a:t>
            </a:r>
            <a:endParaRPr lang="en-US" sz="1600" dirty="0"/>
          </a:p>
        </p:txBody>
      </p:sp>
      <p:sp>
        <p:nvSpPr>
          <p:cNvPr id="7" name="Text 3"/>
          <p:cNvSpPr txBox="1"/>
          <p:nvPr/>
        </p:nvSpPr>
        <p:spPr>
          <a:xfrm>
            <a:off x="4305700" y="2500091"/>
            <a:ext cx="4220400" cy="852300"/>
          </a:xfrm>
          <a:prstGeom prst="rect">
            <a:avLst/>
          </a:prstGeom>
          <a:noFill/>
          <a:ln/>
        </p:spPr>
        <p:txBody>
          <a:bodyPr wrap="square" lIns="0" tIns="0" rIns="0" bIns="0" rtlCol="0" anchor="ctr"/>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Хороший заголовок бывает коротким и точным. Он связан с темой и не отвлекает на посторонние мысли, словно аккуратная табличка у двери.
</a:t>
            </a:r>
            <a:endParaRPr lang="en-US" sz="1600" dirty="0"/>
          </a:p>
        </p:txBody>
      </p:sp>
      <p:sp>
        <p:nvSpPr>
          <p:cNvPr id="8" name="Text 4"/>
          <p:cNvSpPr txBox="1"/>
          <p:nvPr/>
        </p:nvSpPr>
        <p:spPr>
          <a:xfrm>
            <a:off x="4305700" y="3836795"/>
            <a:ext cx="4220400" cy="852300"/>
          </a:xfrm>
          <a:prstGeom prst="rect">
            <a:avLst/>
          </a:prstGeom>
          <a:noFill/>
          <a:ln/>
        </p:spPr>
        <p:txBody>
          <a:bodyPr wrap="square" lIns="0" tIns="0" rIns="0" bIns="0" rtlCol="0" anchor="ctr"/>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Иногда заголовок состоит из одного слова, а иногда — из двух-трёх. Главное, чтобы он подходил к рассказу и помогал понять его главную мысль.
</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1622825" y="1295150"/>
            <a:ext cx="541500" cy="541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301075" y="1295150"/>
            <a:ext cx="541500" cy="541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964325" y="1311900"/>
            <a:ext cx="571500" cy="508000"/>
          </a:xfrm>
          <a:prstGeom prst="rect">
            <a:avLst/>
          </a:prstGeom>
        </p:spPr>
      </p:pic>
      <p:sp>
        <p:nvSpPr>
          <p:cNvPr id="9" name="Text 0"/>
          <p:cNvSpPr txBox="1"/>
          <p:nvPr/>
        </p:nvSpPr>
        <p:spPr>
          <a:xfrm>
            <a:off x="8706000" y="4710550"/>
            <a:ext cx="304500" cy="327600"/>
          </a:xfrm>
          <a:prstGeom prst="rect">
            <a:avLst/>
          </a:prstGeom>
          <a:noFill/>
          <a:ln/>
        </p:spPr>
        <p:txBody>
          <a:bodyPr wrap="square" lIns="0" tIns="0" rIns="0" bIns="0" rtlCol="0" anchor="t"/>
          <a:lstStyle/>
          <a:p>
            <a:pPr algn="ctr" indent="0" marL="0">
              <a:lnSpc>
                <a:spcPct val="79688"/>
              </a:lnSpc>
              <a:buNone/>
            </a:pPr>
            <a:r>
              <a:rPr lang="en-US" sz="2138" dirty="0">
                <a:solidFill>
                  <a:srgbClr val="E7DBFA"/>
                </a:solidFill>
                <a:latin typeface="Arial" pitchFamily="34" charset="0"/>
                <a:ea typeface="Arial" pitchFamily="34" charset="-122"/>
                <a:cs typeface="Arial" pitchFamily="34" charset="-120"/>
              </a:rPr>
              <a:t>14</a:t>
            </a:r>
            <a:endParaRPr lang="en-US" sz="2138" dirty="0"/>
          </a:p>
        </p:txBody>
      </p:sp>
      <p:sp>
        <p:nvSpPr>
          <p:cNvPr id="10" name="Text 1"/>
          <p:cNvSpPr txBox="1"/>
          <p:nvPr/>
        </p:nvSpPr>
        <p:spPr>
          <a:xfrm>
            <a:off x="354500" y="320675"/>
            <a:ext cx="7010700" cy="483600"/>
          </a:xfrm>
          <a:prstGeom prst="rect">
            <a:avLst/>
          </a:prstGeom>
          <a:noFill/>
          <a:ln/>
        </p:spPr>
        <p:txBody>
          <a:bodyPr wrap="square" lIns="0" tIns="0" rIns="0" bIns="0" rtlCol="0" anchor="ctr"/>
          <a:lstStyle/>
          <a:p>
            <a:pPr algn="l" indent="0" marL="0">
              <a:lnSpc>
                <a:spcPct val="100000"/>
              </a:lnSpc>
              <a:buNone/>
            </a:pPr>
            <a:r>
              <a:rPr lang="en-US" sz="2827" b="1" dirty="0">
                <a:solidFill>
                  <a:srgbClr val="000000"/>
                </a:solidFill>
                <a:latin typeface="Arial" pitchFamily="34" charset="0"/>
                <a:ea typeface="Arial" pitchFamily="34" charset="-122"/>
                <a:cs typeface="Arial" pitchFamily="34" charset="-120"/>
              </a:rPr>
              <a:t>Одна главная мысль в хорошем тексте
</a:t>
            </a:r>
            <a:endParaRPr lang="en-US" sz="2827" dirty="0"/>
          </a:p>
        </p:txBody>
      </p:sp>
      <p:sp>
        <p:nvSpPr>
          <p:cNvPr id="11" name="Text 2"/>
          <p:cNvSpPr txBox="1"/>
          <p:nvPr/>
        </p:nvSpPr>
        <p:spPr>
          <a:xfrm>
            <a:off x="928925" y="2327525"/>
            <a:ext cx="1929300" cy="1911600"/>
          </a:xfrm>
          <a:prstGeom prst="rect">
            <a:avLst/>
          </a:prstGeom>
          <a:noFill/>
          <a:ln/>
        </p:spPr>
        <p:txBody>
          <a:bodyPr wrap="square" lIns="0" tIns="0" rIns="0" bIns="0" rtlCol="0" anchor="t"/>
          <a:lstStyle/>
          <a:p>
            <a:pPr algn="l" indent="0" marL="0">
              <a:lnSpc>
                <a:spcPct val="100000"/>
              </a:lnSpc>
              <a:buNone/>
            </a:pPr>
            <a:r>
              <a:rPr lang="en-US" sz="1498" b="1" dirty="0">
                <a:solidFill>
                  <a:srgbClr val="F9FFFF"/>
                </a:solidFill>
                <a:latin typeface="Arial" pitchFamily="34" charset="0"/>
                <a:ea typeface="Arial" pitchFamily="34" charset="-122"/>
                <a:cs typeface="Arial" pitchFamily="34" charset="-120"/>
              </a:rPr>
              <a:t>В центре — одно главное
</a:t>
            </a:r>
            <a:pPr algn="l" indent="0" marL="0">
              <a:lnSpc>
                <a:spcPct val="100000"/>
              </a:lnSpc>
              <a:buNone/>
            </a:pPr>
            <a:r>
              <a:rPr lang="en-US" sz="1498" b="1" dirty="0">
                <a:solidFill>
                  <a:srgbClr val="F9FFFF"/>
                </a:solidFill>
                <a:latin typeface="Arial" pitchFamily="34" charset="0"/>
                <a:ea typeface="Arial" pitchFamily="34" charset="-122"/>
                <a:cs typeface="Arial" pitchFamily="34" charset="-120"/>
              </a:rPr>
              <a:t>
</a:t>
            </a:r>
            <a:pPr algn="l" indent="0" marL="0">
              <a:lnSpc>
                <a:spcPct val="100000"/>
              </a:lnSpc>
              <a:buNone/>
            </a:pPr>
            <a:r>
              <a:rPr lang="en-US" sz="1498" dirty="0">
                <a:solidFill>
                  <a:srgbClr val="F9FFFF"/>
                </a:solidFill>
                <a:latin typeface="Arial" pitchFamily="34" charset="0"/>
                <a:ea typeface="Arial" pitchFamily="34" charset="-122"/>
                <a:cs typeface="Arial" pitchFamily="34" charset="-120"/>
              </a:rPr>
              <a:t>Все предложения работают на одну мысль. Тогда текст не распадается на отдельные кусочки и читается как цельный маленький рассказ.
</a:t>
            </a:r>
            <a:endParaRPr lang="en-US" sz="1498" dirty="0"/>
          </a:p>
        </p:txBody>
      </p:sp>
      <p:sp>
        <p:nvSpPr>
          <p:cNvPr id="12" name="Text 3"/>
          <p:cNvSpPr txBox="1"/>
          <p:nvPr/>
        </p:nvSpPr>
        <p:spPr>
          <a:xfrm>
            <a:off x="3607350" y="2327525"/>
            <a:ext cx="1929300" cy="1911600"/>
          </a:xfrm>
          <a:prstGeom prst="rect">
            <a:avLst/>
          </a:prstGeom>
          <a:noFill/>
          <a:ln/>
        </p:spPr>
        <p:txBody>
          <a:bodyPr wrap="square" lIns="0" tIns="0" rIns="0" bIns="0" rtlCol="0" anchor="t"/>
          <a:lstStyle/>
          <a:p>
            <a:pPr algn="l" indent="0" marL="0">
              <a:lnSpc>
                <a:spcPct val="100000"/>
              </a:lnSpc>
              <a:buNone/>
            </a:pPr>
            <a:r>
              <a:rPr lang="en-US" sz="1600" b="1" dirty="0">
                <a:solidFill>
                  <a:srgbClr val="F9FFFF"/>
                </a:solidFill>
                <a:latin typeface="Arial" pitchFamily="34" charset="0"/>
                <a:ea typeface="Arial" pitchFamily="34" charset="-122"/>
                <a:cs typeface="Arial" pitchFamily="34" charset="-120"/>
              </a:rPr>
              <a:t>Лишнее мешает
</a:t>
            </a:r>
            <a:pPr algn="l" indent="0" marL="0">
              <a:lnSpc>
                <a:spcPct val="100000"/>
              </a:lnSpc>
              <a:buNone/>
            </a:pPr>
            <a:r>
              <a:rPr lang="en-US" sz="1600" b="1" dirty="0">
                <a:solidFill>
                  <a:srgbClr val="F9FFFF"/>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F9FFFF"/>
                </a:solidFill>
                <a:latin typeface="Arial" pitchFamily="34" charset="0"/>
                <a:ea typeface="Arial" pitchFamily="34" charset="-122"/>
                <a:cs typeface="Arial" pitchFamily="34" charset="-120"/>
              </a:rPr>
              <a:t>Случайные факты и посторонние темы отвлекают читателя. Из-за них становится труднее понять, что хотел сказать автор.
</a:t>
            </a:r>
            <a:endParaRPr lang="en-US" sz="1600" dirty="0"/>
          </a:p>
        </p:txBody>
      </p:sp>
      <p:sp>
        <p:nvSpPr>
          <p:cNvPr id="13" name="Text 4"/>
          <p:cNvSpPr txBox="1"/>
          <p:nvPr/>
        </p:nvSpPr>
        <p:spPr>
          <a:xfrm>
            <a:off x="6285775" y="2327525"/>
            <a:ext cx="1929300" cy="1911600"/>
          </a:xfrm>
          <a:prstGeom prst="rect">
            <a:avLst/>
          </a:prstGeom>
          <a:noFill/>
          <a:ln/>
        </p:spPr>
        <p:txBody>
          <a:bodyPr wrap="square" lIns="0" tIns="0" rIns="0" bIns="0" rtlCol="0" anchor="t"/>
          <a:lstStyle/>
          <a:p>
            <a:pPr algn="l" indent="0" marL="0">
              <a:lnSpc>
                <a:spcPct val="100000"/>
              </a:lnSpc>
              <a:buNone/>
            </a:pPr>
            <a:r>
              <a:rPr lang="en-US" sz="1367" b="1" dirty="0">
                <a:solidFill>
                  <a:srgbClr val="F9FFFF"/>
                </a:solidFill>
                <a:latin typeface="Arial" pitchFamily="34" charset="0"/>
                <a:ea typeface="Arial" pitchFamily="34" charset="-122"/>
                <a:cs typeface="Arial" pitchFamily="34" charset="-120"/>
              </a:rPr>
              <a:t>Каждое предложение важно
</a:t>
            </a:r>
            <a:pPr algn="l" indent="0" marL="0">
              <a:lnSpc>
                <a:spcPct val="100000"/>
              </a:lnSpc>
              <a:buNone/>
            </a:pPr>
            <a:r>
              <a:rPr lang="en-US" sz="1367" b="1" dirty="0">
                <a:solidFill>
                  <a:srgbClr val="F9FFFF"/>
                </a:solidFill>
                <a:latin typeface="Arial" pitchFamily="34" charset="0"/>
                <a:ea typeface="Arial" pitchFamily="34" charset="-122"/>
                <a:cs typeface="Arial" pitchFamily="34" charset="-120"/>
              </a:rPr>
              <a:t>
</a:t>
            </a:r>
            <a:pPr algn="l" indent="0" marL="0">
              <a:lnSpc>
                <a:spcPct val="100000"/>
              </a:lnSpc>
              <a:buNone/>
            </a:pPr>
            <a:r>
              <a:rPr lang="en-US" sz="1367" dirty="0">
                <a:solidFill>
                  <a:srgbClr val="F9FFFF"/>
                </a:solidFill>
                <a:latin typeface="Arial" pitchFamily="34" charset="0"/>
                <a:ea typeface="Arial" pitchFamily="34" charset="-122"/>
                <a:cs typeface="Arial" pitchFamily="34" charset="-120"/>
              </a:rPr>
              <a:t>Если убрать одно нужное предложение, смысл может стать неполным. В коротком тексте это особенно заметно: каждое слово должно помогать общему сообщению.
</a:t>
            </a:r>
            <a:endParaRPr lang="en-US" sz="1367"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4500" y="1341388"/>
            <a:ext cx="8423400" cy="3125424"/>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706000" y="4710550"/>
            <a:ext cx="304500" cy="327600"/>
          </a:xfrm>
          <a:prstGeom prst="rect">
            <a:avLst/>
          </a:prstGeom>
          <a:noFill/>
          <a:ln/>
        </p:spPr>
        <p:txBody>
          <a:bodyPr wrap="square" lIns="0" tIns="0" rIns="0" bIns="0" rtlCol="0" anchor="t"/>
          <a:lstStyle/>
          <a:p>
            <a:pPr algn="ctr" indent="0" marL="0">
              <a:lnSpc>
                <a:spcPct val="79688"/>
              </a:lnSpc>
              <a:buNone/>
            </a:pPr>
            <a:r>
              <a:rPr lang="en-US" sz="2138" dirty="0">
                <a:solidFill>
                  <a:srgbClr val="E7DBFA"/>
                </a:solidFill>
                <a:latin typeface="Arial" pitchFamily="34" charset="0"/>
                <a:ea typeface="Arial" pitchFamily="34" charset="-122"/>
                <a:cs typeface="Arial" pitchFamily="34" charset="-120"/>
              </a:rPr>
              <a:t>15</a:t>
            </a:r>
            <a:endParaRPr lang="en-US" sz="2138" dirty="0"/>
          </a:p>
        </p:txBody>
      </p:sp>
      <p:sp>
        <p:nvSpPr>
          <p:cNvPr id="7" name="Text 1"/>
          <p:cNvSpPr txBox="1"/>
          <p:nvPr/>
        </p:nvSpPr>
        <p:spPr>
          <a:xfrm>
            <a:off x="354500" y="320675"/>
            <a:ext cx="8423400" cy="483600"/>
          </a:xfrm>
          <a:prstGeom prst="rect">
            <a:avLst/>
          </a:prstGeom>
          <a:noFill/>
          <a:ln/>
        </p:spPr>
        <p:txBody>
          <a:bodyPr wrap="square" lIns="0" tIns="0" rIns="0" bIns="0" rtlCol="0" anchor="ctr"/>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Проверяем, что перед нами текст
</a:t>
            </a:r>
            <a:endParaRPr lang="en-US" sz="3000" dirty="0"/>
          </a:p>
        </p:txBody>
      </p:sp>
      <p:sp>
        <p:nvSpPr>
          <p:cNvPr id="8" name="Text 2"/>
          <p:cNvSpPr txBox="1"/>
          <p:nvPr/>
        </p:nvSpPr>
        <p:spPr>
          <a:xfrm>
            <a:off x="354500" y="874128"/>
            <a:ext cx="8423400" cy="327600"/>
          </a:xfrm>
          <a:prstGeom prst="rect">
            <a:avLst/>
          </a:prstGeom>
          <a:noFill/>
          <a:ln/>
        </p:spPr>
        <p:txBody>
          <a:bodyPr wrap="square" lIns="0" tIns="0" rIns="0" bIns="0" rtlCol="0" anchor="t"/>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Шаги помогают быстро определить, связаны ли предложения общей темой и мыслью.
</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8706000" y="4710550"/>
            <a:ext cx="304500" cy="327600"/>
          </a:xfrm>
          <a:prstGeom prst="rect">
            <a:avLst/>
          </a:prstGeom>
          <a:noFill/>
          <a:ln/>
        </p:spPr>
        <p:txBody>
          <a:bodyPr wrap="square" lIns="0" tIns="0" rIns="0" bIns="0" rtlCol="0" anchor="t"/>
          <a:lstStyle/>
          <a:p>
            <a:pPr algn="ctr" indent="0" marL="0">
              <a:lnSpc>
                <a:spcPct val="79688"/>
              </a:lnSpc>
              <a:buNone/>
            </a:pPr>
            <a:r>
              <a:rPr lang="en-US" sz="2138" dirty="0">
                <a:solidFill>
                  <a:srgbClr val="E7DBFA"/>
                </a:solidFill>
                <a:latin typeface="Arial" pitchFamily="34" charset="0"/>
                <a:ea typeface="Arial" pitchFamily="34" charset="-122"/>
                <a:cs typeface="Arial" pitchFamily="34" charset="-120"/>
              </a:rPr>
              <a:t>16</a:t>
            </a:r>
            <a:endParaRPr lang="en-US" sz="2138" dirty="0"/>
          </a:p>
        </p:txBody>
      </p:sp>
      <p:sp>
        <p:nvSpPr>
          <p:cNvPr id="4" name="Text 1"/>
          <p:cNvSpPr txBox="1"/>
          <p:nvPr/>
        </p:nvSpPr>
        <p:spPr>
          <a:xfrm>
            <a:off x="6055175" y="1224200"/>
            <a:ext cx="2429700" cy="2696700"/>
          </a:xfrm>
          <a:prstGeom prst="rect">
            <a:avLst/>
          </a:prstGeom>
          <a:noFill/>
          <a:ln/>
        </p:spPr>
        <p:txBody>
          <a:bodyPr wrap="square" lIns="0" tIns="0" rIns="0" bIns="0" rtlCol="0" anchor="ctr"/>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В примере удобно увидеть, как повтор имени и местоимение соединяют предложения. Текст получается цельным и понятным даже для начинающего читателя.
</a:t>
            </a:r>
            <a:endParaRPr lang="en-US" sz="1600" dirty="0"/>
          </a:p>
        </p:txBody>
      </p:sp>
      <p:sp>
        <p:nvSpPr>
          <p:cNvPr id="5" name="Text 2"/>
          <p:cNvSpPr txBox="1"/>
          <p:nvPr/>
        </p:nvSpPr>
        <p:spPr>
          <a:xfrm>
            <a:off x="3048663" y="1928750"/>
            <a:ext cx="1946700" cy="1287600"/>
          </a:xfrm>
          <a:prstGeom prst="rect">
            <a:avLst/>
          </a:prstGeom>
          <a:noFill/>
          <a:ln/>
        </p:spPr>
        <p:txBody>
          <a:bodyPr wrap="square" lIns="0" tIns="0" rIns="0" bIns="0" rtlCol="0" anchor="ctr"/>
          <a:lstStyle/>
          <a:p>
            <a:pPr algn="l" indent="0" marL="0">
              <a:lnSpc>
                <a:spcPct val="100000"/>
              </a:lnSpc>
              <a:buNone/>
            </a:pPr>
            <a:r>
              <a:rPr lang="en-US" sz="1408" dirty="0">
                <a:solidFill>
                  <a:srgbClr val="000000"/>
                </a:solidFill>
                <a:latin typeface="Arial" pitchFamily="34" charset="0"/>
                <a:ea typeface="Arial" pitchFamily="34" charset="-122"/>
                <a:cs typeface="Arial" pitchFamily="34" charset="-120"/>
              </a:rPr>
              <a:t>предложения образуют короткий связный рассказ о встрече с котёнком, где каждое предложение помогает раскрыть доброту мальчика.
</a:t>
            </a:r>
            <a:endParaRPr lang="en-US" sz="1408" dirty="0"/>
          </a:p>
        </p:txBody>
      </p:sp>
      <p:sp>
        <p:nvSpPr>
          <p:cNvPr id="6" name="Text 3"/>
          <p:cNvSpPr txBox="1"/>
          <p:nvPr/>
        </p:nvSpPr>
        <p:spPr>
          <a:xfrm>
            <a:off x="612325" y="2054675"/>
            <a:ext cx="2109000" cy="1020600"/>
          </a:xfrm>
          <a:prstGeom prst="rect">
            <a:avLst/>
          </a:prstGeom>
          <a:noFill/>
          <a:ln/>
        </p:spPr>
        <p:txBody>
          <a:bodyPr wrap="square" lIns="0" tIns="0" rIns="0" bIns="0" rtlCol="0" anchor="ctr"/>
          <a:lstStyle/>
          <a:p>
            <a:pPr algn="l" indent="0" marL="0">
              <a:lnSpc>
                <a:spcPct val="100000"/>
              </a:lnSpc>
              <a:buNone/>
            </a:pPr>
            <a:r>
              <a:rPr lang="en-US" sz="7500" b="1" dirty="0">
                <a:solidFill>
                  <a:srgbClr val="000000"/>
                </a:solidFill>
                <a:latin typeface="Arial" pitchFamily="34" charset="0"/>
                <a:ea typeface="Arial" pitchFamily="34" charset="-122"/>
                <a:cs typeface="Arial" pitchFamily="34" charset="-120"/>
              </a:rPr>
              <a:t>3
</a:t>
            </a:r>
            <a:endParaRPr lang="en-US" sz="7500" dirty="0"/>
          </a:p>
        </p:txBody>
      </p:sp>
      <p:sp>
        <p:nvSpPr>
          <p:cNvPr id="7" name="Text 4"/>
          <p:cNvSpPr txBox="1"/>
          <p:nvPr/>
        </p:nvSpPr>
        <p:spPr>
          <a:xfrm>
            <a:off x="954450" y="3565925"/>
            <a:ext cx="4041000" cy="327600"/>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Авторский учебный пример
</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8706000" y="4710550"/>
            <a:ext cx="304500" cy="327600"/>
          </a:xfrm>
          <a:prstGeom prst="rect">
            <a:avLst/>
          </a:prstGeom>
          <a:noFill/>
          <a:ln/>
        </p:spPr>
        <p:txBody>
          <a:bodyPr wrap="square" lIns="0" tIns="0" rIns="0" bIns="0" rtlCol="0" anchor="t"/>
          <a:lstStyle/>
          <a:p>
            <a:pPr algn="ctr" indent="0" marL="0">
              <a:lnSpc>
                <a:spcPct val="79688"/>
              </a:lnSpc>
              <a:buNone/>
            </a:pPr>
            <a:r>
              <a:rPr lang="en-US" sz="2138" dirty="0">
                <a:solidFill>
                  <a:srgbClr val="E7DBFA"/>
                </a:solidFill>
                <a:latin typeface="Arial" pitchFamily="34" charset="0"/>
                <a:ea typeface="Arial" pitchFamily="34" charset="-122"/>
                <a:cs typeface="Arial" pitchFamily="34" charset="-120"/>
              </a:rPr>
              <a:t>17</a:t>
            </a:r>
            <a:endParaRPr lang="en-US" sz="2138" dirty="0"/>
          </a:p>
        </p:txBody>
      </p:sp>
      <p:sp>
        <p:nvSpPr>
          <p:cNvPr id="5" name="Text 1"/>
          <p:cNvSpPr txBox="1"/>
          <p:nvPr/>
        </p:nvSpPr>
        <p:spPr>
          <a:xfrm>
            <a:off x="603200" y="1625825"/>
            <a:ext cx="1576500" cy="2924400"/>
          </a:xfrm>
          <a:prstGeom prst="rect">
            <a:avLst/>
          </a:prstGeom>
          <a:noFill/>
          <a:ln/>
        </p:spPr>
        <p:txBody>
          <a:bodyPr wrap="square" lIns="0" tIns="0" rIns="0" bIns="0" rtlCol="0" anchor="t"/>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Если предложения стоят не по порядку, рассказ становится похож на рассыпавшийся конструктор. Читать его трудно, а смысл приходится собирать по кусочкам.
</a:t>
            </a:r>
            <a:endParaRPr lang="en-US" sz="1600" dirty="0"/>
          </a:p>
        </p:txBody>
      </p:sp>
      <p:sp>
        <p:nvSpPr>
          <p:cNvPr id="6" name="Text 2"/>
          <p:cNvSpPr txBox="1"/>
          <p:nvPr/>
        </p:nvSpPr>
        <p:spPr>
          <a:xfrm>
            <a:off x="2729600" y="1625825"/>
            <a:ext cx="1576500" cy="2924400"/>
          </a:xfrm>
          <a:prstGeom prst="rect">
            <a:avLst/>
          </a:prstGeom>
          <a:noFill/>
          <a:ln/>
        </p:spPr>
        <p:txBody>
          <a:bodyPr wrap="square" lIns="0" tIns="0" rIns="0" bIns="0" rtlCol="0" anchor="t"/>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Чрезмерные повторы одних и тех же слов делают текст тяжёлым и скучным. Лучше заменить слово местоимением или подобрать подходящую связку.
</a:t>
            </a:r>
            <a:endParaRPr lang="en-US" sz="1600" dirty="0"/>
          </a:p>
        </p:txBody>
      </p:sp>
      <p:sp>
        <p:nvSpPr>
          <p:cNvPr id="7" name="Text 3"/>
          <p:cNvSpPr txBox="1"/>
          <p:nvPr/>
        </p:nvSpPr>
        <p:spPr>
          <a:xfrm>
            <a:off x="4856000" y="1625825"/>
            <a:ext cx="1576500" cy="2924400"/>
          </a:xfrm>
          <a:prstGeom prst="rect">
            <a:avLst/>
          </a:prstGeom>
          <a:noFill/>
          <a:ln/>
        </p:spPr>
        <p:txBody>
          <a:bodyPr wrap="square" lIns="0" tIns="0" rIns="0" bIns="0" rtlCol="0" anchor="t"/>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Когда у текста нет начала или конца, он выглядит незавершённым. Читатель не понимает, откуда всё началось и чем закончилось.
</a:t>
            </a:r>
            <a:endParaRPr lang="en-US" sz="1600" dirty="0"/>
          </a:p>
        </p:txBody>
      </p:sp>
      <p:sp>
        <p:nvSpPr>
          <p:cNvPr id="8" name="Text 4"/>
          <p:cNvSpPr txBox="1"/>
          <p:nvPr/>
        </p:nvSpPr>
        <p:spPr>
          <a:xfrm>
            <a:off x="6982400" y="1625825"/>
            <a:ext cx="1576500" cy="2924400"/>
          </a:xfrm>
          <a:prstGeom prst="rect">
            <a:avLst/>
          </a:prstGeom>
          <a:noFill/>
          <a:ln/>
        </p:spPr>
        <p:txBody>
          <a:bodyPr wrap="square" lIns="0" tIns="0" rIns="0" bIns="0" rtlCol="0" anchor="t"/>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Если в одном коротком рассказе смешаны разные темы, главная мысль теряется. Тогда текст похож на рюкзак, куда сложили всё подряд.
</a:t>
            </a:r>
            <a:endParaRPr lang="en-US" sz="1600" dirty="0"/>
          </a:p>
        </p:txBody>
      </p:sp>
      <p:sp>
        <p:nvSpPr>
          <p:cNvPr id="9" name="Text 5"/>
          <p:cNvSpPr txBox="1"/>
          <p:nvPr/>
        </p:nvSpPr>
        <p:spPr>
          <a:xfrm>
            <a:off x="354500" y="320675"/>
            <a:ext cx="8427900" cy="483600"/>
          </a:xfrm>
          <a:prstGeom prst="rect">
            <a:avLst/>
          </a:prstGeom>
          <a:noFill/>
          <a:ln/>
        </p:spPr>
        <p:txBody>
          <a:bodyPr wrap="square" lIns="0" tIns="0" rIns="0" bIns="0" rtlCol="0" anchor="ctr"/>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Ошибки, которые мешают понять текст
</a:t>
            </a:r>
            <a:endParaRPr lang="en-US" sz="3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8706000" y="4710550"/>
            <a:ext cx="304500" cy="327600"/>
          </a:xfrm>
          <a:prstGeom prst="rect">
            <a:avLst/>
          </a:prstGeom>
          <a:noFill/>
          <a:ln/>
        </p:spPr>
        <p:txBody>
          <a:bodyPr wrap="square" lIns="0" tIns="0" rIns="0" bIns="0" rtlCol="0" anchor="t"/>
          <a:lstStyle/>
          <a:p>
            <a:pPr algn="ctr" indent="0" marL="0">
              <a:lnSpc>
                <a:spcPct val="79688"/>
              </a:lnSpc>
              <a:buNone/>
            </a:pPr>
            <a:r>
              <a:rPr lang="en-US" sz="2138" dirty="0">
                <a:solidFill>
                  <a:srgbClr val="E7DBFA"/>
                </a:solidFill>
                <a:latin typeface="Arial" pitchFamily="34" charset="0"/>
                <a:ea typeface="Arial" pitchFamily="34" charset="-122"/>
                <a:cs typeface="Arial" pitchFamily="34" charset="-120"/>
              </a:rPr>
              <a:t>18</a:t>
            </a:r>
            <a:endParaRPr lang="en-US" sz="2138" dirty="0"/>
          </a:p>
        </p:txBody>
      </p:sp>
      <p:sp>
        <p:nvSpPr>
          <p:cNvPr id="4" name="Text 1"/>
          <p:cNvSpPr txBox="1"/>
          <p:nvPr/>
        </p:nvSpPr>
        <p:spPr>
          <a:xfrm>
            <a:off x="354500" y="320675"/>
            <a:ext cx="6962400" cy="483600"/>
          </a:xfrm>
          <a:prstGeom prst="rect">
            <a:avLst/>
          </a:prstGeom>
          <a:noFill/>
          <a:ln/>
        </p:spPr>
        <p:txBody>
          <a:bodyPr wrap="square" lIns="0" tIns="0" rIns="0" bIns="0" rtlCol="0" anchor="ctr"/>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Предложение или текст
</a:t>
            </a:r>
            <a:endParaRPr lang="en-US" sz="3000" dirty="0"/>
          </a:p>
        </p:txBody>
      </p:sp>
      <p:sp>
        <p:nvSpPr>
          <p:cNvPr id="5" name="Text 2"/>
          <p:cNvSpPr txBox="1"/>
          <p:nvPr/>
        </p:nvSpPr>
        <p:spPr>
          <a:xfrm>
            <a:off x="846200" y="1152300"/>
            <a:ext cx="7659000" cy="852300"/>
          </a:xfrm>
          <a:prstGeom prst="rect">
            <a:avLst/>
          </a:prstGeom>
          <a:noFill/>
          <a:ln/>
        </p:spPr>
        <p:txBody>
          <a:bodyPr wrap="square" lIns="0" tIns="0" rIns="0" bIns="0" rtlCol="0" anchor="ctr"/>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Одно предложение может сообщить мысль, но это ещё не текст. У него есть одна законченная мысль, а не несколько связанных между собой предложений.
</a:t>
            </a:r>
            <a:endParaRPr lang="en-US" sz="1600" dirty="0"/>
          </a:p>
        </p:txBody>
      </p:sp>
      <p:sp>
        <p:nvSpPr>
          <p:cNvPr id="6" name="Text 3"/>
          <p:cNvSpPr txBox="1"/>
          <p:nvPr/>
        </p:nvSpPr>
        <p:spPr>
          <a:xfrm>
            <a:off x="846200" y="2500093"/>
            <a:ext cx="7659000" cy="852300"/>
          </a:xfrm>
          <a:prstGeom prst="rect">
            <a:avLst/>
          </a:prstGeom>
          <a:noFill/>
          <a:ln/>
        </p:spPr>
        <p:txBody>
          <a:bodyPr wrap="square" lIns="0" tIns="0" rIns="0" bIns="0" rtlCol="0" anchor="ctr"/>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Текст всегда объединяет предложения общей темой. Они помогают друг другу, поэтому читатель легко понимает, о чём говорится и что важно запомнить.
</a:t>
            </a:r>
            <a:endParaRPr lang="en-US" sz="1600" dirty="0"/>
          </a:p>
        </p:txBody>
      </p:sp>
      <p:sp>
        <p:nvSpPr>
          <p:cNvPr id="7" name="Text 4"/>
          <p:cNvSpPr txBox="1"/>
          <p:nvPr/>
        </p:nvSpPr>
        <p:spPr>
          <a:xfrm>
            <a:off x="846200" y="3836799"/>
            <a:ext cx="7659000" cy="852300"/>
          </a:xfrm>
          <a:prstGeom prst="rect">
            <a:avLst/>
          </a:prstGeom>
          <a:noFill/>
          <a:ln/>
        </p:spPr>
        <p:txBody>
          <a:bodyPr wrap="square" lIns="0" tIns="0" rIns="0" bIns="0" rtlCol="0" anchor="ctr"/>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Полезно сравнивать короткие примеры: одно предложение, два связанных предложения и маленький рассказ. Так сразу видно, где мысль одна, а где уже начинается текст.
</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4500" y="973868"/>
            <a:ext cx="2684700" cy="1879814"/>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229025" y="973868"/>
            <a:ext cx="2684700" cy="1879814"/>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6123050" y="986104"/>
            <a:ext cx="2672700" cy="1879242"/>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476250" y="3059300"/>
            <a:ext cx="2406900" cy="1609800"/>
          </a:xfrm>
          <a:prstGeom prst="rect">
            <a:avLst/>
          </a:prstGeom>
          <a:noFill/>
          <a:ln/>
        </p:spPr>
        <p:txBody>
          <a:bodyPr wrap="square" lIns="0" tIns="0" rIns="0" bIns="0" rtlCol="0" anchor="t"/>
          <a:lstStyle/>
          <a:p>
            <a:pPr algn="ctr" indent="0" marL="0">
              <a:lnSpc>
                <a:spcPct val="100000"/>
              </a:lnSpc>
              <a:buNone/>
            </a:pPr>
            <a:r>
              <a:rPr lang="en-US" sz="1397" b="1" dirty="0">
                <a:solidFill>
                  <a:srgbClr val="000000"/>
                </a:solidFill>
                <a:latin typeface="Arial" pitchFamily="34" charset="0"/>
                <a:ea typeface="Arial" pitchFamily="34" charset="-122"/>
                <a:cs typeface="Arial" pitchFamily="34" charset="-120"/>
              </a:rPr>
              <a:t>Снежинка на ладони
</a:t>
            </a:r>
            <a:pPr algn="ctr" indent="0" marL="0">
              <a:lnSpc>
                <a:spcPct val="100000"/>
              </a:lnSpc>
              <a:buNone/>
            </a:pPr>
            <a:r>
              <a:rPr lang="en-US" sz="1397" b="1"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1397" dirty="0">
                <a:solidFill>
                  <a:srgbClr val="000000"/>
                </a:solidFill>
                <a:latin typeface="Arial" pitchFamily="34" charset="0"/>
                <a:ea typeface="Arial" pitchFamily="34" charset="-122"/>
                <a:cs typeface="Arial" pitchFamily="34" charset="-120"/>
              </a:rPr>
              <a:t>Утром дети вышли во двор и увидели первый снег. Один мальчик поймал снежинку на варежку и улыбнулся. Потом он показал её сестре, и ребята стали ловить лёгкие белые хлопья вместе.
</a:t>
            </a:r>
            <a:endParaRPr lang="en-US" sz="1397" dirty="0"/>
          </a:p>
        </p:txBody>
      </p:sp>
      <p:sp>
        <p:nvSpPr>
          <p:cNvPr id="10" name="Text 1"/>
          <p:cNvSpPr txBox="1"/>
          <p:nvPr/>
        </p:nvSpPr>
        <p:spPr>
          <a:xfrm>
            <a:off x="3373600" y="3064275"/>
            <a:ext cx="2406900" cy="1609800"/>
          </a:xfrm>
          <a:prstGeom prst="rect">
            <a:avLst/>
          </a:prstGeom>
          <a:noFill/>
          <a:ln/>
        </p:spPr>
        <p:txBody>
          <a:bodyPr wrap="square" lIns="0" tIns="0" rIns="0" bIns="0" rtlCol="0" anchor="t"/>
          <a:lstStyle/>
          <a:p>
            <a:pPr algn="ctr" indent="0" marL="0">
              <a:lnSpc>
                <a:spcPct val="100000"/>
              </a:lnSpc>
              <a:buNone/>
            </a:pPr>
            <a:r>
              <a:rPr lang="en-US" sz="1273" b="1" dirty="0">
                <a:solidFill>
                  <a:srgbClr val="000000"/>
                </a:solidFill>
                <a:latin typeface="Arial" pitchFamily="34" charset="0"/>
                <a:ea typeface="Arial" pitchFamily="34" charset="-122"/>
                <a:cs typeface="Arial" pitchFamily="34" charset="-120"/>
              </a:rPr>
              <a:t>Помощь другу
</a:t>
            </a:r>
            <a:pPr algn="ctr" indent="0" marL="0">
              <a:lnSpc>
                <a:spcPct val="100000"/>
              </a:lnSpc>
              <a:buNone/>
            </a:pPr>
            <a:r>
              <a:rPr lang="en-US" sz="1273" b="1"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1273" dirty="0">
                <a:solidFill>
                  <a:srgbClr val="000000"/>
                </a:solidFill>
                <a:latin typeface="Arial" pitchFamily="34" charset="0"/>
                <a:ea typeface="Arial" pitchFamily="34" charset="-122"/>
                <a:cs typeface="Arial" pitchFamily="34" charset="-120"/>
              </a:rPr>
              <a:t>На перемене у Пети рассыпались карандаши. Маша быстро наклонилась и собрала их в пенал. Петя поблагодарил подругу, а рядом стоящие ребята тоже стали помогать, чтобы не терять время.
</a:t>
            </a:r>
            <a:endParaRPr lang="en-US" sz="1273" dirty="0"/>
          </a:p>
        </p:txBody>
      </p:sp>
      <p:sp>
        <p:nvSpPr>
          <p:cNvPr id="11" name="Text 2"/>
          <p:cNvSpPr txBox="1"/>
          <p:nvPr/>
        </p:nvSpPr>
        <p:spPr>
          <a:xfrm>
            <a:off x="6246700" y="3064275"/>
            <a:ext cx="2406900" cy="1609800"/>
          </a:xfrm>
          <a:prstGeom prst="rect">
            <a:avLst/>
          </a:prstGeom>
          <a:noFill/>
          <a:ln/>
        </p:spPr>
        <p:txBody>
          <a:bodyPr wrap="square" lIns="0" tIns="0" rIns="0" bIns="0" rtlCol="0" anchor="t"/>
          <a:lstStyle/>
          <a:p>
            <a:pPr algn="ctr" indent="0" marL="0">
              <a:lnSpc>
                <a:spcPct val="100000"/>
              </a:lnSpc>
              <a:buNone/>
            </a:pPr>
            <a:r>
              <a:rPr lang="en-US" sz="1408" b="1" dirty="0">
                <a:solidFill>
                  <a:srgbClr val="000000"/>
                </a:solidFill>
                <a:latin typeface="Arial" pitchFamily="34" charset="0"/>
                <a:ea typeface="Arial" pitchFamily="34" charset="-122"/>
                <a:cs typeface="Arial" pitchFamily="34" charset="-120"/>
              </a:rPr>
              <a:t>Весёлый двор
</a:t>
            </a:r>
            <a:pPr algn="ctr" indent="0" marL="0">
              <a:lnSpc>
                <a:spcPct val="100000"/>
              </a:lnSpc>
              <a:buNone/>
            </a:pPr>
            <a:r>
              <a:rPr lang="en-US" sz="1408" b="1"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1408" dirty="0">
                <a:solidFill>
                  <a:srgbClr val="000000"/>
                </a:solidFill>
                <a:latin typeface="Arial" pitchFamily="34" charset="0"/>
                <a:ea typeface="Arial" pitchFamily="34" charset="-122"/>
                <a:cs typeface="Arial" pitchFamily="34" charset="-120"/>
              </a:rPr>
              <a:t>После уроков во дворе зазвенел смех. Дети катали мяч и строили дорожку из кубиков на песке. Когда пришла пора домой, они аккуратно убрали игрушки и попрощались до завтра.
</a:t>
            </a:r>
            <a:endParaRPr lang="en-US" sz="1408" dirty="0"/>
          </a:p>
        </p:txBody>
      </p:sp>
      <p:sp>
        <p:nvSpPr>
          <p:cNvPr id="12" name="Text 3"/>
          <p:cNvSpPr txBox="1"/>
          <p:nvPr/>
        </p:nvSpPr>
        <p:spPr>
          <a:xfrm>
            <a:off x="8706000" y="4710550"/>
            <a:ext cx="304500" cy="327600"/>
          </a:xfrm>
          <a:prstGeom prst="rect">
            <a:avLst/>
          </a:prstGeom>
          <a:noFill/>
          <a:ln/>
        </p:spPr>
        <p:txBody>
          <a:bodyPr wrap="square" lIns="0" tIns="0" rIns="0" bIns="0" rtlCol="0" anchor="t"/>
          <a:lstStyle/>
          <a:p>
            <a:pPr algn="ctr" indent="0" marL="0">
              <a:lnSpc>
                <a:spcPct val="79688"/>
              </a:lnSpc>
              <a:buNone/>
            </a:pPr>
            <a:r>
              <a:rPr lang="en-US" sz="2138" dirty="0">
                <a:solidFill>
                  <a:srgbClr val="E7DBFA"/>
                </a:solidFill>
                <a:latin typeface="Arial" pitchFamily="34" charset="0"/>
                <a:ea typeface="Arial" pitchFamily="34" charset="-122"/>
                <a:cs typeface="Arial" pitchFamily="34" charset="-120"/>
              </a:rPr>
              <a:t>19</a:t>
            </a:r>
            <a:endParaRPr lang="en-US" sz="2138" dirty="0"/>
          </a:p>
        </p:txBody>
      </p:sp>
      <p:sp>
        <p:nvSpPr>
          <p:cNvPr id="13" name="Text 4"/>
          <p:cNvSpPr txBox="1"/>
          <p:nvPr/>
        </p:nvSpPr>
        <p:spPr>
          <a:xfrm>
            <a:off x="354500" y="320675"/>
            <a:ext cx="7010700" cy="483600"/>
          </a:xfrm>
          <a:prstGeom prst="rect">
            <a:avLst/>
          </a:prstGeom>
          <a:noFill/>
          <a:ln/>
        </p:spPr>
        <p:txBody>
          <a:bodyPr wrap="square" lIns="0" tIns="0" rIns="0" bIns="0" rtlCol="0" anchor="ctr"/>
          <a:lstStyle/>
          <a:p>
            <a:pPr algn="l" indent="0" marL="0">
              <a:lnSpc>
                <a:spcPct val="100000"/>
              </a:lnSpc>
              <a:buNone/>
            </a:pPr>
            <a:r>
              <a:rPr lang="en-US" sz="2669" b="1" dirty="0">
                <a:solidFill>
                  <a:srgbClr val="000000"/>
                </a:solidFill>
                <a:latin typeface="Arial" pitchFamily="34" charset="0"/>
                <a:ea typeface="Arial" pitchFamily="34" charset="-122"/>
                <a:cs typeface="Arial" pitchFamily="34" charset="-120"/>
              </a:rPr>
              <a:t>Как собрать аккуратный маленький текст
</a:t>
            </a:r>
            <a:endParaRPr lang="en-US" sz="2669"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914850" y="1338950"/>
            <a:ext cx="6791700" cy="2532000"/>
          </a:xfrm>
          <a:prstGeom prst="rect">
            <a:avLst/>
          </a:prstGeom>
          <a:noFill/>
          <a:ln/>
        </p:spPr>
        <p:txBody>
          <a:bodyPr wrap="square" lIns="0" tIns="0" rIns="0" bIns="0" rtlCol="0" anchor="ctr"/>
          <a:lstStyle/>
          <a:p>
            <a:pPr algn="l" indent="0" marL="0">
              <a:lnSpc>
                <a:spcPct val="100000"/>
              </a:lnSpc>
              <a:buNone/>
            </a:pPr>
            <a:r>
              <a:rPr lang="en-US" sz="4800" b="1" dirty="0">
                <a:solidFill>
                  <a:srgbClr val="000000"/>
                </a:solidFill>
                <a:latin typeface="Arial" pitchFamily="34" charset="0"/>
                <a:ea typeface="Arial" pitchFamily="34" charset="-122"/>
                <a:cs typeface="Arial" pitchFamily="34" charset="-120"/>
              </a:rPr>
              <a:t>Запомни главное
</a:t>
            </a:r>
            <a:pPr algn="l" indent="0" marL="0">
              <a:lnSpc>
                <a:spcPct val="100000"/>
              </a:lnSpc>
              <a:buNone/>
            </a:pPr>
            <a:r>
              <a:rPr lang="en-US" sz="24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Предложение выражает законченную мысль, а текст собирает несколько предложений в один связный рассказ. Если видеть тему, основную мысль и связь слов, читать и писать становится намного легче.
</a:t>
            </a:r>
            <a:endParaRPr lang="en-US" sz="4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2026-05-21T20:33:10Z</dcterms:created>
  <dcterms:modified xsi:type="dcterms:W3CDTF">2026-05-21T20:33:10Z</dcterms:modified>
</cp:coreProperties>
</file>