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image" Target="../media/image-3-15.png"/><Relationship Id="rId16" Type="http://schemas.openxmlformats.org/officeDocument/2006/relationships/image" Target="../media/image-3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дружбе
</a:t>
            </a:r>
            <a:endParaRPr lang="en-US" sz="3600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доброте, помощи и радостном школьном общении.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жизни первоклассника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дружба начинается с простых дел: поделиться, пригласить в игру, сказать доброе слово и помочь после ошибки. Именно так в школе становится легче и веселее.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732" y="1375239"/>
            <a:ext cx="325505" cy="2604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75552" y="1342688"/>
            <a:ext cx="325505" cy="32550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20352" y="1375239"/>
            <a:ext cx="325505" cy="260404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97732" y="3110528"/>
            <a:ext cx="325505" cy="32550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984496" y="3110528"/>
            <a:ext cx="325505" cy="325505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95150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мысли песни о дружбе
</a:t>
            </a:r>
            <a:endParaRPr lang="en-US" sz="2800" dirty="0"/>
          </a:p>
        </p:txBody>
      </p:sp>
      <p:sp>
        <p:nvSpPr>
          <p:cNvPr id="19" name="Text 1"/>
          <p:cNvSpPr txBox="1"/>
          <p:nvPr/>
        </p:nvSpPr>
        <p:spPr>
          <a:xfrm>
            <a:off x="61175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легче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рядом, им проще играть, учиться и справляться с маленькими трудностями. Совместные дела делают день спокойнее и радостнее, а настроение — заметно лучше.
</a:t>
            </a:r>
            <a:endParaRPr lang="en-US" sz="1436" dirty="0"/>
          </a:p>
        </p:txBody>
      </p:sp>
      <p:sp>
        <p:nvSpPr>
          <p:cNvPr id="20" name="Text 2"/>
          <p:cNvSpPr txBox="1"/>
          <p:nvPr/>
        </p:nvSpPr>
        <p:spPr>
          <a:xfrm>
            <a:off x="34914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вместо ссоры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настоящий друг не обижает и умеет мириться. Добрые слова помогают сохранить дружбу даже после короткой ссоры или случайной ошибки.
</a:t>
            </a:r>
            <a:endParaRPr lang="en-US" sz="1436" dirty="0"/>
          </a:p>
        </p:txBody>
      </p:sp>
      <p:sp>
        <p:nvSpPr>
          <p:cNvPr id="21" name="Text 3"/>
          <p:cNvSpPr txBox="1"/>
          <p:nvPr/>
        </p:nvSpPr>
        <p:spPr>
          <a:xfrm>
            <a:off x="6304600" y="1800999"/>
            <a:ext cx="2187600" cy="10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деле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помогает не только словом, но и поступком: подаёт карандаш, ждёт, когда товарищ закончит, и приходит на помощь, если что-то не получилось сразу.
</a:t>
            </a:r>
            <a:endParaRPr lang="en-US" sz="1436" dirty="0"/>
          </a:p>
        </p:txBody>
      </p:sp>
      <p:sp>
        <p:nvSpPr>
          <p:cNvPr id="22" name="Text 4"/>
          <p:cNvSpPr txBox="1"/>
          <p:nvPr/>
        </p:nvSpPr>
        <p:spPr>
          <a:xfrm>
            <a:off x="611750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2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общения
</a:t>
            </a:r>
            <a:pPr algn="l" indent="0" marL="0">
              <a:lnSpc>
                <a:spcPct val="90000"/>
              </a:lnSpc>
              <a:buNone/>
            </a:pPr>
            <a:r>
              <a:rPr lang="en-US" sz="4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дружеской песне часто звучат улыбка, смех и хорошее настроение. Эти простые слова сразу показывают, что рядом с другом день становится светлее.
</a:t>
            </a:r>
            <a:endParaRPr lang="en-US" sz="1326" dirty="0"/>
          </a:p>
        </p:txBody>
      </p:sp>
      <p:sp>
        <p:nvSpPr>
          <p:cNvPr id="23" name="Text 5"/>
          <p:cNvSpPr txBox="1"/>
          <p:nvPr/>
        </p:nvSpPr>
        <p:spPr>
          <a:xfrm>
            <a:off x="4886925" y="3570700"/>
            <a:ext cx="3583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мириться
</a:t>
            </a:r>
            <a:pPr algn="l" indent="0" marL="0">
              <a:lnSpc>
                <a:spcPct val="90000"/>
              </a:lnSpc>
              <a:buNone/>
            </a:pPr>
            <a:r>
              <a:rPr lang="en-US" sz="45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только играть вместе, но и снова находить общий язык после спора. Песня учит не держать обиду, а возвращаться к дружбе спокойно и по-доброму.
</a:t>
            </a:r>
            <a:endParaRPr lang="en-US" sz="1354" dirty="0"/>
          </a:p>
        </p:txBody>
      </p:sp>
      <p:sp>
        <p:nvSpPr>
          <p:cNvPr id="24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приятеля с одним делом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друзья часто идут рядом и делают всё вместе. Один несёт тетради, другой держит мяч, а оба улыбаются, потому что им интересно быть в одной команде. Такая картинка сразу показывает дружбу без лишних слов.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дружная группа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тексте появляется целая компания ребят. Они вместе играют во дворе, делят игрушки и не спорят из-за мелочей. Видно, что каждый помогает другому, а общее дело получается лучше и веселее.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бывают друзья в песне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легко запоминается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песни короткие строки и ясный ритм, поэтому слух быстро ловит нужные слова. Ребёнку не нужно долго разгадывать смысл: всё звучит просто и понятно с первого раза.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повторяется несколько раз, а это очень помогает памяти. Когда знакомая фраза возвращается снова, её легко подхватить и тихо напеть вместе с остальными.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рифмы и знакомые школьные слова делают текст близким детям. В нём нет сложных оборотов, зато есть тёплое настроение, которое приятно повторять даже дома.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546" y="1609994"/>
            <a:ext cx="421500" cy="42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0244" y="1610000"/>
            <a:ext cx="368813" cy="42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0437" y="1609994"/>
            <a:ext cx="263438" cy="42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3546" y="3385454"/>
            <a:ext cx="421500" cy="42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868846" y="3385454"/>
            <a:ext cx="421500" cy="421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0000" y="397625"/>
            <a:ext cx="6630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добрые поступки важны
</a:t>
            </a:r>
            <a:endParaRPr lang="en-US" sz="2800" dirty="0"/>
          </a:p>
        </p:txBody>
      </p:sp>
      <p:sp>
        <p:nvSpPr>
          <p:cNvPr id="15" name="Text 1"/>
          <p:cNvSpPr txBox="1"/>
          <p:nvPr/>
        </p:nvSpPr>
        <p:spPr>
          <a:xfrm>
            <a:off x="1053550" y="1625000"/>
            <a:ext cx="17742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6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карандашом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соседа по парте пропал нужный карандаш, друг спокойно даст свой. Такой маленький жест показывает внимание и делает учебный день гораздо легче.
</a:t>
            </a:r>
            <a:endParaRPr lang="en-US" sz="1267" dirty="0"/>
          </a:p>
        </p:txBody>
      </p:sp>
      <p:sp>
        <p:nvSpPr>
          <p:cNvPr id="16" name="Text 2"/>
          <p:cNvSpPr txBox="1"/>
          <p:nvPr/>
        </p:nvSpPr>
        <p:spPr>
          <a:xfrm>
            <a:off x="400197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3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собрать вещи
</a:t>
            </a:r>
            <a:pPr algn="l" indent="0" marL="0">
              <a:lnSpc>
                <a:spcPct val="90000"/>
              </a:lnSpc>
              <a:buNone/>
            </a:pPr>
            <a:r>
              <a:rPr lang="en-US" sz="41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можно помочь сложить тетради, книги и пенал. Это кажется мелочью, но именно из таких поступков складывается настоящая забота о товарище.
</a:t>
            </a:r>
            <a:endParaRPr lang="en-US" sz="1330" dirty="0"/>
          </a:p>
        </p:txBody>
      </p:sp>
      <p:sp>
        <p:nvSpPr>
          <p:cNvPr id="17" name="Text 3"/>
          <p:cNvSpPr txBox="1"/>
          <p:nvPr/>
        </p:nvSpPr>
        <p:spPr>
          <a:xfrm>
            <a:off x="6843525" y="1625000"/>
            <a:ext cx="17271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Подождать товарища
</a:t>
            </a:r>
            <a:pPr algn="l" indent="0" marL="0">
              <a:lnSpc>
                <a:spcPct val="90000"/>
              </a:lnSpc>
              <a:buNone/>
            </a:pPr>
            <a:r>
              <a:rPr lang="en-US" sz="43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торопит и не уходит вперёд. Он подождёт, если кто-то отстал, и обязательно позовёт его идти вместе, а не в одиночку.
</a:t>
            </a:r>
            <a:endParaRPr lang="en-US" sz="1318" dirty="0"/>
          </a:p>
        </p:txBody>
      </p:sp>
      <p:sp>
        <p:nvSpPr>
          <p:cNvPr id="18" name="Text 4"/>
          <p:cNvSpPr txBox="1"/>
          <p:nvPr/>
        </p:nvSpPr>
        <p:spPr>
          <a:xfrm>
            <a:off x="1053550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Пригласить в игру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5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особенно важно не оставлять никого в стороне. Если позвать одноклассника играть вместе, он сразу почувствует себя нужным и желанным участником команды.
</a:t>
            </a:r>
            <a:endParaRPr lang="en-US" sz="1447" dirty="0"/>
          </a:p>
        </p:txBody>
      </p:sp>
      <p:sp>
        <p:nvSpPr>
          <p:cNvPr id="19" name="Text 5"/>
          <p:cNvSpPr txBox="1"/>
          <p:nvPr/>
        </p:nvSpPr>
        <p:spPr>
          <a:xfrm>
            <a:off x="5367975" y="3400825"/>
            <a:ext cx="32028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доброе слово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помощь начинается с простого: «Не переживай, у тебя получится». Такое слово поддерживает сильнее, чем длинные советы, и помогает поверить в себя.
</a:t>
            </a:r>
            <a:endParaRPr lang="en-US" sz="1500" dirty="0"/>
          </a:p>
        </p:txBody>
      </p:sp>
      <p:sp>
        <p:nvSpPr>
          <p:cNvPr id="20" name="Text 6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475" y="1335453"/>
            <a:ext cx="4104300" cy="2148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57938" y="1335453"/>
            <a:ext cx="4104300" cy="214834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6298" y="3701543"/>
            <a:ext cx="3744947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одной партой
</a:t>
            </a:r>
            <a:pPr algn="l" indent="0" marL="0">
              <a:lnSpc>
                <a:spcPct val="90000"/>
              </a:lnSpc>
              <a:buNone/>
            </a:pPr>
            <a:r>
              <a:rPr lang="en-US" sz="3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дружба заметна сразу: дети сидят рядом, передают друг другу ластик, помогают читать задание и вместе радуются правильному ответу. Когда рядом есть товарищ, даже обычный урок кажется спокойнее и понятнее.
</a:t>
            </a:r>
            <a:endParaRPr lang="en-US" sz="998" dirty="0"/>
          </a:p>
        </p:txBody>
      </p:sp>
      <p:sp>
        <p:nvSpPr>
          <p:cNvPr id="9" name="Text 1"/>
          <p:cNvSpPr txBox="1"/>
          <p:nvPr/>
        </p:nvSpPr>
        <p:spPr>
          <a:xfrm>
            <a:off x="4858483" y="3701543"/>
            <a:ext cx="3701541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и после уроков
</a:t>
            </a:r>
            <a:pPr algn="l" indent="0" marL="0">
              <a:lnSpc>
                <a:spcPct val="90000"/>
              </a:lnSpc>
              <a:buNone/>
            </a:pPr>
            <a:r>
              <a:rPr lang="en-US" sz="3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Перемена — время для общения, игр и коротких разговоров. Ребята вместе рисуют, убирают учебные принадлежности и договариваются о следующей игре. Так школьный день становится не только полезным, но и по-настоящему дружным.
</a:t>
            </a:r>
            <a:endParaRPr lang="en-US" sz="935" dirty="0"/>
          </a:p>
        </p:txBody>
      </p:sp>
      <p:sp>
        <p:nvSpPr>
          <p:cNvPr id="10" name="Text 2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школьной жизни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«друг» и «вместе» сразу создают чувство близости. Они простые, знакомые и очень понятные младшим школьникам, поэтому текст звучит ясно и дружелюбно.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«рядом», «помощь» и «добро» показывают заботу. С ними песня напоминает, что поддержка может быть тихой, но очень важной для каждого ребёнка.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«улыбка», «радость» и «команда» делают настроение светлым. Они помогают представить класс, где все заняты общим делом и не скучают ни минуты.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«верность» и «мир» добавляют ощущение надёжности. Они говорят о дружбе, на которую можно опереться, как на крепкую скамейку после долгой прогулки.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делают песню тёплой
</a:t>
            </a:r>
            <a:endParaRPr lang="en-US" sz="2734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дружба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шагов, через которые знакомство превращается в крепкие отношения.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припев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Припев обычно звучит самым ярким местом песни. В нём повторяется главная мысль: с другом веселее, легче и спокойнее идти вперёд.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помогают детям быстро запомнить текст и петь вместе. Из-за этого припев легко подхватывает весь класс, даже если кто-то слышит песню впервые.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припеве часто есть короткие слова и радостный тон. Они создают ощущение общего праздника, будто весь класс поёт одной дружной командой.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дружбе звучит светло и спокойно: в ней слышатся радость, доверие и ощущение, что рядом есть тот, кто не подведёт и не даст скучать.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ней мелькает короткая ссора или обида, но настроение быстро меняется на примирение, улыбку и общий смех — прямо как у настоящих друзей.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передаёт песня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песня о дружбе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дружба начинается с внимательности: нужно замечать, кому нужна помощь, и не проходить мимо, когда товарищ растерялся или огорчился.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говорить добрые слова, не смеяться над ошибками и поддерживать друга так, чтобы ему стало спокойнее и увереннее в себе.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песня показывает важный секрет: настоящий друг радуется успеху товарища, потому что дружба — это не соревнование, а общая радость.
</a:t>
            </a:r>
            <a:endParaRPr lang="en-US" sz="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16049" y="2319337"/>
            <a:ext cx="2128385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мелодия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начинается мягко и дружелюбно, чтобы сразу создать тёплое настроение и напомнить о простых, понятных детских чувствах.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3202056" y="2319337"/>
            <a:ext cx="2103577" cy="1620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или чуть бодрый темп помогает петь легко и уверенно, а чёткий ритм делает слова ясными и удобными для запоминания.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780367" y="2319337"/>
            <a:ext cx="2136292" cy="1620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фразы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музыкальные обороты возвращаются снова, поэтому песня звучит знакомо, уютно и особенно похоже на дружный детский хор.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97025" y="397625"/>
            <a:ext cx="6623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музыка песни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7413" y="1160879"/>
            <a:ext cx="457715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53600" y="1160879"/>
            <a:ext cx="286072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добрые поступки друзей
</a:t>
            </a:r>
            <a:endParaRPr lang="en-US" sz="2682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 в нужный момент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товарища что-то упало или не получается, друг сразу помогает и не ждёт похвалы. Такое внимание показывает настоящую заботу.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Поделиться нужной вещью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Карандаш, ластик или линейка становятся общими помощниками, когда их дают без жадности. Для школьника это маленький, но очень важный знак дружбы.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Подождать и не торопить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дружба проявляется просто: остановиться, подождать отставшего и идти рядом. Так никто не чувствует себя одиноко или неловко.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добрые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тёплое слово может поднять настроение лучше длинной речи. Фраза «Я рядом» звучит просто, но по-настоящему помогает в трудную минуту.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Дружная команда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друзья похожи на маленькую команду, где каждый нужен и важен. Один помогает делом, другой — идеей, третий — хорошим настроением, и вместе получается сильный круг поддержки.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действуют сообща, даже обычное задание становится веселее. У кого-то получается быстро, у кого-то аккуратно, а у кого-то особенно красиво — и это здорово складывается в общий успех.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такие песни поют в классе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дружбе помогает детям быстрее почувствовать себя частью одного коллектива. После неё в классе становится спокойнее, теплее и как-то по-доброму организованнее.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удобно петь на уроке литературного чтения, потому что слова понятны, а смысл близок каждому ребёнку. Не нужно разгадывать загадку — всё ясно с первого раза.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хорошо подходят для праздника и классного часа: они объединяют весь класс, даже если кто-то поёт громче, а кто-то пока очень старается шёпотом.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учебного дня они помогают мягко включиться в работу. Короткий добрый текст и ровный ритм настраивают на урок без лишней суеты.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033" y="3761817"/>
            <a:ext cx="3201242" cy="7607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повтора припева обычно помогают детям быстрее запомнить главную мысль песни.
</a:t>
            </a:r>
            <a:pPr algn="l" indent="0" marL="0">
              <a:lnSpc>
                <a:spcPct val="115000"/>
              </a:lnSpc>
              <a:buNone/>
            </a:pPr>
            <a:r>
              <a:rPr lang="en-US" sz="1314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Структурный приём детской песни: повтор припева
</a:t>
            </a:r>
            <a:endParaRPr lang="en-US" sz="1314" dirty="0"/>
          </a:p>
        </p:txBody>
      </p:sp>
      <p:sp>
        <p:nvSpPr>
          <p:cNvPr id="4" name="Text 1"/>
          <p:cNvSpPr txBox="1"/>
          <p:nvPr/>
        </p:nvSpPr>
        <p:spPr>
          <a:xfrm>
            <a:off x="3946009" y="1484723"/>
            <a:ext cx="3262512" cy="13155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повторяющиеся строки о помощи, верности и общей радости особенно легко остаются в памяти, потому что их удобно петь и произносить хором.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50033" y="2350692"/>
            <a:ext cx="1609922" cy="121879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400" dirty="0"/>
          </a:p>
        </p:txBody>
      </p:sp>
      <p:sp>
        <p:nvSpPr>
          <p:cNvPr id="6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Яблоко пополам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Ваня достал из рюкзака яблоко и сразу предложил половину Кате. Она улыбнулась, и оба сели рядом у окна. Такой простой жест сделал обычный школьный день чуть теплее и веселее.
</a:t>
            </a:r>
            <a:endParaRPr lang="en-US" sz="1478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лестнице
</a:t>
            </a:r>
            <a:pPr algn="l" indent="0" marL="0">
              <a:lnSpc>
                <a:spcPct val="90000"/>
              </a:lnSpc>
              <a:buNone/>
            </a:pPr>
            <a:r>
              <a:rPr lang="en-US" sz="49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8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Миша заметил, что Паша несёт слишком много тетрадей и спешит на урок. Он придержал дверь, помог собрать выпавшие листы и пошёл рядом. От такой помощи даже лестница показалась не такой длинной.
</a:t>
            </a:r>
            <a:endParaRPr lang="en-US" sz="1478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обычный день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«свет» и «тепло» помогают песне звучать мягко и ласково. Они сразу создают ощущение уюта, как будто рядом добрый друг и всё складывается хорошо.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«рядом», «плечо» и «помощь» напоминают о поддержке в трудный момент. Для первоклассников это очень понятные образы: друг не исчезает, а остаётся рядом.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«смех», «мир» и «радость» делают песню живой и светлой. С ними легко представить детей, которые играют вместе, мирятся и снова улыбаются.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«команда», «верность» и «добро» помогают показать, что дружба — это не случайная встреча, а надёжные отношения, где каждый важен и никого не забывают.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особенно подходят песне о дружбе
</a:t>
            </a:r>
            <a:endParaRPr lang="en-US" sz="2166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главное в песне о дружбе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дружбе учит быть добрее, смелее и внимательнее к людям рядом. Она напоминает, что вместе легче играть, учиться и мириться после любой ссоры.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2026-05-24T02:29:13Z</dcterms:created>
  <dcterms:modified xsi:type="dcterms:W3CDTF">2026-05-24T02:29:13Z</dcterms:modified>
</cp:coreProperties>
</file>