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26739" y="0"/>
            <a:ext cx="441517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8050" y="1530000"/>
            <a:ext cx="4188600" cy="1141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и мир земных вод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378050" y="2873325"/>
            <a:ext cx="4188600" cy="94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связывает небо, землю и жизнь в единую систему.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78050" y="221825"/>
            <a:ext cx="4188600" cy="73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26050" y="1261826"/>
            <a:ext cx="3655800" cy="32916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59000" y="1933800"/>
            <a:ext cx="4245000" cy="13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встречается не только в морях и реках, но и в почве, льдах и подземных слоях. Её запасы малы, а состояние постоянно меняется под влиянием природы и людей.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0315" y="287741"/>
            <a:ext cx="8063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на Земле: где она находится?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9551" y="1386999"/>
            <a:ext cx="218400" cy="1747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76714" y="1361259"/>
            <a:ext cx="197925" cy="226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09551" y="3213821"/>
            <a:ext cx="218400" cy="2184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917189" y="3225933"/>
            <a:ext cx="218400" cy="194133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597750" y="1793400"/>
            <a:ext cx="37416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проходит через облака, осадки, реки и подземные потоки, возвращаясь в атмосферу снова и снова. Это делает её частью непрерывного природного цикла.
</a:t>
            </a:r>
            <a:endParaRPr lang="en-US" sz="1200" dirty="0"/>
          </a:p>
        </p:txBody>
      </p:sp>
      <p:sp>
        <p:nvSpPr>
          <p:cNvPr id="14" name="Text 1"/>
          <p:cNvSpPr txBox="1"/>
          <p:nvPr/>
        </p:nvSpPr>
        <p:spPr>
          <a:xfrm>
            <a:off x="1088725" y="1262411"/>
            <a:ext cx="32505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без остановки
</a:t>
            </a:r>
            <a:endParaRPr lang="en-US" sz="1400" dirty="0"/>
          </a:p>
        </p:txBody>
      </p:sp>
      <p:sp>
        <p:nvSpPr>
          <p:cNvPr id="15" name="Text 2"/>
          <p:cNvSpPr txBox="1"/>
          <p:nvPr/>
        </p:nvSpPr>
        <p:spPr>
          <a:xfrm>
            <a:off x="4838625" y="1799175"/>
            <a:ext cx="36762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5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живых организмов используют воду для обмена веществ, переноса веществ и поддержания формы. Без неё невозможны рост, питание и нормальная работа тканей.
</a:t>
            </a:r>
            <a:endParaRPr lang="en-US" sz="1200" dirty="0"/>
          </a:p>
        </p:txBody>
      </p:sp>
      <p:sp>
        <p:nvSpPr>
          <p:cNvPr id="16" name="Text 3"/>
          <p:cNvSpPr txBox="1"/>
          <p:nvPr/>
        </p:nvSpPr>
        <p:spPr>
          <a:xfrm>
            <a:off x="5349725" y="1262419"/>
            <a:ext cx="31863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жизни
</a:t>
            </a:r>
            <a:endParaRPr lang="en-US" sz="1400" dirty="0"/>
          </a:p>
        </p:txBody>
      </p:sp>
      <p:sp>
        <p:nvSpPr>
          <p:cNvPr id="17" name="Text 4"/>
          <p:cNvSpPr txBox="1"/>
          <p:nvPr/>
        </p:nvSpPr>
        <p:spPr>
          <a:xfrm>
            <a:off x="597750" y="3654875"/>
            <a:ext cx="37416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зависят от влаги в почве: она помогает корням поглощать минералы и удерживать листья в рабочем состоянии. Засуха быстро нарушает весь процесс.
</a:t>
            </a:r>
            <a:endParaRPr lang="en-US" sz="1200" dirty="0"/>
          </a:p>
        </p:txBody>
      </p:sp>
      <p:sp>
        <p:nvSpPr>
          <p:cNvPr id="18" name="Text 5"/>
          <p:cNvSpPr txBox="1"/>
          <p:nvPr/>
        </p:nvSpPr>
        <p:spPr>
          <a:xfrm>
            <a:off x="1088725" y="3136641"/>
            <a:ext cx="32505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Условия для роста
</a:t>
            </a:r>
            <a:endParaRPr lang="en-US" sz="1400" dirty="0"/>
          </a:p>
        </p:txBody>
      </p:sp>
      <p:sp>
        <p:nvSpPr>
          <p:cNvPr id="19" name="Text 6"/>
          <p:cNvSpPr txBox="1"/>
          <p:nvPr/>
        </p:nvSpPr>
        <p:spPr>
          <a:xfrm>
            <a:off x="4838650" y="3649850"/>
            <a:ext cx="36762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5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и человек используют воду каждый день, но её качество и доступность не одинаковы везде. Поэтому сохранение чистых источников — общая задача.
</a:t>
            </a:r>
            <a:endParaRPr lang="en-US" sz="1200" dirty="0"/>
          </a:p>
        </p:txBody>
      </p:sp>
      <p:sp>
        <p:nvSpPr>
          <p:cNvPr id="20" name="Text 7"/>
          <p:cNvSpPr txBox="1"/>
          <p:nvPr/>
        </p:nvSpPr>
        <p:spPr>
          <a:xfrm>
            <a:off x="5349725" y="3136641"/>
            <a:ext cx="31863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ресурс
</a:t>
            </a:r>
            <a:endParaRPr lang="en-US" sz="1400" dirty="0"/>
          </a:p>
        </p:txBody>
      </p:sp>
      <p:sp>
        <p:nvSpPr>
          <p:cNvPr id="21" name="Text 8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22" name="Text 9"/>
          <p:cNvSpPr txBox="1"/>
          <p:nvPr/>
        </p:nvSpPr>
        <p:spPr>
          <a:xfrm>
            <a:off x="690325" y="287750"/>
            <a:ext cx="8042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вода — ключ к жизни
</a:t>
            </a:r>
            <a:endParaRPr lang="en-US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22075" y="1823468"/>
            <a:ext cx="4063200" cy="182246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1263800"/>
            <a:ext cx="4063200" cy="29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воды на планете непригодна для прямого использования человеком. Таблица показывает, где сосредоточены главные запасы пресной воды.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Доступная для повседневной жизни пресная вода составляет лишь малую часть всех водных запасов.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630475" y="4205600"/>
            <a:ext cx="30000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USGS, Water Science School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 на Земле пресной воды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3200" y="909025"/>
            <a:ext cx="3898500" cy="384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земных вод
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4564275" y="1234400"/>
            <a:ext cx="3846600" cy="62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Океаны и моря
</a:t>
            </a:r>
            <a:pPr algn="l" indent="0" marL="0">
              <a:lnSpc>
                <a:spcPct val="115000"/>
              </a:lnSpc>
              <a:buNone/>
            </a:pPr>
            <a:r>
              <a:rPr lang="en-US" sz="4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Океаны и моря содержат почти всю солёную воду планеты. Они регулируют климат, накапливают тепло и участвуют в круговороте влаги через испарение.
</a:t>
            </a:r>
            <a:endParaRPr lang="en-US" sz="1069" dirty="0"/>
          </a:p>
        </p:txBody>
      </p:sp>
      <p:sp>
        <p:nvSpPr>
          <p:cNvPr id="13" name="Text 3"/>
          <p:cNvSpPr txBox="1"/>
          <p:nvPr/>
        </p:nvSpPr>
        <p:spPr>
          <a:xfrm>
            <a:off x="4564275" y="2097119"/>
            <a:ext cx="3846600" cy="62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и озёра
</a:t>
            </a:r>
            <a:pPr algn="l" indent="0" marL="0">
              <a:lnSpc>
                <a:spcPct val="115000"/>
              </a:lnSpc>
              <a:buNone/>
            </a:pPr>
            <a:r>
              <a:rPr lang="en-US" sz="4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и озёра дают поверхностную пресную воду, доступную для людей, растений и животных. Эти водоёмы особенно чувствительны к загрязнению и засухе.
</a:t>
            </a:r>
            <a:endParaRPr lang="en-US" sz="1069" dirty="0"/>
          </a:p>
        </p:txBody>
      </p:sp>
      <p:sp>
        <p:nvSpPr>
          <p:cNvPr id="14" name="Text 4"/>
          <p:cNvSpPr txBox="1"/>
          <p:nvPr/>
        </p:nvSpPr>
        <p:spPr>
          <a:xfrm>
            <a:off x="4564275" y="2959835"/>
            <a:ext cx="3846600" cy="62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Подземные воды
</a:t>
            </a:r>
            <a:pPr algn="l" indent="0" marL="0">
              <a:lnSpc>
                <a:spcPct val="115000"/>
              </a:lnSpc>
              <a:buNone/>
            </a:pPr>
            <a:r>
              <a:rPr lang="en-US" sz="4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Подземные воды скрыты в трещинах, песках и породах. Они медленно пополняются, но часто служат важным источником питьевой воды и питания родников.
</a:t>
            </a:r>
            <a:endParaRPr lang="en-US" sz="1069" dirty="0"/>
          </a:p>
        </p:txBody>
      </p:sp>
      <p:sp>
        <p:nvSpPr>
          <p:cNvPr id="15" name="Text 5"/>
          <p:cNvSpPr txBox="1"/>
          <p:nvPr/>
        </p:nvSpPr>
        <p:spPr>
          <a:xfrm>
            <a:off x="4564250" y="3822552"/>
            <a:ext cx="3846600" cy="62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Ледники и снег
</a:t>
            </a:r>
            <a:pPr algn="l" indent="0" marL="0">
              <a:lnSpc>
                <a:spcPct val="115000"/>
              </a:lnSpc>
              <a:buNone/>
            </a:pPr>
            <a:r>
              <a:rPr lang="en-US" sz="4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Ледники и снежники накапливают воду в твёрдом виде и постепенно её отдаёт. Это помогает сохранять запасы влаги в холодных и горных районах.
</a:t>
            </a:r>
            <a:endParaRPr lang="en-US" sz="1069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400" y="1362175"/>
            <a:ext cx="8322900" cy="330440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Круговорот воды в природе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690325" y="870950"/>
            <a:ext cx="80241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основные этапы переноса воды между атмосферой, поверхностью и подземными слоями.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6800" y="1186376"/>
            <a:ext cx="3655800" cy="32916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связаны реки, озёра и ледники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1007050" y="1180050"/>
            <a:ext cx="3885600" cy="76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Исток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Исток реки обычно расположен в горах, лесах или болотах, где вода начинает движение. Отсюда поток собирает притоки и становится частью более крупной речной системы.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1007050" y="2031038"/>
            <a:ext cx="3885600" cy="76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Русло и пойма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Русло и пойма определяют, как река течёт и разливается. Во время половодья вода приносит ил и питательные вещества на прилегающие территории.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1007050" y="2884923"/>
            <a:ext cx="3885600" cy="76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Накопление воды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Озёра и болота накапливают влагу, замедляют её отток и помогают пережить сухие периоды. Они работают как естественные регуляторы водного режима.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1007050" y="3733698"/>
            <a:ext cx="3885600" cy="76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Природный запас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Ледники и снежники сохраняют воду надолго и постепенно высвобождают её при таянии. Поэтому они поддерживают реки даже в тёплый сезон.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25" y="2732070"/>
            <a:ext cx="8530800" cy="204106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43196" y="365350"/>
            <a:ext cx="81894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как среда для живых организмов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45900" y="1226675"/>
            <a:ext cx="1804800" cy="130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для многих видов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Рыбы, водоросли, личинки насекомых и другие организмы живут в воде постоянно. Для них важны температура, прозрачность и содержание кислорода.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2609428" y="1237075"/>
            <a:ext cx="1804800" cy="130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Поймы и разливы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Поймы рек особенно богаты жизнью, потому что во время разливов туда поступают вода, ил и питательные вещества. Это поддерживает рост растений и кормовую базу животных.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4692978" y="1237075"/>
            <a:ext cx="1804800" cy="130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Хрупкое равновесие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небольшое изменение уровня воды может лишить одни виды привычных условий и дать преимущество другим. Поэтому водные сообщества очень чувствительны к переменам.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6776509" y="1225225"/>
            <a:ext cx="1804800" cy="130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Связанные цепочки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Чистота воды влияет не только на отдельный вид, но и на всю цепочку питания. Если страдает одна группа организмов, это отражается на многих других.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400" y="1834018"/>
            <a:ext cx="4063200" cy="18224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6300" y="4258698"/>
            <a:ext cx="4158300" cy="4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ЮНЕСКО, материалы о водных ресурсах и водопользовании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11000" y="1360700"/>
            <a:ext cx="40632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сферы жизни используют воду по-разному: от кухни и ванной до полей, фабрик и электростанций. Таблица показывает самые заметные направления.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Почти каждая повседневная и хозяйственная деятельность зависит от стабильного водоснабжения.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вода нужна людям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93250" y="1910100"/>
            <a:ext cx="3677700" cy="132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всём мире сельское хозяйство остаётся главным потребителем пресной воды. Это показывает, почему даже бытовая экономия важна для общего водного баланса.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883650" y="1369800"/>
            <a:ext cx="3167100" cy="24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60D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70%
</a:t>
            </a:r>
            <a:pPr algn="ctr" indent="0" marL="0">
              <a:lnSpc>
                <a:spcPct val="90000"/>
              </a:lnSpc>
              <a:buNone/>
            </a:pPr>
            <a:r>
              <a:rPr lang="en-US" sz="600" b="1" dirty="0">
                <a:solidFill>
                  <a:srgbClr val="2A60D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600" b="1" dirty="0">
                <a:solidFill>
                  <a:srgbClr val="2A60D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пресной воды в мире идёт на сельское хозяйство
</a:t>
            </a:r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2A60D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FAO, UNESCO World Water Development Report 2024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775" y="1479378"/>
            <a:ext cx="3696300" cy="227684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3991750"/>
            <a:ext cx="35547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материалам обзоров UNEP, WHO и FAO о распространённых источниках загрязнения пресных вод.
</a:t>
            </a:r>
            <a:endParaRPr lang="en-US" sz="875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11000" y="1195350"/>
            <a:ext cx="40632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Дождь смывает с поверхности города и полей то, что накапливалось долгое время, поэтому загрязнение часто приходит в воду незаметно.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качество воды сильнее всего влияют повседневные стоки и смыв с территорий, а значит, загрязнение часто начинается далеко от самого водоёма.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Откуда берётся загрязнение воды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93250" y="1910100"/>
            <a:ext cx="3677700" cy="132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небольшое загрязнение может сделать воду непригодной без дополнительной обработки, потому что в ней меняются прозрачность, состав и безопасность.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883650" y="1369800"/>
            <a:ext cx="3167100" cy="24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60D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2,2 млрд
</a:t>
            </a:r>
            <a:pPr algn="ctr" indent="0" marL="0">
              <a:lnSpc>
                <a:spcPct val="90000"/>
              </a:lnSpc>
              <a:buNone/>
            </a:pPr>
            <a:r>
              <a:rPr lang="en-US" sz="600" b="1" dirty="0">
                <a:solidFill>
                  <a:srgbClr val="2A60D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600" b="1" dirty="0">
                <a:solidFill>
                  <a:srgbClr val="2A60D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в мире не имеют безопасной питьевой воды дома.
</a:t>
            </a:r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2A60D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WHO/UNICEF Joint Monitoring Programme, 2023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400" y="1362175"/>
            <a:ext cx="8322900" cy="330440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воды от источника к крану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690325" y="870950"/>
            <a:ext cx="80241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этапов подготовки воды к использованию на основе типовой технологии водоочистки.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93250" y="1910100"/>
            <a:ext cx="3677700" cy="132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55% населения мира живёт в городах, поэтому зелёные зоны и проницаемые поверхности напрямую влияют на то, как город справляется с дождями.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883650" y="1369800"/>
            <a:ext cx="3167100" cy="24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60D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55%
</a:t>
            </a:r>
            <a:pPr algn="ctr" indent="0" marL="0">
              <a:lnSpc>
                <a:spcPct val="90000"/>
              </a:lnSpc>
              <a:buNone/>
            </a:pPr>
            <a:r>
              <a:rPr lang="en-US" sz="600" b="1" dirty="0">
                <a:solidFill>
                  <a:srgbClr val="2A60D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600" b="1" dirty="0">
                <a:solidFill>
                  <a:srgbClr val="2A60D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населения мира живёт в городах.
</a:t>
            </a:r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2A60D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 DESA, World Urbanization Prospects, 2022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6800" y="887212"/>
            <a:ext cx="2730600" cy="23332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06700" y="875662"/>
            <a:ext cx="2730600" cy="233327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6600" y="861587"/>
            <a:ext cx="2730600" cy="233327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23950" y="3852927"/>
            <a:ext cx="2546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ледник выглядит неподвижным, но внутри него хранится вода, собранная за многие зимы. Когда лёд тает быстрее обычного, ручьи усиливаются, а ниже по течению меняется привычный режим рек.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23950" y="3421077"/>
            <a:ext cx="25461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Ледник как запас воды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313850" y="3841377"/>
            <a:ext cx="2546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редкого дождя сухая почва сначала почти не принимает влагу. Вода быстро уходит по поверхности, образует ручьи и может вызвать подтопление там, где нет травы и деревьев.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313850" y="3409527"/>
            <a:ext cx="25461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дождь становится сильнее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203750" y="3827302"/>
            <a:ext cx="2546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горах и на севере таяние снега начинается раньше, чем раньше. Это влияет на посевы, уровень рек и время, когда людям особенно нужна вода для хозяйства.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6203750" y="3395452"/>
            <a:ext cx="25461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Сдвиг сезонов воды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меняется вода в природе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400" y="1362175"/>
            <a:ext cx="8322900" cy="330440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Замкнутая цепочка водного баланса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690325" y="870950"/>
            <a:ext cx="80241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вода проходит через территорию и как изменения в одном звене отражаются на других.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Привычки, которые помогают воде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2437850" y="3671914"/>
            <a:ext cx="22881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Проверяйте трубы, смесители и бачки: даже маленькая течь за месяц превращается в большой потерь воды. Ремонт помогает не только экономить ресурс, но и уменьшает счёт.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2928825" y="3140914"/>
            <a:ext cx="17970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Устранять протечки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553125" y="1787927"/>
            <a:ext cx="22881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Начинайте с простого: закрывайте кран, когда чистите зубы, и выбирайте короткий душ. Эти привычки особенно заметны в семье, где расход воды повторяется каждый день.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1044100" y="1253789"/>
            <a:ext cx="17970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Сокращать лишний расход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4852075" y="1787914"/>
            <a:ext cx="22881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сливайте в раковину краски, лекарства, батарейки и масло. Такие вещества трудно удалить из стоков, поэтому их нужно сдавать отдельно или утилизировать по правилам.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5343050" y="1253777"/>
            <a:ext cx="17970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загрязнять стоки
</a:t>
            </a:r>
            <a:endParaRPr lang="en-US" sz="1200" dirty="0"/>
          </a:p>
        </p:txBody>
      </p:sp>
      <p:sp>
        <p:nvSpPr>
          <p:cNvPr id="17" name="Text 8"/>
          <p:cNvSpPr txBox="1"/>
          <p:nvPr/>
        </p:nvSpPr>
        <p:spPr>
          <a:xfrm>
            <a:off x="5660900" y="3671914"/>
            <a:ext cx="22881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Участвуйте в раздельном сборе и уборке берегов: пластик и мусор часто попадают в водоёмы с улиц и дворов. Чем меньше мусора вокруг, тем чище вода.
</a:t>
            </a:r>
            <a:endParaRPr lang="en-US" sz="1000" dirty="0"/>
          </a:p>
        </p:txBody>
      </p:sp>
      <p:sp>
        <p:nvSpPr>
          <p:cNvPr id="18" name="Text 9"/>
          <p:cNvSpPr txBox="1"/>
          <p:nvPr/>
        </p:nvSpPr>
        <p:spPr>
          <a:xfrm>
            <a:off x="6151875" y="3140914"/>
            <a:ext cx="17970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Беречь берега и дворы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8650" y="2896775"/>
            <a:ext cx="3263400" cy="1001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Фильтр и песок
</a:t>
            </a:r>
            <a:pPr algn="l" indent="0" marL="0">
              <a:lnSpc>
                <a:spcPct val="130039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Возьмите воронку, фильтр и песок с водой. Вы увидите, что механическая очистка задерживает твёрдые частицы, но не растворённые вещества.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3060625" y="1458050"/>
            <a:ext cx="3263400" cy="9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Масло и вода
</a:t>
            </a:r>
            <a:pPr algn="l" indent="0" marL="0">
              <a:lnSpc>
                <a:spcPct val="130039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Смешайте воду с маслом. Жидкости быстро разделятся на слои, и станет понятно, почему часть загрязнений убирают отдельными способами.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95050" y="2896775"/>
            <a:ext cx="3035400" cy="1001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Разная почва
</a:t>
            </a:r>
            <a:pPr algn="l" indent="0" marL="0">
              <a:lnSpc>
                <a:spcPct val="130039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Полейте одинаковым объёмом воды песок и почву с гумусом. Скорость впитывания будет разной, потому что грунт устроен неодинаково.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свойства воды на простых опытах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690325" y="287750"/>
            <a:ext cx="8042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чему ведёт разговор о воде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887150" y="1672400"/>
            <a:ext cx="21837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Пресной воды мало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Пресной воды на Земле немного, а доступная человеку часть ещё меньше. Поэтому даже обычная экономия дома имеет значение для семей и городов.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887150" y="3216775"/>
            <a:ext cx="21837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не стоит на месте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постоянно движется между облаками, почвой, реками, льдом и подземными слоями. Если понять этот путь, легче объяснить, почему один участок влияет на другой.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736636" y="1684863"/>
            <a:ext cx="21837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Поведение людей важно
</a:t>
            </a:r>
            <a:pPr algn="l" indent="0" marL="0">
              <a:lnSpc>
                <a:spcPct val="115000"/>
              </a:lnSpc>
              <a:buNone/>
            </a:pPr>
            <a:r>
              <a:rPr lang="en-US" sz="38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начинается с привычных действий: мусора, стоков, лишней химии и небрежного обращения с отходами. Маленькие решения складываются в большой результат.
</a:t>
            </a:r>
            <a:endParaRPr lang="en-US" sz="1143" dirty="0"/>
          </a:p>
        </p:txBody>
      </p:sp>
      <p:sp>
        <p:nvSpPr>
          <p:cNvPr id="13" name="Text 5"/>
          <p:cNvSpPr txBox="1"/>
          <p:nvPr/>
        </p:nvSpPr>
        <p:spPr>
          <a:xfrm>
            <a:off x="3751474" y="3216775"/>
            <a:ext cx="21837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начинается заранее
</a:t>
            </a:r>
            <a:pPr algn="l" indent="0" marL="0">
              <a:lnSpc>
                <a:spcPct val="115000"/>
              </a:lnSpc>
              <a:buNone/>
            </a:pPr>
            <a:r>
              <a:rPr lang="en-US" sz="36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Очистка, санитарные нормы и контроль качества защищают здоровье, но лучше не доводить воду до сильного загрязнения. Профилактика всегда проще, чем сложная очистка.
</a:t>
            </a:r>
            <a:endParaRPr lang="en-US" sz="1085" dirty="0"/>
          </a:p>
        </p:txBody>
      </p:sp>
      <p:sp>
        <p:nvSpPr>
          <p:cNvPr id="14" name="Text 6"/>
          <p:cNvSpPr txBox="1"/>
          <p:nvPr/>
        </p:nvSpPr>
        <p:spPr>
          <a:xfrm>
            <a:off x="6549024" y="1672400"/>
            <a:ext cx="21837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Ответственность общая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Города, климат и состояние зелёных зон меняют водный режим. Значит, забота о воде — это не только задача специалистов, но и общий выбор общества.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40125" y="1608950"/>
            <a:ext cx="7859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связывает природу и жизнь человека в одну систему: всё, что мы берём, очищаем или загрязняем, возвращается к нам через ту же среду. Беречь её — значит думать о будущем.
</a:t>
            </a:r>
            <a:endParaRPr lang="en-US" sz="1300" dirty="0"/>
          </a:p>
        </p:txBody>
      </p:sp>
      <p:sp>
        <p:nvSpPr>
          <p:cNvPr id="4" name="Text 1"/>
          <p:cNvSpPr txBox="1"/>
          <p:nvPr/>
        </p:nvSpPr>
        <p:spPr>
          <a:xfrm>
            <a:off x="640125" y="287750"/>
            <a:ext cx="80925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 — общий ресурс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2026-07-26T15:51:20Z</dcterms:created>
  <dcterms:modified xsi:type="dcterms:W3CDTF">2026-07-26T15:51:20Z</dcterms:modified>
</cp:coreProperties>
</file>