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74512" y="2077350"/>
            <a:ext cx="3594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Юго-Восточной Азии
</a:t>
            </a:r>
            <a:endParaRPr lang="en-US" sz="1612" dirty="0"/>
          </a:p>
        </p:txBody>
      </p:sp>
      <p:sp>
        <p:nvSpPr>
          <p:cNvPr id="5" name="Text 1"/>
          <p:cNvSpPr txBox="1"/>
          <p:nvPr/>
        </p:nvSpPr>
        <p:spPr>
          <a:xfrm>
            <a:off x="2878523" y="1671320"/>
            <a:ext cx="33870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46" dirty="0"/>
          </a:p>
        </p:txBody>
      </p:sp>
      <p:sp>
        <p:nvSpPr>
          <p:cNvPr id="6" name="Text 2"/>
          <p:cNvSpPr txBox="1"/>
          <p:nvPr/>
        </p:nvSpPr>
        <p:spPr>
          <a:xfrm>
            <a:off x="2774512" y="2745947"/>
            <a:ext cx="35949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где море соединяет страны, а история — целые цивилизации.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Юго-Восточную Азию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показывает, как география, торговля и миграции формируют развитие государств, их города, экономику и повседневную культуру.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6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ЮВА: рост, молодёжь и концентрация в городах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распределено неравномерно: крупнейшие центры тяготеют к побережьям и крупным городам.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формируют основную демографическую массу региона, а Сингапур выделяется крайне высокой плотностью и урбанизацией.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Всемирного банка, 2024
</a:t>
            </a:r>
            <a:endParaRPr lang="en-US" sz="8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на карте мира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68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432432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находится между Индийским и Тихим океанами, поэтому её развитие всегда было связано с морской торговлей, портами и контролем над проливами.
</a:t>
            </a:r>
            <a:endParaRPr lang="en-US" sz="731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232218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положение
</a:t>
            </a:r>
            <a:endParaRPr lang="en-US" sz="831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173088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часть включает Вьетнам, Таиланд, Лаос, Камбоджу и Мьянму, а островная — Индонезию, Филиппины, Бруней, Сингапур, Малайзию и Восточный Тимор.
</a:t>
            </a:r>
            <a:endParaRPr lang="en-US" sz="731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1972874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региона
</a:t>
            </a:r>
            <a:endParaRPr lang="en-US" sz="831" dirty="0"/>
          </a:p>
        </p:txBody>
      </p:sp>
      <p:sp>
        <p:nvSpPr>
          <p:cNvPr id="12" name="Text 6"/>
          <p:cNvSpPr txBox="1"/>
          <p:nvPr/>
        </p:nvSpPr>
        <p:spPr>
          <a:xfrm>
            <a:off x="360115" y="2913744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увидеть, что страны региона не образуют единого континентального массива: их разделяют моря, архипелаги и узкие проливы, но объединяют связи между рынками.
</a:t>
            </a:r>
            <a:endParaRPr lang="en-US" sz="731" dirty="0"/>
          </a:p>
        </p:txBody>
      </p:sp>
      <p:sp>
        <p:nvSpPr>
          <p:cNvPr id="13" name="Text 7"/>
          <p:cNvSpPr txBox="1"/>
          <p:nvPr/>
        </p:nvSpPr>
        <p:spPr>
          <a:xfrm>
            <a:off x="360115" y="2713530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через море
</a:t>
            </a:r>
            <a:endParaRPr lang="en-US" sz="831" dirty="0"/>
          </a:p>
        </p:txBody>
      </p:sp>
      <p:sp>
        <p:nvSpPr>
          <p:cNvPr id="14" name="Text 8"/>
          <p:cNvSpPr txBox="1"/>
          <p:nvPr/>
        </p:nvSpPr>
        <p:spPr>
          <a:xfrm>
            <a:off x="360115" y="3654400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география объясняет, почему здесь рано возникли торговые города, смешение культур и высокая роль транспорта в жизни государств.
</a:t>
            </a:r>
            <a:endParaRPr lang="en-US" sz="731" dirty="0"/>
          </a:p>
        </p:txBody>
      </p:sp>
      <p:sp>
        <p:nvSpPr>
          <p:cNvPr id="15" name="Text 9"/>
          <p:cNvSpPr txBox="1"/>
          <p:nvPr/>
        </p:nvSpPr>
        <p:spPr>
          <a:xfrm>
            <a:off x="360115" y="3454186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логика
</a:t>
            </a:r>
            <a:endParaRPr lang="en-US" sz="831" dirty="0"/>
          </a:p>
        </p:txBody>
      </p:sp>
      <p:sp>
        <p:nvSpPr>
          <p:cNvPr id="16" name="Text 10"/>
          <p:cNvSpPr txBox="1"/>
          <p:nvPr/>
        </p:nvSpPr>
        <p:spPr>
          <a:xfrm>
            <a:off x="360000" y="4395056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материковых и островных стран удобно начинать с карты: на ней сразу видны и природные различия, и общие региональные черты.
</a:t>
            </a:r>
            <a:endParaRPr lang="en-US" sz="731" dirty="0"/>
          </a:p>
        </p:txBody>
      </p:sp>
      <p:sp>
        <p:nvSpPr>
          <p:cNvPr id="17" name="Text 11"/>
          <p:cNvSpPr txBox="1"/>
          <p:nvPr/>
        </p:nvSpPr>
        <p:spPr>
          <a:xfrm>
            <a:off x="360000" y="4194842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карта
</a:t>
            </a:r>
            <a:endParaRPr lang="en-US" sz="8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региона: море, горы, реки и муссоны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68" dirty="0"/>
          </a:p>
        </p:txBody>
      </p:sp>
      <p:sp>
        <p:nvSpPr>
          <p:cNvPr id="13" name="Text 2"/>
          <p:cNvSpPr txBox="1"/>
          <p:nvPr/>
        </p:nvSpPr>
        <p:spPr>
          <a:xfrm>
            <a:off x="657775" y="131137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расположен между двумя океанами и выходит к важнейшим морским маршрутам. Это делает торговлю морем естественной частью хозяйства и объясняет значение портов и проливов.
</a:t>
            </a:r>
            <a:endParaRPr lang="en-US" sz="999" dirty="0"/>
          </a:p>
        </p:txBody>
      </p:sp>
      <p:sp>
        <p:nvSpPr>
          <p:cNvPr id="14" name="Text 3"/>
          <p:cNvSpPr txBox="1"/>
          <p:nvPr/>
        </p:nvSpPr>
        <p:spPr>
          <a:xfrm>
            <a:off x="657775" y="219457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воды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преобладают равнины, речные долины и дельты, а в островной части — вулканические хребты, береговые низменности и множество мелких островов, меняющих транспорт и расселение населения.
</a:t>
            </a:r>
            <a:endParaRPr lang="en-US" sz="982" dirty="0"/>
          </a:p>
        </p:txBody>
      </p:sp>
      <p:sp>
        <p:nvSpPr>
          <p:cNvPr id="15" name="Text 4"/>
          <p:cNvSpPr txBox="1"/>
          <p:nvPr/>
        </p:nvSpPr>
        <p:spPr>
          <a:xfrm>
            <a:off x="657775" y="307779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сезоны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Муссоны приносят сезонные дожди, от которых зависят посевы, сроки работ и уровень воды в реках. Одновременно они создают риск наводнений и сбоев в сельском хозяйстве.
</a:t>
            </a:r>
            <a:endParaRPr lang="en-US" sz="1002" dirty="0"/>
          </a:p>
        </p:txBody>
      </p:sp>
      <p:sp>
        <p:nvSpPr>
          <p:cNvPr id="16" name="Text 5"/>
          <p:cNvSpPr txBox="1"/>
          <p:nvPr/>
        </p:nvSpPr>
        <p:spPr>
          <a:xfrm>
            <a:off x="657775" y="396101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региона формирует различия между странами: где-то главную роль играют рисовые равнины, где-то — порты, рыболовство, островные связи и доступ к международной торговле.
</a:t>
            </a:r>
            <a:endParaRPr lang="en-US" sz="10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ЮВА: масштабы и распределение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особенно заметны крупнейшие демографические центры, а также быстрый рост городских агломераций и пригородов.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центр ЮВА сосредоточен в нескольких крупных странах, а Сингапур служит примером почти полной городской концентрации.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Всемирного банка, 2024
</a:t>
            </a:r>
            <a:endParaRPr lang="en-US" sz="8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многоязычие в странах ЮВА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68" dirty="0"/>
          </a:p>
        </p:txBody>
      </p:sp>
      <p:sp>
        <p:nvSpPr>
          <p:cNvPr id="11" name="Text 2"/>
          <p:cNvSpPr txBox="1"/>
          <p:nvPr/>
        </p:nvSpPr>
        <p:spPr>
          <a:xfrm>
            <a:off x="359950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ЮВА сосуществуют десятки языковых семей, поэтому даже соседние страны могут говорить на совсем разных языках и использовать разные письменности.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2489674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Австронезийские, тай-кадайские, австроазиатские и сино-тибетские языки образуют сложную карту общения, которая отражает древние миграции и длительные культурные контакты.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4619399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нескольких языках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Сингапуре и Малайзии многоязычие стало частью повседневности: люди часто переключаются между несколькими языками дома, в школе и на работе.
</a:t>
            </a:r>
            <a:endParaRPr lang="en-US" sz="1102" dirty="0"/>
          </a:p>
        </p:txBody>
      </p:sp>
      <p:sp>
        <p:nvSpPr>
          <p:cNvPr id="14" name="Text 5"/>
          <p:cNvSpPr txBox="1"/>
          <p:nvPr/>
        </p:nvSpPr>
        <p:spPr>
          <a:xfrm>
            <a:off x="6749117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особенно важен в образовании, бизнесе и туризме, потому что помогает разным странам региона общаться между собой и с внешним миром.
</a:t>
            </a:r>
            <a:endParaRPr lang="en-US" sz="11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культурные следы в повседневной жизни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68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как память о древних государствах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Ангкоре каменные храмы напоминают о времени, когда религия, власть и искусство были тесно связаны. Эти сооружения не только памятники прошлого, но и важная часть культурной памяти региона. Сегодня они помогают понять, как буддизм и индуистские традиции влияли на государственность и архитектуру.
</a:t>
            </a:r>
            <a:endParaRPr lang="en-US" sz="961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Мечети и городская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Индонезии и Малайзии мечети стоят рядом с рынками, школами и жилыми кварталами, поэтому религия здесь заметна в обычном городском пейзаже. Пятничная молитва, праздники Рамадана и семейные обычаи показывают, как ислам влияет на ритм повседневной жизни.
</a:t>
            </a:r>
            <a:endParaRPr lang="en-US" sz="961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Пагоды и традиции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Буддийские пагоды Таиланда и Мьянмы особенно заметны в праздники, когда улицы заполняются свечами, цветами и процессиями. Религиозные ритуалы здесь связаны не только с верой, но и с семейными встречами, уважением к старшим и сохранением общинных традиций.
</a:t>
            </a:r>
            <a:endParaRPr lang="en-US" sz="96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обзор: главные вехи ЮВА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региона и переходы между ними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7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стран
</a:t>
            </a:r>
            <a:endParaRPr lang="en-US" sz="6076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согласуют торговлю, транспорт и позиции по общим вопросам.
</a:t>
            </a:r>
            <a:endParaRPr lang="en-US" sz="2575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блок более заметным в переговорах, торговле и совместных проектах, хотя внутри него сохраняются серьёзные различия.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ASEAN, официальный сайт организации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сегодня: производство, услуги и торговля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68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432432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региона сельское хозяйство уже не единственная основа экономики: рядом с рисовыми полями развиваются фабрики, сборочные линии и современные сервисы, связанные с торговлей и потреблением.
</a:t>
            </a:r>
            <a:endParaRPr lang="en-US" sz="731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232218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поля к фабрике
</a:t>
            </a:r>
            <a:endParaRPr lang="en-US" sz="831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173088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 и Таиланд заметны в электронике и автосборке: они привлекают предприятия, которым важны трудовые ресурсы, экспортные рынки и удобный выход к морским маршрутам.
</a:t>
            </a:r>
            <a:endParaRPr lang="en-US" sz="731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1972874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центры
</a:t>
            </a:r>
            <a:endParaRPr lang="en-US" sz="831" dirty="0"/>
          </a:p>
        </p:txBody>
      </p:sp>
      <p:sp>
        <p:nvSpPr>
          <p:cNvPr id="12" name="Text 6"/>
          <p:cNvSpPr txBox="1"/>
          <p:nvPr/>
        </p:nvSpPr>
        <p:spPr>
          <a:xfrm>
            <a:off x="360115" y="2913744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выделяется масштабом внутреннего рынка и запасами природных ресурсов. Это поддерживает добычу, переработку сырья и спрос на товары повседневного спроса в крупных городах.
</a:t>
            </a:r>
            <a:endParaRPr lang="en-US" sz="731" dirty="0"/>
          </a:p>
        </p:txBody>
      </p:sp>
      <p:sp>
        <p:nvSpPr>
          <p:cNvPr id="13" name="Text 7"/>
          <p:cNvSpPr txBox="1"/>
          <p:nvPr/>
        </p:nvSpPr>
        <p:spPr>
          <a:xfrm>
            <a:off x="360115" y="2713530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спрос
</a:t>
            </a:r>
            <a:endParaRPr lang="en-US" sz="831" dirty="0"/>
          </a:p>
        </p:txBody>
      </p:sp>
      <p:sp>
        <p:nvSpPr>
          <p:cNvPr id="14" name="Text 8"/>
          <p:cNvSpPr txBox="1"/>
          <p:nvPr/>
        </p:nvSpPr>
        <p:spPr>
          <a:xfrm>
            <a:off x="360115" y="3654400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стал узлом финансов, страхования, логистики и деловых услуг. Его экономика строится на скорости, точности и подключённости к международным цепочкам поставок.
</a:t>
            </a:r>
            <a:endParaRPr lang="en-US" sz="731" dirty="0"/>
          </a:p>
        </p:txBody>
      </p:sp>
      <p:sp>
        <p:nvSpPr>
          <p:cNvPr id="15" name="Text 9"/>
          <p:cNvSpPr txBox="1"/>
          <p:nvPr/>
        </p:nvSpPr>
        <p:spPr>
          <a:xfrm>
            <a:off x="360115" y="3454186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Сервисная специализация
</a:t>
            </a:r>
            <a:endParaRPr lang="en-US" sz="831" dirty="0"/>
          </a:p>
        </p:txBody>
      </p:sp>
      <p:sp>
        <p:nvSpPr>
          <p:cNvPr id="16" name="Text 10"/>
          <p:cNvSpPr txBox="1"/>
          <p:nvPr/>
        </p:nvSpPr>
        <p:spPr>
          <a:xfrm>
            <a:off x="360000" y="4395056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остаётся важным источником дохода для многих территорий: Бали, Пхукет и другие курорты развивают гостиницы, транспорт, питание и малый бизнес вокруг потока гостей.
</a:t>
            </a:r>
            <a:endParaRPr lang="en-US" sz="731" dirty="0"/>
          </a:p>
        </p:txBody>
      </p:sp>
      <p:sp>
        <p:nvSpPr>
          <p:cNvPr id="17" name="Text 11"/>
          <p:cNvSpPr txBox="1"/>
          <p:nvPr/>
        </p:nvSpPr>
        <p:spPr>
          <a:xfrm>
            <a:off x="360000" y="4194842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доходы
</a:t>
            </a:r>
            <a:endParaRPr lang="en-US" sz="8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1831508"/>
            <a:ext cx="4491900" cy="21402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по экономике и урбанизации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ведущие отрасли, плотность населения и роль городов в экономике стран Юго-Восточной Азии.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специализация тесно связана с уровнем урбанизации: чем сильнее роль крупных городов и портов, тем заметнее услуги и промышленность.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общеизвестным экономическим особенностям стран региона
</a:t>
            </a:r>
            <a:endParaRPr lang="en-US" sz="8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ЮВА: урбанизация и агломерации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68" dirty="0"/>
          </a:p>
        </p:txBody>
      </p:sp>
      <p:sp>
        <p:nvSpPr>
          <p:cNvPr id="12" name="Text 2"/>
          <p:cNvSpPr txBox="1"/>
          <p:nvPr/>
        </p:nvSpPr>
        <p:spPr>
          <a:xfrm>
            <a:off x="36247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Рост агломераций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Джакарта, Бангкок и Манила растут быстрее, чем успевает развиваться транспорт. Вокруг центров деловой активности формируются пригороды, а вместе с ними — ежедневные пробки и нагрузка на дороги.
</a:t>
            </a:r>
            <a:endParaRPr lang="en-US" sz="1054" dirty="0"/>
          </a:p>
        </p:txBody>
      </p:sp>
      <p:sp>
        <p:nvSpPr>
          <p:cNvPr id="13" name="Text 3"/>
          <p:cNvSpPr txBox="1"/>
          <p:nvPr/>
        </p:nvSpPr>
        <p:spPr>
          <a:xfrm>
            <a:off x="2493325" y="152592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Вертикальный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Хошимине, Ханое и Куала-Лумпуре небоскрёбы соседствуют с плотной застройкой старых кварталов. Это создаёт резкий контраст между современными офисами, рынками и уличной торговлей.
</a:t>
            </a:r>
            <a:endParaRPr lang="en-US" sz="1054" dirty="0"/>
          </a:p>
        </p:txBody>
      </p:sp>
      <p:sp>
        <p:nvSpPr>
          <p:cNvPr id="14" name="Text 4"/>
          <p:cNvSpPr txBox="1"/>
          <p:nvPr/>
        </p:nvSpPr>
        <p:spPr>
          <a:xfrm>
            <a:off x="4624175" y="152593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Город-узел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показывает другой тип урбанизации: высокая плотность сочетается с планировкой, транспортной связностью и сильной инфраструктурой. Город работает как региональный узел для бизнеса и поездок.
</a:t>
            </a:r>
            <a:endParaRPr lang="en-US" sz="1054" dirty="0"/>
          </a:p>
        </p:txBody>
      </p:sp>
      <p:sp>
        <p:nvSpPr>
          <p:cNvPr id="15" name="Text 5"/>
          <p:cNvSpPr txBox="1"/>
          <p:nvPr/>
        </p:nvSpPr>
        <p:spPr>
          <a:xfrm>
            <a:off x="675502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Жизнь на улице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агломерациях люди живут в ритме улицы: рынки, кафе, общественный транспорт и вечерняя торговля формируют повседневность, где экономическая активность заметна почти на каждом шаге.
</a:t>
            </a:r>
            <a:endParaRPr lang="en-US" sz="10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217" y="1397377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17" y="2308815"/>
            <a:ext cx="350400" cy="311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5029" y="3190137"/>
            <a:ext cx="278775" cy="371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217" y="4131839"/>
            <a:ext cx="350400" cy="3114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страны региона отличаются друг от друга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68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Материковые страны, такие как Таиланд, Вьетнам и Камбоджа, часто имеют крупные рисовые долины и речные равнины. Именно там сосредоточены сельское хозяйство, население и транспортные коридоры.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Индонезия, Филиппины и Бруней сильнее связаны с морем: важны порты, рыболовство, морская торговля и связь между островами. Расстояния между территориями здесь особенно влияют на жизнь людей.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странах ведущую роль играют услуги, финансы и туризм, как в Сингапуре и частично в Малайзии. Такой профиль усиливает международные связи и требует развитой инфраструктуры.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других экономика опирается на промышленность, сырьё и переработку, как в Индонезии, Вьетнаме и Таиланде. Это помогает создавать рабочие места, но делает страны зависимыми от мирового спроса.
</a:t>
            </a:r>
            <a:endParaRPr lang="en-US" sz="9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6441" y="3052271"/>
            <a:ext cx="2731200" cy="16536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2777" y="3052271"/>
            <a:ext cx="2731200" cy="165365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0025" y="3052271"/>
            <a:ext cx="2731200" cy="165365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повседневность: еда, праздники, традиции
</a:t>
            </a:r>
            <a:endParaRPr lang="en-US" sz="1812" dirty="0"/>
          </a:p>
        </p:txBody>
      </p:sp>
      <p:sp>
        <p:nvSpPr>
          <p:cNvPr id="14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68" dirty="0"/>
          </a:p>
        </p:txBody>
      </p:sp>
      <p:sp>
        <p:nvSpPr>
          <p:cNvPr id="15" name="Text 2"/>
          <p:cNvSpPr txBox="1"/>
          <p:nvPr/>
        </p:nvSpPr>
        <p:spPr>
          <a:xfrm>
            <a:off x="3206456" y="1457013"/>
            <a:ext cx="27312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семейные обычаи
</a:t>
            </a:r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регионе часто связаны с водой, луной и семейным единением. В Индонезии, например, религиозные и местные традиции переплетаются, а в Таиланде и Вьетнаме праздничные дни сопровождаются общими застольями и визитами к старшим.
</a:t>
            </a:r>
            <a:endParaRPr lang="en-US" sz="1026" dirty="0"/>
          </a:p>
        </p:txBody>
      </p:sp>
      <p:sp>
        <p:nvSpPr>
          <p:cNvPr id="16" name="Text 3"/>
          <p:cNvSpPr txBox="1"/>
          <p:nvPr/>
        </p:nvSpPr>
        <p:spPr>
          <a:xfrm>
            <a:off x="6052792" y="1457013"/>
            <a:ext cx="27312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 современном ритме
</a:t>
            </a:r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улицах городов можно увидеть национальную одежду, храмовые церемонии и уважение к гостям, которое считается важной частью культуры. Даже в крупных мегаполисах традиции сохраняются рядом с современными кафе, офисами и транспортными развязками.
</a:t>
            </a:r>
            <a:endParaRPr lang="en-US" sz="1026" dirty="0"/>
          </a:p>
        </p:txBody>
      </p:sp>
      <p:sp>
        <p:nvSpPr>
          <p:cNvPr id="17" name="Text 4"/>
          <p:cNvSpPr txBox="1"/>
          <p:nvPr/>
        </p:nvSpPr>
        <p:spPr>
          <a:xfrm>
            <a:off x="360104" y="1457013"/>
            <a:ext cx="27312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Уличная еда как часть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ночных рынках Таиланда и Вьетнама еда становится частью городской жизни: покупают лапшу, рис, супы и блюда на гриле прямо с уличных тележек. Такое питание недорогое, быстрое и очень заметное в повседневности.
</a:t>
            </a:r>
            <a:endParaRPr lang="en-US" sz="111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молодёжь в цифровую эпоху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68" dirty="0"/>
          </a:p>
        </p:txBody>
      </p:sp>
      <p:sp>
        <p:nvSpPr>
          <p:cNvPr id="13" name="Text 2"/>
          <p:cNvSpPr txBox="1"/>
          <p:nvPr/>
        </p:nvSpPr>
        <p:spPr>
          <a:xfrm>
            <a:off x="657775" y="131137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 доступ к учёбе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ЮВА расширяется доступ к школам и университетам, поэтому всё больше подростков продолжают обучение после базовой ступени. Это повышает шансы на работу в сервисе, технике и цифровых профессиях.
</a:t>
            </a:r>
            <a:endParaRPr lang="en-US" sz="982" dirty="0"/>
          </a:p>
        </p:txBody>
      </p:sp>
      <p:sp>
        <p:nvSpPr>
          <p:cNvPr id="14" name="Text 3"/>
          <p:cNvSpPr txBox="1"/>
          <p:nvPr/>
        </p:nvSpPr>
        <p:spPr>
          <a:xfrm>
            <a:off x="657775" y="219457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стал привычным инструментом для общения, поиска информации и выполнения домашних заданий. Через приложения школьники получают материалы, а семьи — доступ к сервисам, связанным с транспортом, оплатой и госуслугами.
</a:t>
            </a:r>
            <a:endParaRPr lang="en-US" sz="982" dirty="0"/>
          </a:p>
        </p:txBody>
      </p:sp>
      <p:sp>
        <p:nvSpPr>
          <p:cNvPr id="15" name="Text 4"/>
          <p:cNvSpPr txBox="1"/>
          <p:nvPr/>
        </p:nvSpPr>
        <p:spPr>
          <a:xfrm>
            <a:off x="657775" y="307779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цифровые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Сингапуре и Малайзии активно развиваются цифровые сервисы, включая платформы для обучения и администрирования. Это создаёт среду, где технологии поддерживают и бизнес, и образование.
</a:t>
            </a:r>
            <a:endParaRPr lang="en-US" sz="982" dirty="0"/>
          </a:p>
        </p:txBody>
      </p:sp>
      <p:sp>
        <p:nvSpPr>
          <p:cNvPr id="16" name="Text 5"/>
          <p:cNvSpPr txBox="1"/>
          <p:nvPr/>
        </p:nvSpPr>
        <p:spPr>
          <a:xfrm>
            <a:off x="657775" y="396101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Онлайн-обучение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Вьетнаме и на Филиппинах быстро растут EdTech-платформы и дистанционные форматы. Они помогают учиться тем, кто живёт далеко от крупных центров или совмещает обучение с работой.
</a:t>
            </a:r>
            <a:endParaRPr lang="en-US" sz="10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инфраструктура: связь, порты, мобильность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68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морские 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59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Сингапура, Танджунг-Пелепаса и Лаем Чабанга обслуживают потоки товаров между Азией и миром. Через них проходят контейнеры, сырьё, комплектующие и готовая продукция.
</a:t>
            </a:r>
            <a:endParaRPr lang="en-US" sz="1089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по воде
</a:t>
            </a:r>
            <a:pPr algn="l" indent="0" marL="0">
              <a:lnSpc>
                <a:spcPct val="115000"/>
              </a:lnSpc>
              <a:buNone/>
            </a:pPr>
            <a:r>
              <a:rPr lang="en-US" sz="54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остаются основой региональной торговли, потому что островные и прибрежные страны тесно связаны между собой. Отсюда важность перевалочных пунктов, терминалов и надёжных графиков доставки.
</a:t>
            </a:r>
            <a:endParaRPr lang="en-US" sz="999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через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9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Авиахабы ускоряют перемещение людей и высокоценных грузов. Для региона это особенно важно: туризм, деловые поездки и срочная логистика требуют быстрой связности между столицами и крупными городами.
</a:t>
            </a:r>
            <a:endParaRPr lang="en-US" sz="1080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 и 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56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для оплаты, такси и доставки стали частью повседневности в больших городах. Они показывают, как инфраструктура теперь включает не только дороги и порты, но и цифровые платформы.
</a:t>
            </a:r>
            <a:endParaRPr lang="en-US" sz="10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биоразнообразие региона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463753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Борнео и Суматры — одни из самых ценных экосистем региона. Они удерживают влагу, поддерживают климатические процессы и служат средой обитания тысяч видов растений и животных.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199022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35989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Мангровые заросли и дельты рек защищают берега от размыва, а также служат местом нереста и питания для рыбы. Поэтому они важны и для природы, и для прибрежного хозяйства.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095164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Береговые экосистемы
</a:t>
            </a:r>
            <a:endParaRPr lang="en-US" sz="9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5602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и островные зоны поддерживают рыболовство и дайвинг-туризм, но очень чувствительны к загрязнению и потеплению воды. Их состояние быстро отражается на доходах местных сообществ.
</a:t>
            </a:r>
            <a:endParaRPr lang="en-US" sz="8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9129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и туризм
</a:t>
            </a:r>
            <a:endParaRPr lang="en-US" sz="9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52156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делает регион ценным в мировом масштабе. Потеря лесов или загрязнение воды затрагивают не только природу, но и здоровье людей, занятость и продовольственную безопасность.
</a:t>
            </a:r>
            <a:endParaRPr lang="en-US" sz="8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88742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утраты природы
</a:t>
            </a:r>
            <a:endParaRPr lang="en-US" sz="9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 меры ответа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68" dirty="0"/>
          </a:p>
        </p:txBody>
      </p:sp>
      <p:sp>
        <p:nvSpPr>
          <p:cNvPr id="12" name="Text 2"/>
          <p:cNvSpPr txBox="1"/>
          <p:nvPr/>
        </p:nvSpPr>
        <p:spPr>
          <a:xfrm>
            <a:off x="36247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Защита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лесов и палы приводят к дыму, потере видов и ухудшению качества воздуха. Поэтому важны контроль за землепользованием, охрана лесов и строгие меры против незаконной вырубки.
</a:t>
            </a:r>
            <a:endParaRPr lang="en-US" sz="1054" dirty="0"/>
          </a:p>
        </p:txBody>
      </p:sp>
      <p:sp>
        <p:nvSpPr>
          <p:cNvPr id="13" name="Text 3"/>
          <p:cNvSpPr txBox="1"/>
          <p:nvPr/>
        </p:nvSpPr>
        <p:spPr>
          <a:xfrm>
            <a:off x="2493325" y="152592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Меньше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49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отходы и загрязнение рек особенно заметны в густонаселённых районах и у побережий. Ответом становятся раздельный сбор, переработка, ограничение одноразового пластика и просвещение населения.
</a:t>
            </a:r>
            <a:endParaRPr lang="en-US" sz="1041" dirty="0"/>
          </a:p>
        </p:txBody>
      </p:sp>
      <p:sp>
        <p:nvSpPr>
          <p:cNvPr id="14" name="Text 4"/>
          <p:cNvSpPr txBox="1"/>
          <p:nvPr/>
        </p:nvSpPr>
        <p:spPr>
          <a:xfrm>
            <a:off x="4624175" y="152593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Адаптация к рискам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Наводнения, тайфуны и повышение уровня моря требуют адаптации городов и сёл. Здесь помогают восстановление мангров, укрепление берегов, а также более точные системы раннего предупреждения.
</a:t>
            </a:r>
            <a:endParaRPr lang="en-US" sz="1054" dirty="0"/>
          </a:p>
        </p:txBody>
      </p:sp>
      <p:sp>
        <p:nvSpPr>
          <p:cNvPr id="15" name="Text 5"/>
          <p:cNvSpPr txBox="1"/>
          <p:nvPr/>
        </p:nvSpPr>
        <p:spPr>
          <a:xfrm>
            <a:off x="675502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Сохранение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и природные резерваты сохраняют редкие виды и экосистемы. Если они поддерживаются местными общинами и государством, то природа может одновременно служить туризму и долгосрочному развитию.
</a:t>
            </a:r>
            <a:endParaRPr lang="en-US" sz="9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который связывает контрасты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объединяет моря, муссоны, торговые пути и культурное разнообразие, но внутри региона очень разные уровни развития. Именно это сочетание делает его важным для мира и особенно интересным для изучения.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2026-07-27T05:01:57Z</dcterms:created>
  <dcterms:modified xsi:type="dcterms:W3CDTF">2026-07-27T05:01:57Z</dcterms:modified>
</cp:coreProperties>
</file>