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image" Target="../media/image-1-5.png"/><Relationship Id="rId6" Type="http://schemas.openxmlformats.org/officeDocument/2006/relationships/slideLayout" Target="../slideLayouts/slideLayout1.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jpe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jpe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pn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image" Target="../media/image-9-7.jpe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slideLayout" Target="../slideLayouts/slideLayout1.xml"/><Relationship Id="rId1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image" Target="../media/image-20-4.jpeg"/><Relationship Id="rId5" Type="http://schemas.openxmlformats.org/officeDocument/2006/relationships/slideLayout" Target="../slideLayouts/slideLayout1.xml"/><Relationship Id="rId6"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326900" y="2714050"/>
            <a:ext cx="4485000" cy="226439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53255" y="1049979"/>
            <a:ext cx="8358600" cy="1017000"/>
          </a:xfrm>
          <a:prstGeom prst="rect">
            <a:avLst/>
          </a:prstGeom>
          <a:noFill/>
          <a:ln/>
        </p:spPr>
        <p:txBody>
          <a:bodyPr wrap="square" lIns="0" tIns="0" rIns="0" bIns="0" rtlCol="0" anchor="t"/>
          <a:lstStyle/>
          <a:p>
            <a:pPr algn="l" indent="0" marL="0">
              <a:lnSpc>
                <a:spcPct val="100000"/>
              </a:lnSpc>
              <a:buNone/>
            </a:pPr>
            <a:r>
              <a:rPr lang="en-US" sz="3000" b="1" dirty="0">
                <a:solidFill>
                  <a:srgbClr val="FFFEF6"/>
                </a:solidFill>
                <a:latin typeface="Arial" pitchFamily="34" charset="0"/>
                <a:ea typeface="Arial" pitchFamily="34" charset="-122"/>
                <a:cs typeface="Arial" pitchFamily="34" charset="-120"/>
              </a:rPr>
              <a:t>Графы: язык связей и маршрутов
</a:t>
            </a:r>
            <a:endParaRPr lang="en-US" sz="3000" dirty="0"/>
          </a:p>
        </p:txBody>
      </p:sp>
      <p:sp>
        <p:nvSpPr>
          <p:cNvPr id="8" name="Text 1"/>
          <p:cNvSpPr txBox="1"/>
          <p:nvPr/>
        </p:nvSpPr>
        <p:spPr>
          <a:xfrm>
            <a:off x="775073" y="3535889"/>
            <a:ext cx="3464100" cy="639000"/>
          </a:xfrm>
          <a:prstGeom prst="rect">
            <a:avLst/>
          </a:prstGeom>
          <a:noFill/>
          <a:ln/>
        </p:spPr>
        <p:txBody>
          <a:bodyPr wrap="square" lIns="0" tIns="0" rIns="0" bIns="0" rtlCol="0" anchor="ctr"/>
          <a:lstStyle/>
          <a:p>
            <a:pPr algn="l" indent="0" marL="0">
              <a:lnSpc>
                <a:spcPct val="100000"/>
              </a:lnSpc>
              <a:buNone/>
            </a:pPr>
            <a:r>
              <a:rPr lang="en-US" sz="1200" dirty="0">
                <a:solidFill>
                  <a:srgbClr val="FFFEF6"/>
                </a:solidFill>
                <a:latin typeface="Arial" pitchFamily="34" charset="0"/>
                <a:ea typeface="Arial" pitchFamily="34" charset="-122"/>
                <a:cs typeface="Arial" pitchFamily="34" charset="-120"/>
              </a:rPr>
              <a:t>Объекты, связи и маршруты — всё в одной модели.
</a:t>
            </a:r>
            <a:endParaRPr lang="en-US" sz="1200" dirty="0"/>
          </a:p>
        </p:txBody>
      </p:sp>
      <p:sp>
        <p:nvSpPr>
          <p:cNvPr id="9" name="Text 2"/>
          <p:cNvSpPr txBox="1"/>
          <p:nvPr/>
        </p:nvSpPr>
        <p:spPr>
          <a:xfrm>
            <a:off x="453255" y="330995"/>
            <a:ext cx="3786000" cy="203100"/>
          </a:xfrm>
          <a:prstGeom prst="rect">
            <a:avLst/>
          </a:prstGeom>
          <a:noFill/>
          <a:ln/>
        </p:spPr>
        <p:txBody>
          <a:bodyPr wrap="square" lIns="0" tIns="0" rIns="0" bIns="0" rtlCol="0" anchor="t"/>
          <a:lstStyle/>
          <a:p>
            <a:pPr algn="l" indent="0" marL="0">
              <a:lnSpc>
                <a:spcPct val="100000"/>
              </a:lnSpc>
              <a:buNone/>
            </a:pPr>
            <a:r>
              <a:rPr lang="en-US" sz="1200" dirty="0">
                <a:solidFill>
                  <a:srgbClr val="FFFEF6"/>
                </a:solidFill>
                <a:latin typeface="Arial" pitchFamily="34" charset="0"/>
                <a:ea typeface="Arial" pitchFamily="34" charset="-122"/>
                <a:cs typeface="Arial" pitchFamily="34" charset="-120"/>
              </a:rPr>
              <a:t>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092325" y="1888381"/>
            <a:ext cx="3277200" cy="2537910"/>
          </a:xfrm>
          <a:prstGeom prst="rect">
            <a:avLst/>
          </a:prstGeom>
        </p:spPr>
      </p:pic>
      <p:sp>
        <p:nvSpPr>
          <p:cNvPr id="6" name="Text 0"/>
          <p:cNvSpPr txBox="1"/>
          <p:nvPr/>
        </p:nvSpPr>
        <p:spPr>
          <a:xfrm>
            <a:off x="693870" y="598493"/>
            <a:ext cx="7543800" cy="887400"/>
          </a:xfrm>
          <a:prstGeom prst="rect">
            <a:avLst/>
          </a:prstGeom>
          <a:noFill/>
          <a:ln/>
        </p:spPr>
        <p:txBody>
          <a:bodyPr wrap="square" lIns="0" tIns="0" rIns="0" bIns="0" rtlCol="0" anchor="t"/>
          <a:lstStyle/>
          <a:p>
            <a:pPr algn="ctr" indent="0" marL="0">
              <a:lnSpc>
                <a:spcPct val="100000"/>
              </a:lnSpc>
              <a:buNone/>
            </a:pPr>
            <a:r>
              <a:rPr lang="en-US" sz="2700" b="1" dirty="0">
                <a:solidFill>
                  <a:srgbClr val="FFFEF6"/>
                </a:solidFill>
                <a:latin typeface="Arial" pitchFamily="34" charset="0"/>
                <a:ea typeface="Arial" pitchFamily="34" charset="-122"/>
                <a:cs typeface="Arial" pitchFamily="34" charset="-120"/>
              </a:rPr>
              <a:t>Графы вокруг нас
</a:t>
            </a:r>
            <a:endParaRPr lang="en-US" sz="2700" dirty="0"/>
          </a:p>
        </p:txBody>
      </p:sp>
      <p:sp>
        <p:nvSpPr>
          <p:cNvPr id="7" name="Text 1"/>
          <p:cNvSpPr txBox="1"/>
          <p:nvPr/>
        </p:nvSpPr>
        <p:spPr>
          <a:xfrm>
            <a:off x="823219" y="2463737"/>
            <a:ext cx="3240600" cy="1571100"/>
          </a:xfrm>
          <a:prstGeom prst="rect">
            <a:avLst/>
          </a:prstGeom>
          <a:noFill/>
          <a:ln/>
        </p:spPr>
        <p:txBody>
          <a:bodyPr wrap="square" lIns="0" tIns="0" rIns="0" bIns="0" rtlCol="0" anchor="t"/>
          <a:lstStyle/>
          <a:p>
            <a:pPr algn="l" indent="0" marL="0">
              <a:lnSpc>
                <a:spcPct val="100000"/>
              </a:lnSpc>
              <a:buNone/>
            </a:pPr>
            <a:r>
              <a:rPr lang="en-US" sz="1200" dirty="0">
                <a:solidFill>
                  <a:srgbClr val="FFFEF6"/>
                </a:solidFill>
                <a:latin typeface="Arial" pitchFamily="34" charset="0"/>
                <a:ea typeface="Arial" pitchFamily="34" charset="-122"/>
                <a:cs typeface="Arial" pitchFamily="34" charset="-120"/>
              </a:rPr>
              <a:t>Теория графов помогает увидеть не сами объекты, а связи между ними. Она описывает метро, дороги, дружбу в классе, интернет и даже папки на компьютере.
</a:t>
            </a:r>
            <a:endParaRPr lang="en-US" sz="1200" dirty="0"/>
          </a:p>
        </p:txBody>
      </p:sp>
      <p:sp>
        <p:nvSpPr>
          <p:cNvPr id="8" name="Text 2"/>
          <p:cNvSpPr txBox="1"/>
          <p:nvPr/>
        </p:nvSpPr>
        <p:spPr>
          <a:xfrm>
            <a:off x="8612650" y="71050"/>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693870" y="691280"/>
            <a:ext cx="5954400" cy="887400"/>
          </a:xfrm>
          <a:prstGeom prst="rect">
            <a:avLst/>
          </a:prstGeom>
          <a:noFill/>
          <a:ln/>
        </p:spPr>
        <p:txBody>
          <a:bodyPr wrap="square" lIns="0" tIns="0" rIns="0" bIns="0" rtlCol="0" anchor="t"/>
          <a:lstStyle/>
          <a:p>
            <a:pPr algn="l" indent="0" marL="0">
              <a:lnSpc>
                <a:spcPct val="100000"/>
              </a:lnSpc>
              <a:buNone/>
            </a:pPr>
            <a:r>
              <a:rPr lang="en-US" sz="2100" b="1" dirty="0">
                <a:solidFill>
                  <a:srgbClr val="AE5E3B"/>
                </a:solidFill>
                <a:latin typeface="Arial" pitchFamily="34" charset="0"/>
                <a:ea typeface="Arial" pitchFamily="34" charset="-122"/>
                <a:cs typeface="Arial" pitchFamily="34" charset="-120"/>
              </a:rPr>
              <a:t>Основные элементы графа
</a:t>
            </a:r>
            <a:endParaRPr lang="en-US" sz="2100" dirty="0"/>
          </a:p>
        </p:txBody>
      </p:sp>
      <p:sp>
        <p:nvSpPr>
          <p:cNvPr id="9"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AE5E3B"/>
                </a:solidFill>
                <a:latin typeface="Arial" pitchFamily="34" charset="0"/>
                <a:ea typeface="Arial" pitchFamily="34" charset="-122"/>
                <a:cs typeface="Arial" pitchFamily="34" charset="-120"/>
              </a:rPr>
              <a:t>3</a:t>
            </a:r>
            <a:endParaRPr lang="en-US" sz="1100" dirty="0"/>
          </a:p>
        </p:txBody>
      </p:sp>
      <p:sp>
        <p:nvSpPr>
          <p:cNvPr id="10" name="Text 2"/>
          <p:cNvSpPr txBox="1"/>
          <p:nvPr/>
        </p:nvSpPr>
        <p:spPr>
          <a:xfrm>
            <a:off x="523075" y="2188493"/>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Вершины и рёбра
</a:t>
            </a:r>
            <a:endParaRPr lang="en-US" sz="1200" dirty="0"/>
          </a:p>
        </p:txBody>
      </p:sp>
      <p:sp>
        <p:nvSpPr>
          <p:cNvPr id="11" name="Text 3"/>
          <p:cNvSpPr txBox="1"/>
          <p:nvPr/>
        </p:nvSpPr>
        <p:spPr>
          <a:xfrm>
            <a:off x="523075" y="2489568"/>
            <a:ext cx="3771600" cy="6300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Граф строится из вершин и рёбер. Вершины показывают объекты — например, города, людей или компьютеры, а рёбра обозначают связь, переход, сообщение или дорогу между ними.
</a:t>
            </a:r>
            <a:endParaRPr lang="en-US" sz="1000" dirty="0"/>
          </a:p>
        </p:txBody>
      </p:sp>
      <p:sp>
        <p:nvSpPr>
          <p:cNvPr id="12" name="Text 4"/>
          <p:cNvSpPr txBox="1"/>
          <p:nvPr/>
        </p:nvSpPr>
        <p:spPr>
          <a:xfrm>
            <a:off x="4820875" y="2188493"/>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Смежные вершины
</a:t>
            </a:r>
            <a:endParaRPr lang="en-US" sz="1200" dirty="0"/>
          </a:p>
        </p:txBody>
      </p:sp>
      <p:sp>
        <p:nvSpPr>
          <p:cNvPr id="13" name="Text 5"/>
          <p:cNvSpPr txBox="1"/>
          <p:nvPr/>
        </p:nvSpPr>
        <p:spPr>
          <a:xfrm>
            <a:off x="4820875" y="2489568"/>
            <a:ext cx="3771600" cy="6300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Если между двумя вершинами есть ребро, они называются смежными. Это простое понятие помогает быстро понять, какие объекты соединены напрямую, без промежуточных шагов.
</a:t>
            </a:r>
            <a:endParaRPr lang="en-US" sz="1000" dirty="0"/>
          </a:p>
        </p:txBody>
      </p:sp>
      <p:sp>
        <p:nvSpPr>
          <p:cNvPr id="14" name="Text 6"/>
          <p:cNvSpPr txBox="1"/>
          <p:nvPr/>
        </p:nvSpPr>
        <p:spPr>
          <a:xfrm>
            <a:off x="523075" y="3638477"/>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Путь в графе
</a:t>
            </a:r>
            <a:endParaRPr lang="en-US" sz="1200" dirty="0"/>
          </a:p>
        </p:txBody>
      </p:sp>
      <p:sp>
        <p:nvSpPr>
          <p:cNvPr id="15" name="Text 7"/>
          <p:cNvSpPr txBox="1"/>
          <p:nvPr/>
        </p:nvSpPr>
        <p:spPr>
          <a:xfrm>
            <a:off x="523075" y="3939552"/>
            <a:ext cx="3771600" cy="6300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Путь — это последовательность рёбер, по которой можно переходить от одной вершины к другой. Он может быть коротким или длинным, в зависимости от числа шагов.
</a:t>
            </a:r>
            <a:endParaRPr lang="en-US" sz="1000" dirty="0"/>
          </a:p>
        </p:txBody>
      </p:sp>
      <p:sp>
        <p:nvSpPr>
          <p:cNvPr id="16" name="Text 8"/>
          <p:cNvSpPr txBox="1"/>
          <p:nvPr/>
        </p:nvSpPr>
        <p:spPr>
          <a:xfrm>
            <a:off x="4820875" y="3638477"/>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Цикл
</a:t>
            </a:r>
            <a:endParaRPr lang="en-US" sz="1200" dirty="0"/>
          </a:p>
        </p:txBody>
      </p:sp>
      <p:sp>
        <p:nvSpPr>
          <p:cNvPr id="17" name="Text 9"/>
          <p:cNvSpPr txBox="1"/>
          <p:nvPr/>
        </p:nvSpPr>
        <p:spPr>
          <a:xfrm>
            <a:off x="4820875" y="3939552"/>
            <a:ext cx="3771600" cy="6300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Цикл — это путь, который возвращается в ту же вершину, с которой начался. Такие замкнутые маршруты встречаются в схемах дорог, сетях и задачах на обход.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3250" y="1425312"/>
            <a:ext cx="8239800" cy="211627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Граф на примере школьного класса
</a:t>
            </a:r>
            <a:endParaRPr lang="en-US" sz="2100" dirty="0"/>
          </a:p>
        </p:txBody>
      </p:sp>
      <p:sp>
        <p:nvSpPr>
          <p:cNvPr id="11"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4</a:t>
            </a:r>
            <a:endParaRPr lang="en-US" sz="1100" dirty="0"/>
          </a:p>
        </p:txBody>
      </p:sp>
      <p:sp>
        <p:nvSpPr>
          <p:cNvPr id="12" name="Text 2"/>
          <p:cNvSpPr txBox="1"/>
          <p:nvPr/>
        </p:nvSpPr>
        <p:spPr>
          <a:xfrm>
            <a:off x="453250" y="3680750"/>
            <a:ext cx="1783500" cy="271800"/>
          </a:xfrm>
          <a:prstGeom prst="rect">
            <a:avLst/>
          </a:prstGeom>
          <a:noFill/>
          <a:ln/>
        </p:spPr>
        <p:txBody>
          <a:bodyPr wrap="square" lIns="0" tIns="0" rIns="0" bIns="0" rtlCol="0" anchor="ctr"/>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Ученики как вершины
</a:t>
            </a:r>
            <a:endParaRPr lang="en-US" sz="900" dirty="0"/>
          </a:p>
        </p:txBody>
      </p:sp>
      <p:sp>
        <p:nvSpPr>
          <p:cNvPr id="13" name="Text 3"/>
          <p:cNvSpPr txBox="1"/>
          <p:nvPr/>
        </p:nvSpPr>
        <p:spPr>
          <a:xfrm>
            <a:off x="453250" y="3997702"/>
            <a:ext cx="1783500" cy="535800"/>
          </a:xfrm>
          <a:prstGeom prst="rect">
            <a:avLst/>
          </a:prstGeom>
          <a:noFill/>
          <a:ln/>
        </p:spPr>
        <p:txBody>
          <a:bodyPr wrap="square" lIns="0" tIns="0" rIns="0" bIns="0" rtlCol="0" anchor="t"/>
          <a:lstStyle/>
          <a:p>
            <a:pPr algn="l" indent="0" marL="0">
              <a:lnSpc>
                <a:spcPct val="100000"/>
              </a:lnSpc>
              <a:buNone/>
            </a:pPr>
            <a:r>
              <a:rPr lang="en-US" sz="800" dirty="0">
                <a:solidFill>
                  <a:srgbClr val="FFFEF6"/>
                </a:solidFill>
                <a:latin typeface="Arial" pitchFamily="34" charset="0"/>
                <a:ea typeface="Arial" pitchFamily="34" charset="-122"/>
                <a:cs typeface="Arial" pitchFamily="34" charset="-120"/>
              </a:rPr>
              <a:t>В школьном классе вершинами удобно считать учеников. Тогда граф показывает не просто список людей, а то, кто с кем взаимодействует, работает вместе или общается чаще.
</a:t>
            </a:r>
            <a:endParaRPr lang="en-US" sz="800" dirty="0"/>
          </a:p>
        </p:txBody>
      </p:sp>
      <p:sp>
        <p:nvSpPr>
          <p:cNvPr id="14" name="Text 4"/>
          <p:cNvSpPr txBox="1"/>
          <p:nvPr/>
        </p:nvSpPr>
        <p:spPr>
          <a:xfrm>
            <a:off x="6909550" y="3680750"/>
            <a:ext cx="1783500" cy="271800"/>
          </a:xfrm>
          <a:prstGeom prst="rect">
            <a:avLst/>
          </a:prstGeom>
          <a:noFill/>
          <a:ln/>
        </p:spPr>
        <p:txBody>
          <a:bodyPr wrap="square" lIns="0" tIns="0" rIns="0" bIns="0" rtlCol="0" anchor="ctr"/>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Что можно узнать
</a:t>
            </a:r>
            <a:endParaRPr lang="en-US" sz="900" dirty="0"/>
          </a:p>
        </p:txBody>
      </p:sp>
      <p:sp>
        <p:nvSpPr>
          <p:cNvPr id="15" name="Text 5"/>
          <p:cNvSpPr txBox="1"/>
          <p:nvPr/>
        </p:nvSpPr>
        <p:spPr>
          <a:xfrm>
            <a:off x="6909550" y="3997702"/>
            <a:ext cx="1783500" cy="535800"/>
          </a:xfrm>
          <a:prstGeom prst="rect">
            <a:avLst/>
          </a:prstGeom>
          <a:noFill/>
          <a:ln/>
        </p:spPr>
        <p:txBody>
          <a:bodyPr wrap="square" lIns="0" tIns="0" rIns="0" bIns="0" rtlCol="0" anchor="t"/>
          <a:lstStyle/>
          <a:p>
            <a:pPr algn="l" indent="0" marL="0">
              <a:lnSpc>
                <a:spcPct val="100000"/>
              </a:lnSpc>
              <a:buNone/>
            </a:pPr>
            <a:r>
              <a:rPr lang="en-US" sz="800" dirty="0">
                <a:solidFill>
                  <a:srgbClr val="FFFEF6"/>
                </a:solidFill>
                <a:latin typeface="Arial" pitchFamily="34" charset="0"/>
                <a:ea typeface="Arial" pitchFamily="34" charset="-122"/>
                <a:cs typeface="Arial" pitchFamily="34" charset="-120"/>
              </a:rPr>
              <a:t>Граф помогает увидеть неформальные группы, активных участников и тех, кто почти не включён в общие дела. Это делает схему класса понятнее и нагляднее.
</a:t>
            </a:r>
            <a:endParaRPr lang="en-US" sz="800" dirty="0"/>
          </a:p>
        </p:txBody>
      </p:sp>
      <p:sp>
        <p:nvSpPr>
          <p:cNvPr id="16" name="Text 6"/>
          <p:cNvSpPr txBox="1"/>
          <p:nvPr/>
        </p:nvSpPr>
        <p:spPr>
          <a:xfrm>
            <a:off x="4757450" y="3680750"/>
            <a:ext cx="1783500" cy="271800"/>
          </a:xfrm>
          <a:prstGeom prst="rect">
            <a:avLst/>
          </a:prstGeom>
          <a:noFill/>
          <a:ln/>
        </p:spPr>
        <p:txBody>
          <a:bodyPr wrap="square" lIns="0" tIns="0" rIns="0" bIns="0" rtlCol="0" anchor="ctr"/>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Как читать схему
</a:t>
            </a:r>
            <a:endParaRPr lang="en-US" sz="900" dirty="0"/>
          </a:p>
        </p:txBody>
      </p:sp>
      <p:sp>
        <p:nvSpPr>
          <p:cNvPr id="17" name="Text 7"/>
          <p:cNvSpPr txBox="1"/>
          <p:nvPr/>
        </p:nvSpPr>
        <p:spPr>
          <a:xfrm>
            <a:off x="4757450" y="3997702"/>
            <a:ext cx="1783500" cy="535800"/>
          </a:xfrm>
          <a:prstGeom prst="rect">
            <a:avLst/>
          </a:prstGeom>
          <a:noFill/>
          <a:ln/>
        </p:spPr>
        <p:txBody>
          <a:bodyPr wrap="square" lIns="0" tIns="0" rIns="0" bIns="0" rtlCol="0" anchor="t"/>
          <a:lstStyle/>
          <a:p>
            <a:pPr algn="l" indent="0" marL="0">
              <a:lnSpc>
                <a:spcPct val="100000"/>
              </a:lnSpc>
              <a:buNone/>
            </a:pPr>
            <a:r>
              <a:rPr lang="en-US" sz="800" dirty="0">
                <a:solidFill>
                  <a:srgbClr val="FFFEF6"/>
                </a:solidFill>
                <a:latin typeface="Arial" pitchFamily="34" charset="0"/>
                <a:ea typeface="Arial" pitchFamily="34" charset="-122"/>
                <a:cs typeface="Arial" pitchFamily="34" charset="-120"/>
              </a:rPr>
              <a:t>Круги обозначают учеников, а линии между ними — связи. По такой схеме легко заметить, у кого много контактов, а у кого связи встречаются реже.
</a:t>
            </a:r>
            <a:endParaRPr lang="en-US" sz="800" dirty="0"/>
          </a:p>
        </p:txBody>
      </p:sp>
      <p:sp>
        <p:nvSpPr>
          <p:cNvPr id="18" name="Text 8"/>
          <p:cNvSpPr txBox="1"/>
          <p:nvPr/>
        </p:nvSpPr>
        <p:spPr>
          <a:xfrm>
            <a:off x="2605350" y="3680750"/>
            <a:ext cx="1783500" cy="271800"/>
          </a:xfrm>
          <a:prstGeom prst="rect">
            <a:avLst/>
          </a:prstGeom>
          <a:noFill/>
          <a:ln/>
        </p:spPr>
        <p:txBody>
          <a:bodyPr wrap="square" lIns="0" tIns="0" rIns="0" bIns="0" rtlCol="0" anchor="ctr"/>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Связи разного типа
</a:t>
            </a:r>
            <a:endParaRPr lang="en-US" sz="900" dirty="0"/>
          </a:p>
        </p:txBody>
      </p:sp>
      <p:sp>
        <p:nvSpPr>
          <p:cNvPr id="19" name="Text 9"/>
          <p:cNvSpPr txBox="1"/>
          <p:nvPr/>
        </p:nvSpPr>
        <p:spPr>
          <a:xfrm>
            <a:off x="2605350" y="3997702"/>
            <a:ext cx="1783500" cy="535800"/>
          </a:xfrm>
          <a:prstGeom prst="rect">
            <a:avLst/>
          </a:prstGeom>
          <a:noFill/>
          <a:ln/>
        </p:spPr>
        <p:txBody>
          <a:bodyPr wrap="square" lIns="0" tIns="0" rIns="0" bIns="0" rtlCol="0" anchor="t"/>
          <a:lstStyle/>
          <a:p>
            <a:pPr algn="l" indent="0" marL="0">
              <a:lnSpc>
                <a:spcPct val="100000"/>
              </a:lnSpc>
              <a:buNone/>
            </a:pPr>
            <a:r>
              <a:rPr lang="en-US" sz="713" dirty="0">
                <a:solidFill>
                  <a:srgbClr val="FFFEF6"/>
                </a:solidFill>
                <a:latin typeface="Arial" pitchFamily="34" charset="0"/>
                <a:ea typeface="Arial" pitchFamily="34" charset="-122"/>
                <a:cs typeface="Arial" pitchFamily="34" charset="-120"/>
              </a:rPr>
              <a:t>Рёбра могут означать дружбу, совместный проект или обмен сообщениями. Один и тот же класс можно описать несколькими графами, если нужно сравнить разные виды отношений.
</a:t>
            </a:r>
            <a:endParaRPr lang="en-US" sz="713"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623470" y="2501025"/>
            <a:ext cx="5896960" cy="1951200"/>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Виды графов и их признаки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5</a:t>
            </a:r>
            <a:endParaRPr lang="en-US" sz="1100" dirty="0"/>
          </a:p>
        </p:txBody>
      </p:sp>
      <p:sp>
        <p:nvSpPr>
          <p:cNvPr id="8" name="Text 2"/>
          <p:cNvSpPr txBox="1"/>
          <p:nvPr/>
        </p:nvSpPr>
        <p:spPr>
          <a:xfrm>
            <a:off x="453250" y="4525325"/>
            <a:ext cx="8358600" cy="222000"/>
          </a:xfrm>
          <a:prstGeom prst="rect">
            <a:avLst/>
          </a:prstGeom>
          <a:noFill/>
          <a:ln/>
        </p:spPr>
        <p:txBody>
          <a:bodyPr wrap="square" lIns="0" tIns="0" rIns="0" bIns="0" rtlCol="0" anchor="t"/>
          <a:lstStyle/>
          <a:p>
            <a:pPr algn="l" indent="0" marL="0">
              <a:lnSpc>
                <a:spcPct val="100000"/>
              </a:lnSpc>
              <a:buNone/>
            </a:pPr>
            <a:r>
              <a:rPr lang="en-US" sz="1100" dirty="0">
                <a:solidFill>
                  <a:srgbClr val="FFFEF6"/>
                </a:solidFill>
                <a:latin typeface="Arial" pitchFamily="34" charset="0"/>
                <a:ea typeface="Arial" pitchFamily="34" charset="-122"/>
                <a:cs typeface="Arial" pitchFamily="34" charset="-120"/>
              </a:rPr>
              <a:t>Обобщение основных определений теории графов
</a:t>
            </a:r>
            <a:endParaRPr lang="en-US" sz="1100" dirty="0"/>
          </a:p>
        </p:txBody>
      </p:sp>
      <p:sp>
        <p:nvSpPr>
          <p:cNvPr id="9" name="Text 3"/>
          <p:cNvSpPr txBox="1"/>
          <p:nvPr/>
        </p:nvSpPr>
        <p:spPr>
          <a:xfrm>
            <a:off x="453250" y="1530425"/>
            <a:ext cx="4054500" cy="850800"/>
          </a:xfrm>
          <a:prstGeom prst="rect">
            <a:avLst/>
          </a:prstGeom>
          <a:noFill/>
          <a:ln/>
        </p:spPr>
        <p:txBody>
          <a:bodyPr wrap="square" lIns="0" tIns="0" rIns="0" bIns="0" rtlCol="0" anchor="t"/>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Разные задачи требуют разных способов изображения связей. Таблица показывает, чем отличаются основные виды графов.
</a:t>
            </a:r>
            <a:endParaRPr lang="en-US" sz="1300" dirty="0"/>
          </a:p>
        </p:txBody>
      </p:sp>
      <p:sp>
        <p:nvSpPr>
          <p:cNvPr id="10" name="Text 4"/>
          <p:cNvSpPr txBox="1"/>
          <p:nvPr/>
        </p:nvSpPr>
        <p:spPr>
          <a:xfrm>
            <a:off x="4636150" y="1530425"/>
            <a:ext cx="4054500" cy="850800"/>
          </a:xfrm>
          <a:prstGeom prst="rect">
            <a:avLst/>
          </a:prstGeom>
          <a:noFill/>
          <a:ln/>
        </p:spPr>
        <p:txBody>
          <a:bodyPr wrap="square" lIns="0" tIns="0" rIns="0" bIns="0" rtlCol="0" anchor="t"/>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Форма рёбер показывает смысл связи: направление, величину или её отсутствие. Вид графа выбирают по задаче, которую нужно описать.
</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4105" y="1423700"/>
            <a:ext cx="3960091" cy="3269100"/>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Степени вершин в небольшом графе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6</a:t>
            </a:r>
            <a:endParaRPr lang="en-US" sz="1100" dirty="0"/>
          </a:p>
        </p:txBody>
      </p:sp>
      <p:sp>
        <p:nvSpPr>
          <p:cNvPr id="8" name="Text 2"/>
          <p:cNvSpPr txBox="1"/>
          <p:nvPr/>
        </p:nvSpPr>
        <p:spPr>
          <a:xfrm>
            <a:off x="5145000" y="1780975"/>
            <a:ext cx="3675600" cy="9858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Чем выше степень вершины, тем больше у неё прямых связей с другими вершинами. Это часто делает такую вершину особенно заметной в сети.
</a:t>
            </a:r>
            <a:endParaRPr lang="en-US" sz="1300" dirty="0"/>
          </a:p>
        </p:txBody>
      </p:sp>
      <p:sp>
        <p:nvSpPr>
          <p:cNvPr id="9" name="Text 3"/>
          <p:cNvSpPr txBox="1"/>
          <p:nvPr/>
        </p:nvSpPr>
        <p:spPr>
          <a:xfrm>
            <a:off x="5145000" y="2943300"/>
            <a:ext cx="3675600" cy="9858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Сумма степеней в неориентированном графе чётная. Вершина с наибольшей степенью обычно играет важную роль в связности графа.
</a:t>
            </a:r>
            <a:endParaRPr lang="en-US" sz="1300" dirty="0"/>
          </a:p>
        </p:txBody>
      </p:sp>
      <p:sp>
        <p:nvSpPr>
          <p:cNvPr id="10" name="Text 4"/>
          <p:cNvSpPr txBox="1"/>
          <p:nvPr/>
        </p:nvSpPr>
        <p:spPr>
          <a:xfrm>
            <a:off x="5145000" y="4415625"/>
            <a:ext cx="3675600" cy="3972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Схема из 6 вершин, значения степеней: 1, 2, 2, 3, 3, 4
</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Маршруты, пути и расстояния в графе
</a:t>
            </a:r>
            <a:endParaRPr lang="en-US" sz="2100" dirty="0"/>
          </a:p>
        </p:txBody>
      </p:sp>
      <p:sp>
        <p:nvSpPr>
          <p:cNvPr id="9"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7</a:t>
            </a:r>
            <a:endParaRPr lang="en-US" sz="1100" dirty="0"/>
          </a:p>
        </p:txBody>
      </p:sp>
      <p:sp>
        <p:nvSpPr>
          <p:cNvPr id="10" name="Text 2"/>
          <p:cNvSpPr txBox="1"/>
          <p:nvPr/>
        </p:nvSpPr>
        <p:spPr>
          <a:xfrm>
            <a:off x="612975" y="2418934"/>
            <a:ext cx="2167200" cy="352500"/>
          </a:xfrm>
          <a:prstGeom prst="rect">
            <a:avLst/>
          </a:prstGeom>
          <a:noFill/>
          <a:ln/>
        </p:spPr>
        <p:txBody>
          <a:bodyPr wrap="square" lIns="0" tIns="0" rIns="0" bIns="0" rtlCol="0" anchor="ctr"/>
          <a:lstStyle/>
          <a:p>
            <a:pPr algn="l" indent="0" marL="0">
              <a:lnSpc>
                <a:spcPct val="100000"/>
              </a:lnSpc>
              <a:buNone/>
            </a:pPr>
            <a:r>
              <a:rPr lang="en-US" sz="1200" b="1" dirty="0">
                <a:solidFill>
                  <a:srgbClr val="FFFEF6"/>
                </a:solidFill>
                <a:latin typeface="Arial" pitchFamily="34" charset="0"/>
                <a:ea typeface="Arial" pitchFamily="34" charset="-122"/>
                <a:cs typeface="Arial" pitchFamily="34" charset="-120"/>
              </a:rPr>
              <a:t>Как устроен путь
</a:t>
            </a:r>
            <a:endParaRPr lang="en-US" sz="1200" dirty="0"/>
          </a:p>
        </p:txBody>
      </p:sp>
      <p:sp>
        <p:nvSpPr>
          <p:cNvPr id="11" name="Text 3"/>
          <p:cNvSpPr txBox="1"/>
          <p:nvPr/>
        </p:nvSpPr>
        <p:spPr>
          <a:xfrm>
            <a:off x="612975" y="2826075"/>
            <a:ext cx="2167200" cy="1336500"/>
          </a:xfrm>
          <a:prstGeom prst="rect">
            <a:avLst/>
          </a:prstGeom>
          <a:noFill/>
          <a:ln/>
        </p:spPr>
        <p:txBody>
          <a:bodyPr wrap="square" lIns="0" tIns="0" rIns="0" bIns="0" rtlCol="0" anchor="t"/>
          <a:lstStyle/>
          <a:p>
            <a:pPr algn="l" indent="0" marL="0">
              <a:lnSpc>
                <a:spcPct val="100000"/>
              </a:lnSpc>
              <a:buNone/>
            </a:pPr>
            <a:r>
              <a:rPr lang="en-US" sz="1000" dirty="0">
                <a:solidFill>
                  <a:srgbClr val="FFFEF6"/>
                </a:solidFill>
                <a:latin typeface="Arial" pitchFamily="34" charset="0"/>
                <a:ea typeface="Arial" pitchFamily="34" charset="-122"/>
                <a:cs typeface="Arial" pitchFamily="34" charset="-120"/>
              </a:rPr>
              <a:t>Путь состоит из последовательности рёбер, которые соединяют вершины одну за другой. Он показывает, как можно перейти от начала к цели без лишних остановок.
</a:t>
            </a:r>
            <a:endParaRPr lang="en-US" sz="1000" dirty="0"/>
          </a:p>
        </p:txBody>
      </p:sp>
      <p:sp>
        <p:nvSpPr>
          <p:cNvPr id="12" name="Text 4"/>
          <p:cNvSpPr txBox="1"/>
          <p:nvPr/>
        </p:nvSpPr>
        <p:spPr>
          <a:xfrm>
            <a:off x="6351025" y="2418934"/>
            <a:ext cx="2167200" cy="352500"/>
          </a:xfrm>
          <a:prstGeom prst="rect">
            <a:avLst/>
          </a:prstGeom>
          <a:noFill/>
          <a:ln/>
        </p:spPr>
        <p:txBody>
          <a:bodyPr wrap="square" lIns="0" tIns="0" rIns="0" bIns="0" rtlCol="0" anchor="ctr"/>
          <a:lstStyle/>
          <a:p>
            <a:pPr algn="l" indent="0" marL="0">
              <a:lnSpc>
                <a:spcPct val="100000"/>
              </a:lnSpc>
              <a:buNone/>
            </a:pPr>
            <a:r>
              <a:rPr lang="en-US" sz="1200" b="1" dirty="0">
                <a:solidFill>
                  <a:srgbClr val="FFFEF6"/>
                </a:solidFill>
                <a:latin typeface="Arial" pitchFamily="34" charset="0"/>
                <a:ea typeface="Arial" pitchFamily="34" charset="-122"/>
                <a:cs typeface="Arial" pitchFamily="34" charset="-120"/>
              </a:rPr>
              <a:t>Зачем нужно расстояние
</a:t>
            </a:r>
            <a:endParaRPr lang="en-US" sz="1200" dirty="0"/>
          </a:p>
        </p:txBody>
      </p:sp>
      <p:sp>
        <p:nvSpPr>
          <p:cNvPr id="13" name="Text 5"/>
          <p:cNvSpPr txBox="1"/>
          <p:nvPr/>
        </p:nvSpPr>
        <p:spPr>
          <a:xfrm>
            <a:off x="6351025" y="2826075"/>
            <a:ext cx="2167200" cy="1336500"/>
          </a:xfrm>
          <a:prstGeom prst="rect">
            <a:avLst/>
          </a:prstGeom>
          <a:noFill/>
          <a:ln/>
        </p:spPr>
        <p:txBody>
          <a:bodyPr wrap="square" lIns="0" tIns="0" rIns="0" bIns="0" rtlCol="0" anchor="t"/>
          <a:lstStyle/>
          <a:p>
            <a:pPr algn="l" indent="0" marL="0">
              <a:lnSpc>
                <a:spcPct val="100000"/>
              </a:lnSpc>
              <a:buNone/>
            </a:pPr>
            <a:r>
              <a:rPr lang="en-US" sz="1000" dirty="0">
                <a:solidFill>
                  <a:srgbClr val="FFFEF6"/>
                </a:solidFill>
                <a:latin typeface="Arial" pitchFamily="34" charset="0"/>
                <a:ea typeface="Arial" pitchFamily="34" charset="-122"/>
                <a:cs typeface="Arial" pitchFamily="34" charset="-120"/>
              </a:rPr>
              <a:t>Расстояние между вершинами равно длине кратчайшего пути. Это понятие используют в навигации, при выборе маршрута автобуса и при поиске самых быстрых переходов в сети.
</a:t>
            </a:r>
            <a:endParaRPr lang="en-US" sz="1000" dirty="0"/>
          </a:p>
        </p:txBody>
      </p:sp>
      <p:sp>
        <p:nvSpPr>
          <p:cNvPr id="14" name="Text 6"/>
          <p:cNvSpPr txBox="1"/>
          <p:nvPr/>
        </p:nvSpPr>
        <p:spPr>
          <a:xfrm>
            <a:off x="3482000" y="2418934"/>
            <a:ext cx="2167200" cy="352500"/>
          </a:xfrm>
          <a:prstGeom prst="rect">
            <a:avLst/>
          </a:prstGeom>
          <a:noFill/>
          <a:ln/>
        </p:spPr>
        <p:txBody>
          <a:bodyPr wrap="square" lIns="0" tIns="0" rIns="0" bIns="0" rtlCol="0" anchor="ctr"/>
          <a:lstStyle/>
          <a:p>
            <a:pPr algn="l" indent="0" marL="0">
              <a:lnSpc>
                <a:spcPct val="100000"/>
              </a:lnSpc>
              <a:buNone/>
            </a:pPr>
            <a:r>
              <a:rPr lang="en-US" sz="1200" b="1" dirty="0">
                <a:solidFill>
                  <a:srgbClr val="FFFEF6"/>
                </a:solidFill>
                <a:latin typeface="Arial" pitchFamily="34" charset="0"/>
                <a:ea typeface="Arial" pitchFamily="34" charset="-122"/>
                <a:cs typeface="Arial" pitchFamily="34" charset="-120"/>
              </a:rPr>
              <a:t>Что такое кратчайший путь
</a:t>
            </a:r>
            <a:endParaRPr lang="en-US" sz="1200" dirty="0"/>
          </a:p>
        </p:txBody>
      </p:sp>
      <p:sp>
        <p:nvSpPr>
          <p:cNvPr id="15" name="Text 7"/>
          <p:cNvSpPr txBox="1"/>
          <p:nvPr/>
        </p:nvSpPr>
        <p:spPr>
          <a:xfrm>
            <a:off x="3482000" y="2826075"/>
            <a:ext cx="2167200" cy="1336500"/>
          </a:xfrm>
          <a:prstGeom prst="rect">
            <a:avLst/>
          </a:prstGeom>
          <a:noFill/>
          <a:ln/>
        </p:spPr>
        <p:txBody>
          <a:bodyPr wrap="square" lIns="0" tIns="0" rIns="0" bIns="0" rtlCol="0" anchor="t"/>
          <a:lstStyle/>
          <a:p>
            <a:pPr algn="l" indent="0" marL="0">
              <a:lnSpc>
                <a:spcPct val="100000"/>
              </a:lnSpc>
              <a:buNone/>
            </a:pPr>
            <a:r>
              <a:rPr lang="en-US" sz="1000" dirty="0">
                <a:solidFill>
                  <a:srgbClr val="FFFEF6"/>
                </a:solidFill>
                <a:latin typeface="Arial" pitchFamily="34" charset="0"/>
                <a:ea typeface="Arial" pitchFamily="34" charset="-122"/>
                <a:cs typeface="Arial" pitchFamily="34" charset="-120"/>
              </a:rPr>
              <a:t>Кратчайший путь — это маршрут с наименьшим числом рёбер или с наименьшей суммой весов. Его ищут, когда важно сэкономить время, расстояние или стоимость.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3250" y="1788242"/>
            <a:ext cx="8237400" cy="2904517"/>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Алгоритм поиска кратчайшего пути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8</a:t>
            </a:r>
            <a:endParaRPr lang="en-US" sz="1100" dirty="0"/>
          </a:p>
        </p:txBody>
      </p:sp>
      <p:sp>
        <p:nvSpPr>
          <p:cNvPr id="8" name="Text 2"/>
          <p:cNvSpPr txBox="1"/>
          <p:nvPr/>
        </p:nvSpPr>
        <p:spPr>
          <a:xfrm>
            <a:off x="693870" y="1179955"/>
            <a:ext cx="8118000" cy="397200"/>
          </a:xfrm>
          <a:prstGeom prst="rect">
            <a:avLst/>
          </a:prstGeom>
          <a:noFill/>
          <a:ln/>
        </p:spPr>
        <p:txBody>
          <a:bodyPr wrap="square" lIns="0" tIns="0" rIns="0" bIns="0" rtlCol="0" anchor="t"/>
          <a:lstStyle/>
          <a:p>
            <a:pPr algn="l" indent="0" marL="0">
              <a:lnSpc>
                <a:spcPct val="100000"/>
              </a:lnSpc>
              <a:buNone/>
            </a:pPr>
            <a:r>
              <a:rPr lang="en-US" sz="1400" dirty="0">
                <a:solidFill>
                  <a:srgbClr val="FFFEF6"/>
                </a:solidFill>
                <a:latin typeface="Arial" pitchFamily="34" charset="0"/>
                <a:ea typeface="Arial" pitchFamily="34" charset="-122"/>
                <a:cs typeface="Arial" pitchFamily="34" charset="-120"/>
              </a:rPr>
              <a:t>Схема показывает последовательность действий при постепенном уточнении расстояний от стартовой вершины.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32185" y="1345202"/>
            <a:ext cx="2740500" cy="229891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071275" y="1345202"/>
            <a:ext cx="2740500" cy="229891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203761" y="1345202"/>
            <a:ext cx="2740500" cy="2298916"/>
          </a:xfrm>
          <a:prstGeom prst="rect">
            <a:avLst/>
          </a:prstGeom>
        </p:spPr>
      </p:pic>
      <p:sp>
        <p:nvSpPr>
          <p:cNvPr id="9" name="Text 0"/>
          <p:cNvSpPr txBox="1"/>
          <p:nvPr/>
        </p:nvSpPr>
        <p:spPr>
          <a:xfrm>
            <a:off x="693870" y="691280"/>
            <a:ext cx="8118000" cy="418200"/>
          </a:xfrm>
          <a:prstGeom prst="rect">
            <a:avLst/>
          </a:prstGeom>
          <a:noFill/>
          <a:ln/>
        </p:spPr>
        <p:txBody>
          <a:bodyPr wrap="square" lIns="0" tIns="0" rIns="0" bIns="0" rtlCol="0" anchor="t"/>
          <a:lstStyle/>
          <a:p>
            <a:pPr algn="l" indent="0" marL="0">
              <a:lnSpc>
                <a:spcPct val="100000"/>
              </a:lnSpc>
              <a:buNone/>
            </a:pPr>
            <a:r>
              <a:rPr lang="en-US" sz="2100" b="1" dirty="0">
                <a:solidFill>
                  <a:srgbClr val="3F5310"/>
                </a:solidFill>
                <a:latin typeface="Arial" pitchFamily="34" charset="0"/>
                <a:ea typeface="Arial" pitchFamily="34" charset="-122"/>
                <a:cs typeface="Arial" pitchFamily="34" charset="-120"/>
              </a:rPr>
              <a:t>История, с которой началась теория графов
</a:t>
            </a:r>
            <a:endParaRPr lang="en-US" sz="2100" dirty="0"/>
          </a:p>
        </p:txBody>
      </p:sp>
      <p:sp>
        <p:nvSpPr>
          <p:cNvPr id="10" name="Text 1"/>
          <p:cNvSpPr txBox="1"/>
          <p:nvPr/>
        </p:nvSpPr>
        <p:spPr>
          <a:xfrm>
            <a:off x="453650" y="3824674"/>
            <a:ext cx="2484000" cy="281100"/>
          </a:xfrm>
          <a:prstGeom prst="rect">
            <a:avLst/>
          </a:prstGeom>
          <a:noFill/>
          <a:ln/>
        </p:spPr>
        <p:txBody>
          <a:bodyPr wrap="square" lIns="0" tIns="0" rIns="0" bIns="0" rtlCol="0" anchor="ctr"/>
          <a:lstStyle/>
          <a:p>
            <a:pPr algn="l" indent="0" marL="0">
              <a:lnSpc>
                <a:spcPct val="100000"/>
              </a:lnSpc>
              <a:buNone/>
            </a:pPr>
            <a:r>
              <a:rPr lang="en-US" sz="1100" b="1" dirty="0">
                <a:solidFill>
                  <a:srgbClr val="3F5310"/>
                </a:solidFill>
                <a:latin typeface="Arial" pitchFamily="34" charset="0"/>
                <a:ea typeface="Arial" pitchFamily="34" charset="-122"/>
                <a:cs typeface="Arial" pitchFamily="34" charset="-120"/>
              </a:rPr>
              <a:t>Семь мостов Кёнигсберга
</a:t>
            </a:r>
            <a:endParaRPr lang="en-US" sz="1100" dirty="0"/>
          </a:p>
        </p:txBody>
      </p:sp>
      <p:sp>
        <p:nvSpPr>
          <p:cNvPr id="11" name="Text 2"/>
          <p:cNvSpPr txBox="1"/>
          <p:nvPr/>
        </p:nvSpPr>
        <p:spPr>
          <a:xfrm>
            <a:off x="453644" y="4146724"/>
            <a:ext cx="2519400" cy="531600"/>
          </a:xfrm>
          <a:prstGeom prst="rect">
            <a:avLst/>
          </a:prstGeom>
          <a:noFill/>
          <a:ln/>
        </p:spPr>
        <p:txBody>
          <a:bodyPr wrap="square" lIns="0" tIns="0" rIns="0" bIns="0" rtlCol="0" anchor="t"/>
          <a:lstStyle/>
          <a:p>
            <a:pPr algn="l" indent="0" marL="0">
              <a:lnSpc>
                <a:spcPct val="100000"/>
              </a:lnSpc>
              <a:buNone/>
            </a:pPr>
            <a:r>
              <a:rPr lang="en-US" sz="761" dirty="0">
                <a:solidFill>
                  <a:srgbClr val="2A2A2A"/>
                </a:solidFill>
                <a:latin typeface="Arial" pitchFamily="34" charset="0"/>
                <a:ea typeface="Arial" pitchFamily="34" charset="-122"/>
                <a:cs typeface="Arial" pitchFamily="34" charset="-120"/>
              </a:rPr>
              <a:t>Жители города долго пытались найти маршрут, который проходил бы по каждому из семи мостов ровно один раз. Задача казалась похожей на прогулку, но на деле требовала строгого анализа связей. Именно она привела к важному выводу о структуре графа.
</a:t>
            </a:r>
            <a:endParaRPr lang="en-US" sz="761" dirty="0"/>
          </a:p>
        </p:txBody>
      </p:sp>
      <p:sp>
        <p:nvSpPr>
          <p:cNvPr id="12" name="Text 3"/>
          <p:cNvSpPr txBox="1"/>
          <p:nvPr/>
        </p:nvSpPr>
        <p:spPr>
          <a:xfrm>
            <a:off x="6192730" y="3824674"/>
            <a:ext cx="2484000" cy="281100"/>
          </a:xfrm>
          <a:prstGeom prst="rect">
            <a:avLst/>
          </a:prstGeom>
          <a:noFill/>
          <a:ln/>
        </p:spPr>
        <p:txBody>
          <a:bodyPr wrap="square" lIns="0" tIns="0" rIns="0" bIns="0" rtlCol="0" anchor="ctr"/>
          <a:lstStyle/>
          <a:p>
            <a:pPr algn="l" indent="0" marL="0">
              <a:lnSpc>
                <a:spcPct val="100000"/>
              </a:lnSpc>
              <a:buNone/>
            </a:pPr>
            <a:r>
              <a:rPr lang="en-US" sz="1100" b="1" dirty="0">
                <a:solidFill>
                  <a:srgbClr val="3F5310"/>
                </a:solidFill>
                <a:latin typeface="Arial" pitchFamily="34" charset="0"/>
                <a:ea typeface="Arial" pitchFamily="34" charset="-122"/>
                <a:cs typeface="Arial" pitchFamily="34" charset="-120"/>
              </a:rPr>
              <a:t>Новая идея в математике
</a:t>
            </a:r>
            <a:endParaRPr lang="en-US" sz="1100" dirty="0"/>
          </a:p>
        </p:txBody>
      </p:sp>
      <p:sp>
        <p:nvSpPr>
          <p:cNvPr id="13" name="Text 4"/>
          <p:cNvSpPr txBox="1"/>
          <p:nvPr/>
        </p:nvSpPr>
        <p:spPr>
          <a:xfrm>
            <a:off x="6192734" y="4146724"/>
            <a:ext cx="2519400" cy="531600"/>
          </a:xfrm>
          <a:prstGeom prst="rect">
            <a:avLst/>
          </a:prstGeom>
          <a:noFill/>
          <a:ln/>
        </p:spPr>
        <p:txBody>
          <a:bodyPr wrap="square" lIns="0" tIns="0" rIns="0" bIns="0" rtlCol="0" anchor="t"/>
          <a:lstStyle/>
          <a:p>
            <a:pPr algn="l" indent="0" marL="0">
              <a:lnSpc>
                <a:spcPct val="100000"/>
              </a:lnSpc>
              <a:buNone/>
            </a:pPr>
            <a:r>
              <a:rPr lang="en-US" sz="800" dirty="0">
                <a:solidFill>
                  <a:srgbClr val="2A2A2A"/>
                </a:solidFill>
                <a:latin typeface="Arial" pitchFamily="34" charset="0"/>
                <a:ea typeface="Arial" pitchFamily="34" charset="-122"/>
                <a:cs typeface="Arial" pitchFamily="34" charset="-120"/>
              </a:rPr>
              <a:t>История мостов показала, что иногда важнее не расстояния и не внешний вид схемы, а то, как именно соединены объекты. Такой взгляд позже стал полезен для транспортных карт, сетей связи и многих других моделей.
</a:t>
            </a:r>
            <a:endParaRPr lang="en-US" sz="800" dirty="0"/>
          </a:p>
        </p:txBody>
      </p:sp>
      <p:sp>
        <p:nvSpPr>
          <p:cNvPr id="14" name="Text 5"/>
          <p:cNvSpPr txBox="1"/>
          <p:nvPr/>
        </p:nvSpPr>
        <p:spPr>
          <a:xfrm>
            <a:off x="3325221" y="3824674"/>
            <a:ext cx="2484000" cy="281100"/>
          </a:xfrm>
          <a:prstGeom prst="rect">
            <a:avLst/>
          </a:prstGeom>
          <a:noFill/>
          <a:ln/>
        </p:spPr>
        <p:txBody>
          <a:bodyPr wrap="square" lIns="0" tIns="0" rIns="0" bIns="0" rtlCol="0" anchor="ctr"/>
          <a:lstStyle/>
          <a:p>
            <a:pPr algn="l" indent="0" marL="0">
              <a:lnSpc>
                <a:spcPct val="100000"/>
              </a:lnSpc>
              <a:buNone/>
            </a:pPr>
            <a:r>
              <a:rPr lang="en-US" sz="1100" b="1" dirty="0">
                <a:solidFill>
                  <a:srgbClr val="3F5310"/>
                </a:solidFill>
                <a:latin typeface="Arial" pitchFamily="34" charset="0"/>
                <a:ea typeface="Arial" pitchFamily="34" charset="-122"/>
                <a:cs typeface="Arial" pitchFamily="34" charset="-120"/>
              </a:rPr>
              <a:t>Решение Эйлера
</a:t>
            </a:r>
            <a:endParaRPr lang="en-US" sz="1100" dirty="0"/>
          </a:p>
        </p:txBody>
      </p:sp>
      <p:sp>
        <p:nvSpPr>
          <p:cNvPr id="15" name="Text 6"/>
          <p:cNvSpPr txBox="1"/>
          <p:nvPr/>
        </p:nvSpPr>
        <p:spPr>
          <a:xfrm>
            <a:off x="3325220" y="4146724"/>
            <a:ext cx="2519400" cy="531600"/>
          </a:xfrm>
          <a:prstGeom prst="rect">
            <a:avLst/>
          </a:prstGeom>
          <a:noFill/>
          <a:ln/>
        </p:spPr>
        <p:txBody>
          <a:bodyPr wrap="square" lIns="0" tIns="0" rIns="0" bIns="0" rtlCol="0" anchor="t"/>
          <a:lstStyle/>
          <a:p>
            <a:pPr algn="l" indent="0" marL="0">
              <a:lnSpc>
                <a:spcPct val="100000"/>
              </a:lnSpc>
              <a:buNone/>
            </a:pPr>
            <a:r>
              <a:rPr lang="en-US" sz="800" dirty="0">
                <a:solidFill>
                  <a:srgbClr val="2A2A2A"/>
                </a:solidFill>
                <a:latin typeface="Arial" pitchFamily="34" charset="0"/>
                <a:ea typeface="Arial" pitchFamily="34" charset="-122"/>
                <a:cs typeface="Arial" pitchFamily="34" charset="-120"/>
              </a:rPr>
              <a:t>Леонард Эйлер рассмотрел не карту города, а схему соединений между частями суши. Он показал, что такой маршрут невозможен, если вершин нечётной степени больше двух. Это стало одним из первых серьёзных результатов теории графов.
</a:t>
            </a:r>
            <a:endParaRPr lang="en-US" sz="800" dirty="0"/>
          </a:p>
        </p:txBody>
      </p:sp>
      <p:sp>
        <p:nvSpPr>
          <p:cNvPr id="16" name="Text 7"/>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3F5310"/>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693870" y="691280"/>
            <a:ext cx="5954400" cy="887400"/>
          </a:xfrm>
          <a:prstGeom prst="rect">
            <a:avLst/>
          </a:prstGeom>
          <a:noFill/>
          <a:ln/>
        </p:spPr>
        <p:txBody>
          <a:bodyPr wrap="square" lIns="0" tIns="0" rIns="0" bIns="0" rtlCol="0" anchor="t"/>
          <a:lstStyle/>
          <a:p>
            <a:pPr algn="l" indent="0" marL="0">
              <a:lnSpc>
                <a:spcPct val="100000"/>
              </a:lnSpc>
              <a:buNone/>
            </a:pPr>
            <a:r>
              <a:rPr lang="en-US" sz="2100" b="1" dirty="0">
                <a:solidFill>
                  <a:srgbClr val="AE5E3B"/>
                </a:solidFill>
                <a:latin typeface="Arial" pitchFamily="34" charset="0"/>
                <a:ea typeface="Arial" pitchFamily="34" charset="-122"/>
                <a:cs typeface="Arial" pitchFamily="34" charset="-120"/>
              </a:rPr>
              <a:t>Эйлеров и гамильтонов путь
</a:t>
            </a:r>
            <a:endParaRPr lang="en-US" sz="2100" dirty="0"/>
          </a:p>
        </p:txBody>
      </p:sp>
      <p:sp>
        <p:nvSpPr>
          <p:cNvPr id="10"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AE5E3B"/>
                </a:solidFill>
                <a:latin typeface="Arial" pitchFamily="34" charset="0"/>
                <a:ea typeface="Arial" pitchFamily="34" charset="-122"/>
                <a:cs typeface="Arial" pitchFamily="34" charset="-120"/>
              </a:rPr>
              <a:t>10</a:t>
            </a:r>
            <a:endParaRPr lang="en-US" sz="1100" dirty="0"/>
          </a:p>
        </p:txBody>
      </p:sp>
      <p:sp>
        <p:nvSpPr>
          <p:cNvPr id="11" name="Text 2"/>
          <p:cNvSpPr txBox="1"/>
          <p:nvPr/>
        </p:nvSpPr>
        <p:spPr>
          <a:xfrm>
            <a:off x="523075" y="2425305"/>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Эйлеров путь
</a:t>
            </a:r>
            <a:endParaRPr lang="en-US" sz="1200" dirty="0"/>
          </a:p>
        </p:txBody>
      </p:sp>
      <p:sp>
        <p:nvSpPr>
          <p:cNvPr id="12" name="Text 3"/>
          <p:cNvSpPr txBox="1"/>
          <p:nvPr/>
        </p:nvSpPr>
        <p:spPr>
          <a:xfrm>
            <a:off x="523075" y="2679585"/>
            <a:ext cx="3771600" cy="487200"/>
          </a:xfrm>
          <a:prstGeom prst="rect">
            <a:avLst/>
          </a:prstGeom>
          <a:noFill/>
          <a:ln/>
        </p:spPr>
        <p:txBody>
          <a:bodyPr wrap="square" lIns="0" tIns="0" rIns="0" bIns="0" rtlCol="0" anchor="t"/>
          <a:lstStyle/>
          <a:p>
            <a:pPr algn="l" indent="0" marL="0">
              <a:lnSpc>
                <a:spcPct val="100000"/>
              </a:lnSpc>
              <a:buNone/>
            </a:pPr>
            <a:r>
              <a:rPr lang="en-US" sz="962" dirty="0">
                <a:solidFill>
                  <a:srgbClr val="2A2A2A"/>
                </a:solidFill>
                <a:latin typeface="Arial" pitchFamily="34" charset="0"/>
                <a:ea typeface="Arial" pitchFamily="34" charset="-122"/>
                <a:cs typeface="Arial" pitchFamily="34" charset="-120"/>
              </a:rPr>
              <a:t>Эйлеров путь проходит по каждому ребру ровно один раз. Он подходит для задач, где важно обойти все связи, например дороги, мосты или линии сети, не повторяя один и тот же участок.
</a:t>
            </a:r>
            <a:endParaRPr lang="en-US" sz="962" dirty="0"/>
          </a:p>
        </p:txBody>
      </p:sp>
      <p:sp>
        <p:nvSpPr>
          <p:cNvPr id="13" name="Text 4"/>
          <p:cNvSpPr txBox="1"/>
          <p:nvPr/>
        </p:nvSpPr>
        <p:spPr>
          <a:xfrm>
            <a:off x="523075" y="3896694"/>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Гамильтонов путь
</a:t>
            </a:r>
            <a:endParaRPr lang="en-US" sz="1200" dirty="0"/>
          </a:p>
        </p:txBody>
      </p:sp>
      <p:sp>
        <p:nvSpPr>
          <p:cNvPr id="14" name="Text 5"/>
          <p:cNvSpPr txBox="1"/>
          <p:nvPr/>
        </p:nvSpPr>
        <p:spPr>
          <a:xfrm>
            <a:off x="523075" y="4150975"/>
            <a:ext cx="3771600" cy="4872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Гамильтонов путь проходит через каждую вершину ровно один раз. Здесь важны не связи сами по себе, а посещение всех точек графа без повторов.
</a:t>
            </a:r>
            <a:endParaRPr lang="en-US" sz="1000" dirty="0"/>
          </a:p>
        </p:txBody>
      </p:sp>
      <p:sp>
        <p:nvSpPr>
          <p:cNvPr id="15" name="Text 6"/>
          <p:cNvSpPr txBox="1"/>
          <p:nvPr/>
        </p:nvSpPr>
        <p:spPr>
          <a:xfrm>
            <a:off x="4820875" y="2425305"/>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Эйлеров цикл
</a:t>
            </a:r>
            <a:endParaRPr lang="en-US" sz="1200" dirty="0"/>
          </a:p>
        </p:txBody>
      </p:sp>
      <p:sp>
        <p:nvSpPr>
          <p:cNvPr id="16" name="Text 7"/>
          <p:cNvSpPr txBox="1"/>
          <p:nvPr/>
        </p:nvSpPr>
        <p:spPr>
          <a:xfrm>
            <a:off x="4820875" y="2679585"/>
            <a:ext cx="3771600" cy="4872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Эйлеров цикл — это такой же обход рёбер, но с возвращением в начальную вершину. Замкнутый маршрут удобен, когда нужно начать и закончить в одной точке.
</a:t>
            </a:r>
            <a:endParaRPr lang="en-US" sz="1000" dirty="0"/>
          </a:p>
        </p:txBody>
      </p:sp>
      <p:sp>
        <p:nvSpPr>
          <p:cNvPr id="17" name="Text 8"/>
          <p:cNvSpPr txBox="1"/>
          <p:nvPr/>
        </p:nvSpPr>
        <p:spPr>
          <a:xfrm>
            <a:off x="4820875" y="3896694"/>
            <a:ext cx="3771600" cy="208200"/>
          </a:xfrm>
          <a:prstGeom prst="rect">
            <a:avLst/>
          </a:prstGeom>
          <a:noFill/>
          <a:ln/>
        </p:spPr>
        <p:txBody>
          <a:bodyPr wrap="square" lIns="0" tIns="0" rIns="0" bIns="0" rtlCol="0" anchor="t"/>
          <a:lstStyle/>
          <a:p>
            <a:pPr algn="l" indent="0" marL="0">
              <a:lnSpc>
                <a:spcPct val="100000"/>
              </a:lnSpc>
              <a:buNone/>
            </a:pPr>
            <a:r>
              <a:rPr lang="en-US" sz="1200" b="1" dirty="0">
                <a:solidFill>
                  <a:srgbClr val="2A2A2A"/>
                </a:solidFill>
                <a:latin typeface="Arial" pitchFamily="34" charset="0"/>
                <a:ea typeface="Arial" pitchFamily="34" charset="-122"/>
                <a:cs typeface="Arial" pitchFamily="34" charset="-120"/>
              </a:rPr>
              <a:t>Гамильтонов цикл
</a:t>
            </a:r>
            <a:endParaRPr lang="en-US" sz="1200" dirty="0"/>
          </a:p>
        </p:txBody>
      </p:sp>
      <p:sp>
        <p:nvSpPr>
          <p:cNvPr id="18" name="Text 9"/>
          <p:cNvSpPr txBox="1"/>
          <p:nvPr/>
        </p:nvSpPr>
        <p:spPr>
          <a:xfrm>
            <a:off x="4820875" y="4150975"/>
            <a:ext cx="3771600" cy="487200"/>
          </a:xfrm>
          <a:prstGeom prst="rect">
            <a:avLst/>
          </a:prstGeom>
          <a:noFill/>
          <a:ln/>
        </p:spPr>
        <p:txBody>
          <a:bodyPr wrap="square" lIns="0" tIns="0" rIns="0" bIns="0" rtlCol="0" anchor="t"/>
          <a:lstStyle/>
          <a:p>
            <a:pPr algn="l" indent="0" marL="0">
              <a:lnSpc>
                <a:spcPct val="100000"/>
              </a:lnSpc>
              <a:buNone/>
            </a:pPr>
            <a:r>
              <a:rPr lang="en-US" sz="1000" dirty="0">
                <a:solidFill>
                  <a:srgbClr val="2A2A2A"/>
                </a:solidFill>
                <a:latin typeface="Arial" pitchFamily="34" charset="0"/>
                <a:ea typeface="Arial" pitchFamily="34" charset="-122"/>
                <a:cs typeface="Arial" pitchFamily="34" charset="-120"/>
              </a:rPr>
              <a:t>Гамильтонов цикл тоже посещает все вершины, но завершает путь там, где начался. Такие задачи часто сравнивают, чтобы не путать обход рёбер с обходом вершин.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4105" y="1423700"/>
            <a:ext cx="3960091" cy="3269100"/>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Сравнение степеней вершин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11</a:t>
            </a:r>
            <a:endParaRPr lang="en-US" sz="1100" dirty="0"/>
          </a:p>
        </p:txBody>
      </p:sp>
      <p:sp>
        <p:nvSpPr>
          <p:cNvPr id="8" name="Text 2"/>
          <p:cNvSpPr txBox="1"/>
          <p:nvPr/>
        </p:nvSpPr>
        <p:spPr>
          <a:xfrm>
            <a:off x="5145000" y="1780975"/>
            <a:ext cx="3675600" cy="9858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Чем выше столбец, тем больше связей имеет вершина в графе.
</a:t>
            </a:r>
            <a:endParaRPr lang="en-US" sz="1300" dirty="0"/>
          </a:p>
        </p:txBody>
      </p:sp>
      <p:sp>
        <p:nvSpPr>
          <p:cNvPr id="9" name="Text 3"/>
          <p:cNvSpPr txBox="1"/>
          <p:nvPr/>
        </p:nvSpPr>
        <p:spPr>
          <a:xfrm>
            <a:off x="5145000" y="2943300"/>
            <a:ext cx="3675600" cy="9858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Вершина E наиболее связана, а сумма степеней помогает быстро проверить корректность неориентированного графа.
</a:t>
            </a:r>
            <a:endParaRPr lang="en-US" sz="1300" dirty="0"/>
          </a:p>
        </p:txBody>
      </p:sp>
      <p:sp>
        <p:nvSpPr>
          <p:cNvPr id="10" name="Text 4"/>
          <p:cNvSpPr txBox="1"/>
          <p:nvPr/>
        </p:nvSpPr>
        <p:spPr>
          <a:xfrm>
            <a:off x="5145000" y="4415625"/>
            <a:ext cx="3675600" cy="3972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Учебный пример по теме «Графы».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2175" y="2139749"/>
            <a:ext cx="360000" cy="288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214700" y="2103749"/>
            <a:ext cx="360000" cy="36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360938" y="2103749"/>
            <a:ext cx="315000" cy="360000"/>
          </a:xfrm>
          <a:prstGeom prst="rect">
            <a:avLst/>
          </a:prstGeom>
        </p:spPr>
      </p:pic>
      <p:sp>
        <p:nvSpPr>
          <p:cNvPr id="10" name="Text 0"/>
          <p:cNvSpPr txBox="1"/>
          <p:nvPr/>
        </p:nvSpPr>
        <p:spPr>
          <a:xfrm>
            <a:off x="693875" y="691275"/>
            <a:ext cx="8126400" cy="613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Почему графы бывают плотными и редкими
</a:t>
            </a:r>
            <a:endParaRPr lang="en-US" sz="2100" dirty="0"/>
          </a:p>
        </p:txBody>
      </p:sp>
      <p:sp>
        <p:nvSpPr>
          <p:cNvPr id="11"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12</a:t>
            </a:r>
            <a:endParaRPr lang="en-US" sz="1100" dirty="0"/>
          </a:p>
        </p:txBody>
      </p:sp>
      <p:sp>
        <p:nvSpPr>
          <p:cNvPr id="12" name="Text 2"/>
          <p:cNvSpPr txBox="1"/>
          <p:nvPr/>
        </p:nvSpPr>
        <p:spPr>
          <a:xfrm>
            <a:off x="462175" y="2716875"/>
            <a:ext cx="2419800" cy="432600"/>
          </a:xfrm>
          <a:prstGeom prst="rect">
            <a:avLst/>
          </a:prstGeom>
          <a:noFill/>
          <a:ln/>
        </p:spPr>
        <p:txBody>
          <a:bodyPr wrap="square" lIns="0" tIns="0" rIns="0" bIns="0" rtlCol="0" anchor="ctr"/>
          <a:lstStyle/>
          <a:p>
            <a:pPr algn="l" indent="0" marL="0">
              <a:lnSpc>
                <a:spcPct val="100000"/>
              </a:lnSpc>
              <a:buNone/>
            </a:pPr>
            <a:r>
              <a:rPr lang="en-US" sz="1200" b="1" dirty="0">
                <a:solidFill>
                  <a:srgbClr val="FFFEF6"/>
                </a:solidFill>
                <a:latin typeface="Arial" pitchFamily="34" charset="0"/>
                <a:ea typeface="Arial" pitchFamily="34" charset="-122"/>
                <a:cs typeface="Arial" pitchFamily="34" charset="-120"/>
              </a:rPr>
              <a:t>Плотная сеть
</a:t>
            </a:r>
            <a:endParaRPr lang="en-US" sz="1200" dirty="0"/>
          </a:p>
        </p:txBody>
      </p:sp>
      <p:sp>
        <p:nvSpPr>
          <p:cNvPr id="13" name="Text 3"/>
          <p:cNvSpPr txBox="1"/>
          <p:nvPr/>
        </p:nvSpPr>
        <p:spPr>
          <a:xfrm>
            <a:off x="462175" y="3192440"/>
            <a:ext cx="2419800" cy="1100400"/>
          </a:xfrm>
          <a:prstGeom prst="rect">
            <a:avLst/>
          </a:prstGeom>
          <a:noFill/>
          <a:ln/>
        </p:spPr>
        <p:txBody>
          <a:bodyPr wrap="square" lIns="0" tIns="0" rIns="0" bIns="0" rtlCol="0" anchor="t"/>
          <a:lstStyle/>
          <a:p>
            <a:pPr algn="l" indent="0" marL="0">
              <a:lnSpc>
                <a:spcPct val="100000"/>
              </a:lnSpc>
              <a:buNone/>
            </a:pPr>
            <a:r>
              <a:rPr lang="en-US" sz="900" dirty="0">
                <a:solidFill>
                  <a:srgbClr val="FFFEF6"/>
                </a:solidFill>
                <a:latin typeface="Arial" pitchFamily="34" charset="0"/>
                <a:ea typeface="Arial" pitchFamily="34" charset="-122"/>
                <a:cs typeface="Arial" pitchFamily="34" charset="-120"/>
              </a:rPr>
              <a:t>В плотном графе большинство вершин соединены между собой, поэтому вариантов маршрутов больше. Но из-за множества рёбер схема становится сложнее для чтения и поиска закономерностей.
</a:t>
            </a:r>
            <a:endParaRPr lang="en-US" sz="900" dirty="0"/>
          </a:p>
        </p:txBody>
      </p:sp>
      <p:sp>
        <p:nvSpPr>
          <p:cNvPr id="14" name="Text 4"/>
          <p:cNvSpPr txBox="1"/>
          <p:nvPr/>
        </p:nvSpPr>
        <p:spPr>
          <a:xfrm>
            <a:off x="6214700" y="2716875"/>
            <a:ext cx="2419800" cy="432600"/>
          </a:xfrm>
          <a:prstGeom prst="rect">
            <a:avLst/>
          </a:prstGeom>
          <a:noFill/>
          <a:ln/>
        </p:spPr>
        <p:txBody>
          <a:bodyPr wrap="square" lIns="0" tIns="0" rIns="0" bIns="0" rtlCol="0" anchor="ctr"/>
          <a:lstStyle/>
          <a:p>
            <a:pPr algn="l" indent="0" marL="0">
              <a:lnSpc>
                <a:spcPct val="100000"/>
              </a:lnSpc>
              <a:buNone/>
            </a:pPr>
            <a:r>
              <a:rPr lang="en-US" sz="1200" b="1" dirty="0">
                <a:solidFill>
                  <a:srgbClr val="FFFEF6"/>
                </a:solidFill>
                <a:latin typeface="Arial" pitchFamily="34" charset="0"/>
                <a:ea typeface="Arial" pitchFamily="34" charset="-122"/>
                <a:cs typeface="Arial" pitchFamily="34" charset="-120"/>
              </a:rPr>
              <a:t>Как выбрать модель
</a:t>
            </a:r>
            <a:endParaRPr lang="en-US" sz="1200" dirty="0"/>
          </a:p>
        </p:txBody>
      </p:sp>
      <p:sp>
        <p:nvSpPr>
          <p:cNvPr id="15" name="Text 5"/>
          <p:cNvSpPr txBox="1"/>
          <p:nvPr/>
        </p:nvSpPr>
        <p:spPr>
          <a:xfrm>
            <a:off x="6214700" y="3192440"/>
            <a:ext cx="2419800" cy="1100400"/>
          </a:xfrm>
          <a:prstGeom prst="rect">
            <a:avLst/>
          </a:prstGeom>
          <a:noFill/>
          <a:ln/>
        </p:spPr>
        <p:txBody>
          <a:bodyPr wrap="square" lIns="0" tIns="0" rIns="0" bIns="0" rtlCol="0" anchor="t"/>
          <a:lstStyle/>
          <a:p>
            <a:pPr algn="l" indent="0" marL="0">
              <a:lnSpc>
                <a:spcPct val="100000"/>
              </a:lnSpc>
              <a:buNone/>
            </a:pPr>
            <a:r>
              <a:rPr lang="en-US" sz="900" dirty="0">
                <a:solidFill>
                  <a:srgbClr val="FFFEF6"/>
                </a:solidFill>
                <a:latin typeface="Arial" pitchFamily="34" charset="0"/>
                <a:ea typeface="Arial" pitchFamily="34" charset="-122"/>
                <a:cs typeface="Arial" pitchFamily="34" charset="-120"/>
              </a:rPr>
              <a:t>Степень плотности зависит от задачи: для анализа большого числа связей нужен один тип графа, а для простого показа основных переходов — другой.
</a:t>
            </a:r>
            <a:endParaRPr lang="en-US" sz="900" dirty="0"/>
          </a:p>
        </p:txBody>
      </p:sp>
      <p:sp>
        <p:nvSpPr>
          <p:cNvPr id="16" name="Text 6"/>
          <p:cNvSpPr txBox="1"/>
          <p:nvPr/>
        </p:nvSpPr>
        <p:spPr>
          <a:xfrm>
            <a:off x="3338438" y="2716875"/>
            <a:ext cx="2419800" cy="432600"/>
          </a:xfrm>
          <a:prstGeom prst="rect">
            <a:avLst/>
          </a:prstGeom>
          <a:noFill/>
          <a:ln/>
        </p:spPr>
        <p:txBody>
          <a:bodyPr wrap="square" lIns="0" tIns="0" rIns="0" bIns="0" rtlCol="0" anchor="ctr"/>
          <a:lstStyle/>
          <a:p>
            <a:pPr algn="l" indent="0" marL="0">
              <a:lnSpc>
                <a:spcPct val="100000"/>
              </a:lnSpc>
              <a:buNone/>
            </a:pPr>
            <a:r>
              <a:rPr lang="en-US" sz="1200" b="1" dirty="0">
                <a:solidFill>
                  <a:srgbClr val="FFFEF6"/>
                </a:solidFill>
                <a:latin typeface="Arial" pitchFamily="34" charset="0"/>
                <a:ea typeface="Arial" pitchFamily="34" charset="-122"/>
                <a:cs typeface="Arial" pitchFamily="34" charset="-120"/>
              </a:rPr>
              <a:t>Редкая схема
</a:t>
            </a:r>
            <a:endParaRPr lang="en-US" sz="1200" dirty="0"/>
          </a:p>
        </p:txBody>
      </p:sp>
      <p:sp>
        <p:nvSpPr>
          <p:cNvPr id="17" name="Text 7"/>
          <p:cNvSpPr txBox="1"/>
          <p:nvPr/>
        </p:nvSpPr>
        <p:spPr>
          <a:xfrm>
            <a:off x="3338438" y="3192440"/>
            <a:ext cx="2419800" cy="1100400"/>
          </a:xfrm>
          <a:prstGeom prst="rect">
            <a:avLst/>
          </a:prstGeom>
          <a:noFill/>
          <a:ln/>
        </p:spPr>
        <p:txBody>
          <a:bodyPr wrap="square" lIns="0" tIns="0" rIns="0" bIns="0" rtlCol="0" anchor="t"/>
          <a:lstStyle/>
          <a:p>
            <a:pPr algn="l" indent="0" marL="0">
              <a:lnSpc>
                <a:spcPct val="100000"/>
              </a:lnSpc>
              <a:buNone/>
            </a:pPr>
            <a:r>
              <a:rPr lang="en-US" sz="900" dirty="0">
                <a:solidFill>
                  <a:srgbClr val="FFFEF6"/>
                </a:solidFill>
                <a:latin typeface="Arial" pitchFamily="34" charset="0"/>
                <a:ea typeface="Arial" pitchFamily="34" charset="-122"/>
                <a:cs typeface="Arial" pitchFamily="34" charset="-120"/>
              </a:rPr>
              <a:t>В редком графе связей немного, и отдельные цепочки просматриваются легче. Однако некоторые вершины могут почти не иметь соседей, из-за чего сеть выглядит разреженной.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726825" y="1990517"/>
            <a:ext cx="5093700" cy="2089915"/>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693875" y="691275"/>
            <a:ext cx="8126700" cy="352500"/>
          </a:xfrm>
          <a:prstGeom prst="rect">
            <a:avLst/>
          </a:prstGeom>
          <a:noFill/>
          <a:ln/>
        </p:spPr>
        <p:txBody>
          <a:bodyPr wrap="square" lIns="0" tIns="0" rIns="0" bIns="0" rtlCol="0" anchor="t"/>
          <a:lstStyle/>
          <a:p>
            <a:pPr algn="l" indent="0" marL="0">
              <a:lnSpc>
                <a:spcPct val="100000"/>
              </a:lnSpc>
              <a:buNone/>
            </a:pPr>
            <a:r>
              <a:rPr lang="en-US" sz="2100" b="1" dirty="0">
                <a:solidFill>
                  <a:srgbClr val="AE5E3B"/>
                </a:solidFill>
                <a:latin typeface="Arial" pitchFamily="34" charset="0"/>
                <a:ea typeface="Arial" pitchFamily="34" charset="-122"/>
                <a:cs typeface="Arial" pitchFamily="34" charset="-120"/>
              </a:rPr>
              <a:t>Графы в реальной жизни
</a:t>
            </a:r>
            <a:endParaRPr lang="en-US" sz="2100" dirty="0"/>
          </a:p>
        </p:txBody>
      </p:sp>
      <p:sp>
        <p:nvSpPr>
          <p:cNvPr id="8"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AE5E3B"/>
                </a:solidFill>
                <a:latin typeface="Arial" pitchFamily="34" charset="0"/>
                <a:ea typeface="Arial" pitchFamily="34" charset="-122"/>
                <a:cs typeface="Arial" pitchFamily="34" charset="-120"/>
              </a:rPr>
              <a:t>13</a:t>
            </a:r>
            <a:endParaRPr lang="en-US" sz="1100" dirty="0"/>
          </a:p>
        </p:txBody>
      </p:sp>
      <p:sp>
        <p:nvSpPr>
          <p:cNvPr id="9" name="Text 2"/>
          <p:cNvSpPr txBox="1"/>
          <p:nvPr/>
        </p:nvSpPr>
        <p:spPr>
          <a:xfrm>
            <a:off x="523075" y="1509025"/>
            <a:ext cx="2961900" cy="954000"/>
          </a:xfrm>
          <a:prstGeom prst="rect">
            <a:avLst/>
          </a:prstGeom>
          <a:noFill/>
          <a:ln/>
        </p:spPr>
        <p:txBody>
          <a:bodyPr wrap="square" lIns="0" tIns="0" rIns="0" bIns="0" rtlCol="0" anchor="ctr"/>
          <a:lstStyle/>
          <a:p>
            <a:pPr algn="l" indent="0" marL="0">
              <a:lnSpc>
                <a:spcPct val="100000"/>
              </a:lnSpc>
              <a:buNone/>
            </a:pPr>
            <a:r>
              <a:rPr lang="en-US" sz="1100" dirty="0">
                <a:solidFill>
                  <a:srgbClr val="2A2A2A"/>
                </a:solidFill>
                <a:latin typeface="Arial" pitchFamily="34" charset="0"/>
                <a:ea typeface="Arial" pitchFamily="34" charset="-122"/>
                <a:cs typeface="Arial" pitchFamily="34" charset="-120"/>
              </a:rPr>
              <a:t>Один и тот же способ записи подходит для очень разных систем, если в них важны связи между объектами.
</a:t>
            </a:r>
            <a:endParaRPr lang="en-US" sz="1100" dirty="0"/>
          </a:p>
        </p:txBody>
      </p:sp>
      <p:sp>
        <p:nvSpPr>
          <p:cNvPr id="10" name="Text 3"/>
          <p:cNvSpPr txBox="1"/>
          <p:nvPr/>
        </p:nvSpPr>
        <p:spPr>
          <a:xfrm>
            <a:off x="523075" y="2937775"/>
            <a:ext cx="2961900" cy="954000"/>
          </a:xfrm>
          <a:prstGeom prst="rect">
            <a:avLst/>
          </a:prstGeom>
          <a:noFill/>
          <a:ln/>
        </p:spPr>
        <p:txBody>
          <a:bodyPr wrap="square" lIns="0" tIns="0" rIns="0" bIns="0" rtlCol="0" anchor="ctr"/>
          <a:lstStyle/>
          <a:p>
            <a:pPr algn="l" indent="0" marL="0">
              <a:lnSpc>
                <a:spcPct val="100000"/>
              </a:lnSpc>
              <a:buNone/>
            </a:pPr>
            <a:r>
              <a:rPr lang="en-US" sz="1100" dirty="0">
                <a:solidFill>
                  <a:srgbClr val="2A2A2A"/>
                </a:solidFill>
                <a:latin typeface="Arial" pitchFamily="34" charset="0"/>
                <a:ea typeface="Arial" pitchFamily="34" charset="-122"/>
                <a:cs typeface="Arial" pitchFamily="34" charset="-120"/>
              </a:rPr>
              <a:t>Графовая модель показывает общий принцип: разные системы можно описывать одинаково, если сравнивать именно связи между объектами.
</a:t>
            </a:r>
            <a:endParaRPr lang="en-US" sz="1100" dirty="0"/>
          </a:p>
        </p:txBody>
      </p:sp>
      <p:sp>
        <p:nvSpPr>
          <p:cNvPr id="11" name="Text 4"/>
          <p:cNvSpPr txBox="1"/>
          <p:nvPr/>
        </p:nvSpPr>
        <p:spPr>
          <a:xfrm>
            <a:off x="318650" y="4413925"/>
            <a:ext cx="3301500" cy="352500"/>
          </a:xfrm>
          <a:prstGeom prst="rect">
            <a:avLst/>
          </a:prstGeom>
          <a:noFill/>
          <a:ln/>
        </p:spPr>
        <p:txBody>
          <a:bodyPr wrap="square" lIns="0" tIns="0" rIns="0" bIns="0" rtlCol="0" anchor="ctr"/>
          <a:lstStyle/>
          <a:p>
            <a:pPr algn="l" indent="0" marL="0">
              <a:lnSpc>
                <a:spcPct val="100000"/>
              </a:lnSpc>
              <a:buNone/>
            </a:pPr>
            <a:r>
              <a:rPr lang="en-US" sz="1100" dirty="0">
                <a:solidFill>
                  <a:srgbClr val="2A2A2A"/>
                </a:solidFill>
                <a:latin typeface="Arial" pitchFamily="34" charset="0"/>
                <a:ea typeface="Arial" pitchFamily="34" charset="-122"/>
                <a:cs typeface="Arial" pitchFamily="34" charset="-120"/>
              </a:rPr>
              <a:t>Учебные примеры применения графов.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32184" y="1347774"/>
            <a:ext cx="8479500" cy="229377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Как читать ориентированный граф на дороге
</a:t>
            </a:r>
            <a:endParaRPr lang="en-US" sz="2100" dirty="0"/>
          </a:p>
        </p:txBody>
      </p:sp>
      <p:sp>
        <p:nvSpPr>
          <p:cNvPr id="10"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14</a:t>
            </a:r>
            <a:endParaRPr lang="en-US" sz="1100" dirty="0"/>
          </a:p>
        </p:txBody>
      </p:sp>
      <p:sp>
        <p:nvSpPr>
          <p:cNvPr id="11" name="Text 2"/>
          <p:cNvSpPr txBox="1"/>
          <p:nvPr/>
        </p:nvSpPr>
        <p:spPr>
          <a:xfrm>
            <a:off x="453650" y="3954163"/>
            <a:ext cx="2514300" cy="172800"/>
          </a:xfrm>
          <a:prstGeom prst="rect">
            <a:avLst/>
          </a:prstGeom>
          <a:noFill/>
          <a:ln/>
        </p:spPr>
        <p:txBody>
          <a:bodyPr wrap="square" lIns="0" tIns="0" rIns="0" bIns="0" rtlCol="0" anchor="t"/>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Стрелки задают движение
</a:t>
            </a:r>
            <a:endParaRPr lang="en-US" sz="900" dirty="0"/>
          </a:p>
        </p:txBody>
      </p:sp>
      <p:sp>
        <p:nvSpPr>
          <p:cNvPr id="12" name="Text 3"/>
          <p:cNvSpPr txBox="1"/>
          <p:nvPr/>
        </p:nvSpPr>
        <p:spPr>
          <a:xfrm>
            <a:off x="453648" y="4170625"/>
            <a:ext cx="2514300" cy="522300"/>
          </a:xfrm>
          <a:prstGeom prst="rect">
            <a:avLst/>
          </a:prstGeom>
          <a:noFill/>
          <a:ln/>
        </p:spPr>
        <p:txBody>
          <a:bodyPr wrap="square" lIns="0" tIns="0" rIns="0" bIns="0" rtlCol="0" anchor="t"/>
          <a:lstStyle/>
          <a:p>
            <a:pPr algn="l" indent="0" marL="0">
              <a:lnSpc>
                <a:spcPct val="100000"/>
              </a:lnSpc>
              <a:buNone/>
            </a:pPr>
            <a:r>
              <a:rPr lang="en-US" sz="800" dirty="0">
                <a:solidFill>
                  <a:srgbClr val="FFFEF6"/>
                </a:solidFill>
                <a:latin typeface="Arial" pitchFamily="34" charset="0"/>
                <a:ea typeface="Arial" pitchFamily="34" charset="-122"/>
                <a:cs typeface="Arial" pitchFamily="34" charset="-120"/>
              </a:rPr>
              <a:t>Направление на ребре показывает, куда можно пройти или проехать. Это особенно важно там, где обратный путь недоступен или запрещён правилами движения.
</a:t>
            </a:r>
            <a:endParaRPr lang="en-US" sz="800" dirty="0"/>
          </a:p>
        </p:txBody>
      </p:sp>
      <p:sp>
        <p:nvSpPr>
          <p:cNvPr id="13" name="Text 4"/>
          <p:cNvSpPr txBox="1"/>
          <p:nvPr/>
        </p:nvSpPr>
        <p:spPr>
          <a:xfrm>
            <a:off x="6199475" y="3954163"/>
            <a:ext cx="2514300" cy="172800"/>
          </a:xfrm>
          <a:prstGeom prst="rect">
            <a:avLst/>
          </a:prstGeom>
          <a:noFill/>
          <a:ln/>
        </p:spPr>
        <p:txBody>
          <a:bodyPr wrap="square" lIns="0" tIns="0" rIns="0" bIns="0" rtlCol="0" anchor="t"/>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Точность зависит от направления
</a:t>
            </a:r>
            <a:endParaRPr lang="en-US" sz="900" dirty="0"/>
          </a:p>
        </p:txBody>
      </p:sp>
      <p:sp>
        <p:nvSpPr>
          <p:cNvPr id="14" name="Text 5"/>
          <p:cNvSpPr txBox="1"/>
          <p:nvPr/>
        </p:nvSpPr>
        <p:spPr>
          <a:xfrm>
            <a:off x="6199473" y="4170625"/>
            <a:ext cx="2514300" cy="522300"/>
          </a:xfrm>
          <a:prstGeom prst="rect">
            <a:avLst/>
          </a:prstGeom>
          <a:noFill/>
          <a:ln/>
        </p:spPr>
        <p:txBody>
          <a:bodyPr wrap="square" lIns="0" tIns="0" rIns="0" bIns="0" rtlCol="0" anchor="t"/>
          <a:lstStyle/>
          <a:p>
            <a:pPr algn="l" indent="0" marL="0">
              <a:lnSpc>
                <a:spcPct val="100000"/>
              </a:lnSpc>
              <a:buNone/>
            </a:pPr>
            <a:r>
              <a:rPr lang="en-US" sz="800" dirty="0">
                <a:solidFill>
                  <a:srgbClr val="FFFEF6"/>
                </a:solidFill>
                <a:latin typeface="Arial" pitchFamily="34" charset="0"/>
                <a:ea typeface="Arial" pitchFamily="34" charset="-122"/>
                <a:cs typeface="Arial" pitchFamily="34" charset="-120"/>
              </a:rPr>
              <a:t>Ориентированный граф лучше передаёт реальные ограничения, чем обычная схема без стрелок. Он помогает строить маршруты автобусов, переходы по сайту и навигацию по карте.
</a:t>
            </a:r>
            <a:endParaRPr lang="en-US" sz="800" dirty="0"/>
          </a:p>
        </p:txBody>
      </p:sp>
      <p:sp>
        <p:nvSpPr>
          <p:cNvPr id="15" name="Text 6"/>
          <p:cNvSpPr txBox="1"/>
          <p:nvPr/>
        </p:nvSpPr>
        <p:spPr>
          <a:xfrm>
            <a:off x="3326562" y="3954163"/>
            <a:ext cx="2514300" cy="172800"/>
          </a:xfrm>
          <a:prstGeom prst="rect">
            <a:avLst/>
          </a:prstGeom>
          <a:noFill/>
          <a:ln/>
        </p:spPr>
        <p:txBody>
          <a:bodyPr wrap="square" lIns="0" tIns="0" rIns="0" bIns="0" rtlCol="0" anchor="t"/>
          <a:lstStyle/>
          <a:p>
            <a:pPr algn="l" indent="0" marL="0">
              <a:lnSpc>
                <a:spcPct val="100000"/>
              </a:lnSpc>
              <a:buNone/>
            </a:pPr>
            <a:r>
              <a:rPr lang="en-US" sz="900" b="1" dirty="0">
                <a:solidFill>
                  <a:srgbClr val="FFFEF6"/>
                </a:solidFill>
                <a:latin typeface="Arial" pitchFamily="34" charset="0"/>
                <a:ea typeface="Arial" pitchFamily="34" charset="-122"/>
                <a:cs typeface="Arial" pitchFamily="34" charset="-120"/>
              </a:rPr>
              <a:t>Вершины — это точки схемы
</a:t>
            </a:r>
            <a:endParaRPr lang="en-US" sz="900" dirty="0"/>
          </a:p>
        </p:txBody>
      </p:sp>
      <p:sp>
        <p:nvSpPr>
          <p:cNvPr id="16" name="Text 7"/>
          <p:cNvSpPr txBox="1"/>
          <p:nvPr/>
        </p:nvSpPr>
        <p:spPr>
          <a:xfrm>
            <a:off x="3326560" y="4170625"/>
            <a:ext cx="2514300" cy="522300"/>
          </a:xfrm>
          <a:prstGeom prst="rect">
            <a:avLst/>
          </a:prstGeom>
          <a:noFill/>
          <a:ln/>
        </p:spPr>
        <p:txBody>
          <a:bodyPr wrap="square" lIns="0" tIns="0" rIns="0" bIns="0" rtlCol="0" anchor="t"/>
          <a:lstStyle/>
          <a:p>
            <a:pPr algn="l" indent="0" marL="0">
              <a:lnSpc>
                <a:spcPct val="100000"/>
              </a:lnSpc>
              <a:buNone/>
            </a:pPr>
            <a:r>
              <a:rPr lang="en-US" sz="800" dirty="0">
                <a:solidFill>
                  <a:srgbClr val="FFFEF6"/>
                </a:solidFill>
                <a:latin typeface="Arial" pitchFamily="34" charset="0"/>
                <a:ea typeface="Arial" pitchFamily="34" charset="-122"/>
                <a:cs typeface="Arial" pitchFamily="34" charset="-120"/>
              </a:rPr>
              <a:t>Перекрёстки, остановки или повороты удобно обозначать вершинами. Так схема становится компактной и позволяет быстро увидеть, какие точки соединены между собой.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3250" y="1788242"/>
            <a:ext cx="8237400" cy="2904517"/>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Проверка: есть ли в графе цикл?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15</a:t>
            </a:r>
            <a:endParaRPr lang="en-US" sz="1100" dirty="0"/>
          </a:p>
        </p:txBody>
      </p:sp>
      <p:sp>
        <p:nvSpPr>
          <p:cNvPr id="8" name="Text 2"/>
          <p:cNvSpPr txBox="1"/>
          <p:nvPr/>
        </p:nvSpPr>
        <p:spPr>
          <a:xfrm>
            <a:off x="693870" y="1179955"/>
            <a:ext cx="8118000" cy="397200"/>
          </a:xfrm>
          <a:prstGeom prst="rect">
            <a:avLst/>
          </a:prstGeom>
          <a:noFill/>
          <a:ln/>
        </p:spPr>
        <p:txBody>
          <a:bodyPr wrap="square" lIns="0" tIns="0" rIns="0" bIns="0" rtlCol="0" anchor="t"/>
          <a:lstStyle/>
          <a:p>
            <a:pPr algn="l" indent="0" marL="0">
              <a:lnSpc>
                <a:spcPct val="100000"/>
              </a:lnSpc>
              <a:buNone/>
            </a:pPr>
            <a:r>
              <a:rPr lang="en-US" sz="1400" dirty="0">
                <a:solidFill>
                  <a:srgbClr val="FFFEF6"/>
                </a:solidFill>
                <a:latin typeface="Arial" pitchFamily="34" charset="0"/>
                <a:ea typeface="Arial" pitchFamily="34" charset="-122"/>
                <a:cs typeface="Arial" pitchFamily="34" charset="-120"/>
              </a:rPr>
              <a:t>Последовательность действий при поиске замкнутого маршрута в графе.
</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849098" y="1659625"/>
            <a:ext cx="3493200" cy="2140800"/>
          </a:xfrm>
          <a:prstGeom prst="rect">
            <a:avLst/>
          </a:prstGeom>
          <a:noFill/>
          <a:ln/>
        </p:spPr>
        <p:txBody>
          <a:bodyPr wrap="square" lIns="0" tIns="0" rIns="0" bIns="0" rtlCol="0" anchor="ctr"/>
          <a:lstStyle/>
          <a:p>
            <a:pPr algn="l" indent="0" marL="0">
              <a:lnSpc>
                <a:spcPct val="100000"/>
              </a:lnSpc>
              <a:buNone/>
            </a:pPr>
            <a:r>
              <a:rPr lang="en-US" sz="1600" dirty="0">
                <a:solidFill>
                  <a:srgbClr val="FFFEF6"/>
                </a:solidFill>
                <a:latin typeface="Arial" pitchFamily="34" charset="0"/>
                <a:ea typeface="Arial" pitchFamily="34" charset="-122"/>
                <a:cs typeface="Arial" pitchFamily="34" charset="-120"/>
              </a:rPr>
              <a:t>Это свойство помогает быстро отличать дерево от графа с циклами и проверять, не пропущена ли лишняя связь.
</a:t>
            </a:r>
            <a:endParaRPr lang="en-US" sz="1600" dirty="0"/>
          </a:p>
        </p:txBody>
      </p:sp>
      <p:sp>
        <p:nvSpPr>
          <p:cNvPr id="5" name="Text 1"/>
          <p:cNvSpPr txBox="1"/>
          <p:nvPr/>
        </p:nvSpPr>
        <p:spPr>
          <a:xfrm>
            <a:off x="8612650" y="71050"/>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16</a:t>
            </a:r>
            <a:endParaRPr lang="en-US" sz="1100" dirty="0"/>
          </a:p>
        </p:txBody>
      </p:sp>
      <p:sp>
        <p:nvSpPr>
          <p:cNvPr id="6" name="Text 2"/>
          <p:cNvSpPr txBox="1"/>
          <p:nvPr/>
        </p:nvSpPr>
        <p:spPr>
          <a:xfrm>
            <a:off x="693900" y="1689604"/>
            <a:ext cx="3240600" cy="1016400"/>
          </a:xfrm>
          <a:prstGeom prst="rect">
            <a:avLst/>
          </a:prstGeom>
          <a:noFill/>
          <a:ln/>
        </p:spPr>
        <p:txBody>
          <a:bodyPr wrap="square" lIns="0" tIns="0" rIns="0" bIns="0" rtlCol="0" anchor="t"/>
          <a:lstStyle/>
          <a:p>
            <a:pPr algn="l" indent="0" marL="0">
              <a:lnSpc>
                <a:spcPct val="100000"/>
              </a:lnSpc>
              <a:buNone/>
            </a:pPr>
            <a:r>
              <a:rPr lang="en-US" sz="6200" b="1" dirty="0">
                <a:solidFill>
                  <a:srgbClr val="FFFEF6"/>
                </a:solidFill>
                <a:latin typeface="Arial" pitchFamily="34" charset="0"/>
                <a:ea typeface="Arial" pitchFamily="34" charset="-122"/>
                <a:cs typeface="Arial" pitchFamily="34" charset="-120"/>
              </a:rPr>
              <a:t>n−1
</a:t>
            </a:r>
            <a:endParaRPr lang="en-US" sz="6200" dirty="0"/>
          </a:p>
        </p:txBody>
      </p:sp>
      <p:sp>
        <p:nvSpPr>
          <p:cNvPr id="7" name="Text 3"/>
          <p:cNvSpPr txBox="1"/>
          <p:nvPr/>
        </p:nvSpPr>
        <p:spPr>
          <a:xfrm>
            <a:off x="693900" y="2808675"/>
            <a:ext cx="3240600" cy="732000"/>
          </a:xfrm>
          <a:prstGeom prst="rect">
            <a:avLst/>
          </a:prstGeom>
          <a:noFill/>
          <a:ln/>
        </p:spPr>
        <p:txBody>
          <a:bodyPr wrap="square" lIns="0" tIns="0" rIns="0" bIns="0" rtlCol="0" anchor="t"/>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ребро приходится на дерево с n вершинами
</a:t>
            </a:r>
            <a:endParaRPr lang="en-US" sz="1300" dirty="0"/>
          </a:p>
        </p:txBody>
      </p:sp>
      <p:sp>
        <p:nvSpPr>
          <p:cNvPr id="8" name="Text 4"/>
          <p:cNvSpPr txBox="1"/>
          <p:nvPr/>
        </p:nvSpPr>
        <p:spPr>
          <a:xfrm>
            <a:off x="693900" y="4461900"/>
            <a:ext cx="8007900" cy="311400"/>
          </a:xfrm>
          <a:prstGeom prst="rect">
            <a:avLst/>
          </a:prstGeom>
          <a:noFill/>
          <a:ln/>
        </p:spPr>
        <p:txBody>
          <a:bodyPr wrap="square" lIns="0" tIns="0" rIns="0" bIns="0" rtlCol="0" anchor="t"/>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Свойство деревьев в теории графов.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4105" y="1423700"/>
            <a:ext cx="3960091" cy="3269100"/>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Где графы встречаются чаще всего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17</a:t>
            </a:r>
            <a:endParaRPr lang="en-US" sz="1100" dirty="0"/>
          </a:p>
        </p:txBody>
      </p:sp>
      <p:sp>
        <p:nvSpPr>
          <p:cNvPr id="8" name="Text 2"/>
          <p:cNvSpPr txBox="1"/>
          <p:nvPr/>
        </p:nvSpPr>
        <p:spPr>
          <a:xfrm>
            <a:off x="5145000" y="1780975"/>
            <a:ext cx="3675600" cy="9858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Графы особенно полезны там, где нужно сравнивать множество связей и выбирать лучший маршрут.
</a:t>
            </a:r>
            <a:endParaRPr lang="en-US" sz="1300" dirty="0"/>
          </a:p>
        </p:txBody>
      </p:sp>
      <p:sp>
        <p:nvSpPr>
          <p:cNvPr id="9" name="Text 3"/>
          <p:cNvSpPr txBox="1"/>
          <p:nvPr/>
        </p:nvSpPr>
        <p:spPr>
          <a:xfrm>
            <a:off x="5145000" y="2943300"/>
            <a:ext cx="3675600" cy="9858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Транспорт и логистика сильнее всего завязаны на маршруты, а интернет и социальные сети — на анализ связей между объектами.
</a:t>
            </a:r>
            <a:endParaRPr lang="en-US" sz="1300" dirty="0"/>
          </a:p>
        </p:txBody>
      </p:sp>
      <p:sp>
        <p:nvSpPr>
          <p:cNvPr id="10" name="Text 4"/>
          <p:cNvSpPr txBox="1"/>
          <p:nvPr/>
        </p:nvSpPr>
        <p:spPr>
          <a:xfrm>
            <a:off x="5145000" y="4415625"/>
            <a:ext cx="3675600" cy="397200"/>
          </a:xfrm>
          <a:prstGeom prst="rect">
            <a:avLst/>
          </a:prstGeom>
          <a:noFill/>
          <a:ln/>
        </p:spPr>
        <p:txBody>
          <a:bodyPr wrap="square" lIns="0" tIns="0" rIns="0" bIns="0" rtlCol="0" anchor="ctr"/>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Учебная схема применения графов.
</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04156" y="3498420"/>
            <a:ext cx="315000" cy="360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069531" y="3498420"/>
            <a:ext cx="360000" cy="36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2258706" y="1790710"/>
            <a:ext cx="360000" cy="3600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969081" y="1790710"/>
            <a:ext cx="315000" cy="3600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sp>
        <p:nvSpPr>
          <p:cNvPr id="13" name="Text 0"/>
          <p:cNvSpPr txBox="1"/>
          <p:nvPr/>
        </p:nvSpPr>
        <p:spPr>
          <a:xfrm>
            <a:off x="693875" y="691275"/>
            <a:ext cx="8126400" cy="613200"/>
          </a:xfrm>
          <a:prstGeom prst="rect">
            <a:avLst/>
          </a:prstGeom>
          <a:noFill/>
          <a:ln/>
        </p:spPr>
        <p:txBody>
          <a:bodyPr wrap="square" lIns="0" tIns="0" rIns="0" bIns="0" rtlCol="0" anchor="t"/>
          <a:lstStyle/>
          <a:p>
            <a:pPr algn="l" indent="0" marL="0">
              <a:lnSpc>
                <a:spcPct val="100000"/>
              </a:lnSpc>
              <a:buNone/>
            </a:pPr>
            <a:r>
              <a:rPr lang="en-US" sz="2100" b="1" dirty="0">
                <a:solidFill>
                  <a:srgbClr val="5C7917"/>
                </a:solidFill>
                <a:latin typeface="Arial" pitchFamily="34" charset="0"/>
                <a:ea typeface="Arial" pitchFamily="34" charset="-122"/>
                <a:cs typeface="Arial" pitchFamily="34" charset="-120"/>
              </a:rPr>
              <a:t>Какие задачи встречаются в школе
</a:t>
            </a:r>
            <a:endParaRPr lang="en-US" sz="2100" dirty="0"/>
          </a:p>
        </p:txBody>
      </p:sp>
      <p:sp>
        <p:nvSpPr>
          <p:cNvPr id="14"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5C7917"/>
                </a:solidFill>
                <a:latin typeface="Arial" pitchFamily="34" charset="0"/>
                <a:ea typeface="Arial" pitchFamily="34" charset="-122"/>
                <a:cs typeface="Arial" pitchFamily="34" charset="-120"/>
              </a:rPr>
              <a:t>18</a:t>
            </a:r>
            <a:endParaRPr lang="en-US" sz="1100" dirty="0"/>
          </a:p>
        </p:txBody>
      </p:sp>
      <p:sp>
        <p:nvSpPr>
          <p:cNvPr id="15" name="Text 2"/>
          <p:cNvSpPr txBox="1"/>
          <p:nvPr/>
        </p:nvSpPr>
        <p:spPr>
          <a:xfrm>
            <a:off x="318650" y="4029725"/>
            <a:ext cx="2936700" cy="207000"/>
          </a:xfrm>
          <a:prstGeom prst="rect">
            <a:avLst/>
          </a:prstGeom>
          <a:noFill/>
          <a:ln/>
        </p:spPr>
        <p:txBody>
          <a:bodyPr wrap="square" lIns="0" tIns="0" rIns="0" bIns="0" rtlCol="0" anchor="t"/>
          <a:lstStyle/>
          <a:p>
            <a:pPr algn="l" indent="0" marL="0">
              <a:lnSpc>
                <a:spcPct val="100000"/>
              </a:lnSpc>
              <a:buNone/>
            </a:pPr>
            <a:r>
              <a:rPr lang="en-US" sz="1000" b="1" dirty="0">
                <a:solidFill>
                  <a:srgbClr val="2A2A2A"/>
                </a:solidFill>
                <a:latin typeface="Arial" pitchFamily="34" charset="0"/>
                <a:ea typeface="Arial" pitchFamily="34" charset="-122"/>
                <a:cs typeface="Arial" pitchFamily="34" charset="-120"/>
              </a:rPr>
              <a:t>Счёт элементов
</a:t>
            </a:r>
            <a:endParaRPr lang="en-US" sz="1000" dirty="0"/>
          </a:p>
        </p:txBody>
      </p:sp>
      <p:sp>
        <p:nvSpPr>
          <p:cNvPr id="16" name="Text 3"/>
          <p:cNvSpPr txBox="1"/>
          <p:nvPr/>
        </p:nvSpPr>
        <p:spPr>
          <a:xfrm>
            <a:off x="318650" y="4267152"/>
            <a:ext cx="2936700" cy="517200"/>
          </a:xfrm>
          <a:prstGeom prst="rect">
            <a:avLst/>
          </a:prstGeom>
          <a:noFill/>
          <a:ln/>
        </p:spPr>
        <p:txBody>
          <a:bodyPr wrap="square" lIns="0" tIns="0" rIns="0" bIns="0" rtlCol="0" anchor="t"/>
          <a:lstStyle/>
          <a:p>
            <a:pPr algn="l" indent="0" marL="0">
              <a:lnSpc>
                <a:spcPct val="100000"/>
              </a:lnSpc>
              <a:buNone/>
            </a:pPr>
            <a:r>
              <a:rPr lang="en-US" sz="800" dirty="0">
                <a:solidFill>
                  <a:srgbClr val="2A2A2A"/>
                </a:solidFill>
                <a:latin typeface="Arial" pitchFamily="34" charset="0"/>
                <a:ea typeface="Arial" pitchFamily="34" charset="-122"/>
                <a:cs typeface="Arial" pitchFamily="34" charset="-120"/>
              </a:rPr>
              <a:t>Сначала определяют, сколько вершин и рёбер показано на схеме. Это основа для всех следующих шагов и помогает не перепутать отдельные части графа.
</a:t>
            </a:r>
            <a:endParaRPr lang="en-US" sz="800" dirty="0"/>
          </a:p>
        </p:txBody>
      </p:sp>
      <p:sp>
        <p:nvSpPr>
          <p:cNvPr id="17" name="Text 4"/>
          <p:cNvSpPr txBox="1"/>
          <p:nvPr/>
        </p:nvSpPr>
        <p:spPr>
          <a:xfrm>
            <a:off x="4006525" y="4029725"/>
            <a:ext cx="2936700" cy="198300"/>
          </a:xfrm>
          <a:prstGeom prst="rect">
            <a:avLst/>
          </a:prstGeom>
          <a:noFill/>
          <a:ln/>
        </p:spPr>
        <p:txBody>
          <a:bodyPr wrap="square" lIns="0" tIns="0" rIns="0" bIns="0" rtlCol="0" anchor="t"/>
          <a:lstStyle/>
          <a:p>
            <a:pPr algn="l" indent="0" marL="0">
              <a:lnSpc>
                <a:spcPct val="100000"/>
              </a:lnSpc>
              <a:buNone/>
            </a:pPr>
            <a:r>
              <a:rPr lang="en-US" sz="1000" b="1" dirty="0">
                <a:solidFill>
                  <a:srgbClr val="2A2A2A"/>
                </a:solidFill>
                <a:latin typeface="Arial" pitchFamily="34" charset="0"/>
                <a:ea typeface="Arial" pitchFamily="34" charset="-122"/>
                <a:cs typeface="Arial" pitchFamily="34" charset="-120"/>
              </a:rPr>
              <a:t>Степени вершин
</a:t>
            </a:r>
            <a:endParaRPr lang="en-US" sz="1000" dirty="0"/>
          </a:p>
        </p:txBody>
      </p:sp>
      <p:sp>
        <p:nvSpPr>
          <p:cNvPr id="18" name="Text 5"/>
          <p:cNvSpPr txBox="1"/>
          <p:nvPr/>
        </p:nvSpPr>
        <p:spPr>
          <a:xfrm>
            <a:off x="4006525" y="4267152"/>
            <a:ext cx="2936700" cy="517200"/>
          </a:xfrm>
          <a:prstGeom prst="rect">
            <a:avLst/>
          </a:prstGeom>
          <a:noFill/>
          <a:ln/>
        </p:spPr>
        <p:txBody>
          <a:bodyPr wrap="square" lIns="0" tIns="0" rIns="0" bIns="0" rtlCol="0" anchor="t"/>
          <a:lstStyle/>
          <a:p>
            <a:pPr algn="l" indent="0" marL="0">
              <a:lnSpc>
                <a:spcPct val="100000"/>
              </a:lnSpc>
              <a:buNone/>
            </a:pPr>
            <a:r>
              <a:rPr lang="en-US" sz="800" dirty="0">
                <a:solidFill>
                  <a:srgbClr val="2A2A2A"/>
                </a:solidFill>
                <a:latin typeface="Arial" pitchFamily="34" charset="0"/>
                <a:ea typeface="Arial" pitchFamily="34" charset="-122"/>
                <a:cs typeface="Arial" pitchFamily="34" charset="-120"/>
              </a:rPr>
              <a:t>Ученики считают, сколько рёбер подходит к каждой вершине. По этому признаку можно сравнивать узлы и замечать, какие из них играют более заметную роль.
</a:t>
            </a:r>
            <a:endParaRPr lang="en-US" sz="800" dirty="0"/>
          </a:p>
        </p:txBody>
      </p:sp>
      <p:sp>
        <p:nvSpPr>
          <p:cNvPr id="19" name="Text 6"/>
          <p:cNvSpPr txBox="1"/>
          <p:nvPr/>
        </p:nvSpPr>
        <p:spPr>
          <a:xfrm>
            <a:off x="2195700" y="2322030"/>
            <a:ext cx="2936700" cy="195900"/>
          </a:xfrm>
          <a:prstGeom prst="rect">
            <a:avLst/>
          </a:prstGeom>
          <a:noFill/>
          <a:ln/>
        </p:spPr>
        <p:txBody>
          <a:bodyPr wrap="square" lIns="0" tIns="0" rIns="0" bIns="0" rtlCol="0" anchor="t"/>
          <a:lstStyle/>
          <a:p>
            <a:pPr algn="l" indent="0" marL="0">
              <a:lnSpc>
                <a:spcPct val="100000"/>
              </a:lnSpc>
              <a:buNone/>
            </a:pPr>
            <a:r>
              <a:rPr lang="en-US" sz="1000" b="1" dirty="0">
                <a:solidFill>
                  <a:srgbClr val="2A2A2A"/>
                </a:solidFill>
                <a:latin typeface="Arial" pitchFamily="34" charset="0"/>
                <a:ea typeface="Arial" pitchFamily="34" charset="-122"/>
                <a:cs typeface="Arial" pitchFamily="34" charset="-120"/>
              </a:rPr>
              <a:t>Поиск пути
</a:t>
            </a:r>
            <a:endParaRPr lang="en-US" sz="1000" dirty="0"/>
          </a:p>
        </p:txBody>
      </p:sp>
      <p:sp>
        <p:nvSpPr>
          <p:cNvPr id="20" name="Text 7"/>
          <p:cNvSpPr txBox="1"/>
          <p:nvPr/>
        </p:nvSpPr>
        <p:spPr>
          <a:xfrm>
            <a:off x="2195700" y="2559441"/>
            <a:ext cx="2936700" cy="517200"/>
          </a:xfrm>
          <a:prstGeom prst="rect">
            <a:avLst/>
          </a:prstGeom>
          <a:noFill/>
          <a:ln/>
        </p:spPr>
        <p:txBody>
          <a:bodyPr wrap="square" lIns="0" tIns="0" rIns="0" bIns="0" rtlCol="0" anchor="t"/>
          <a:lstStyle/>
          <a:p>
            <a:pPr algn="l" indent="0" marL="0">
              <a:lnSpc>
                <a:spcPct val="100000"/>
              </a:lnSpc>
              <a:buNone/>
            </a:pPr>
            <a:r>
              <a:rPr lang="en-US" sz="800" dirty="0">
                <a:solidFill>
                  <a:srgbClr val="2A2A2A"/>
                </a:solidFill>
                <a:latin typeface="Arial" pitchFamily="34" charset="0"/>
                <a:ea typeface="Arial" pitchFamily="34" charset="-122"/>
                <a:cs typeface="Arial" pitchFamily="34" charset="-120"/>
              </a:rPr>
              <a:t>Нужно найти маршрут между двумя точками и проверить, можно ли добраться без лишних повторов. Такие задания учат внимательно следить за последовательностью связей.
</a:t>
            </a:r>
            <a:endParaRPr lang="en-US" sz="800" dirty="0"/>
          </a:p>
        </p:txBody>
      </p:sp>
      <p:sp>
        <p:nvSpPr>
          <p:cNvPr id="21" name="Text 8"/>
          <p:cNvSpPr txBox="1"/>
          <p:nvPr/>
        </p:nvSpPr>
        <p:spPr>
          <a:xfrm>
            <a:off x="5883575" y="2322029"/>
            <a:ext cx="2936700" cy="190200"/>
          </a:xfrm>
          <a:prstGeom prst="rect">
            <a:avLst/>
          </a:prstGeom>
          <a:noFill/>
          <a:ln/>
        </p:spPr>
        <p:txBody>
          <a:bodyPr wrap="square" lIns="0" tIns="0" rIns="0" bIns="0" rtlCol="0" anchor="t"/>
          <a:lstStyle/>
          <a:p>
            <a:pPr algn="l" indent="0" marL="0">
              <a:lnSpc>
                <a:spcPct val="100000"/>
              </a:lnSpc>
              <a:buNone/>
            </a:pPr>
            <a:r>
              <a:rPr lang="en-US" sz="1000" b="1" dirty="0">
                <a:solidFill>
                  <a:srgbClr val="2A2A2A"/>
                </a:solidFill>
                <a:latin typeface="Arial" pitchFamily="34" charset="0"/>
                <a:ea typeface="Arial" pitchFamily="34" charset="-122"/>
                <a:cs typeface="Arial" pitchFamily="34" charset="-120"/>
              </a:rPr>
              <a:t>Проверка вида графа
</a:t>
            </a:r>
            <a:endParaRPr lang="en-US" sz="1000" dirty="0"/>
          </a:p>
        </p:txBody>
      </p:sp>
      <p:sp>
        <p:nvSpPr>
          <p:cNvPr id="22" name="Text 9"/>
          <p:cNvSpPr txBox="1"/>
          <p:nvPr/>
        </p:nvSpPr>
        <p:spPr>
          <a:xfrm>
            <a:off x="5883575" y="2559441"/>
            <a:ext cx="2936700" cy="517200"/>
          </a:xfrm>
          <a:prstGeom prst="rect">
            <a:avLst/>
          </a:prstGeom>
          <a:noFill/>
          <a:ln/>
        </p:spPr>
        <p:txBody>
          <a:bodyPr wrap="square" lIns="0" tIns="0" rIns="0" bIns="0" rtlCol="0" anchor="t"/>
          <a:lstStyle/>
          <a:p>
            <a:pPr algn="l" indent="0" marL="0">
              <a:lnSpc>
                <a:spcPct val="100000"/>
              </a:lnSpc>
              <a:buNone/>
            </a:pPr>
            <a:r>
              <a:rPr lang="en-US" sz="800" dirty="0">
                <a:solidFill>
                  <a:srgbClr val="2A2A2A"/>
                </a:solidFill>
                <a:latin typeface="Arial" pitchFamily="34" charset="0"/>
                <a:ea typeface="Arial" pitchFamily="34" charset="-122"/>
                <a:cs typeface="Arial" pitchFamily="34" charset="-120"/>
              </a:rPr>
              <a:t>Важно отличать ориентированный граф от неориентированного и замечать циклы. Эти действия развивают аккуратность, наблюдательность и умение читать условные обозначения.
</a:t>
            </a:r>
            <a:endParaRPr lang="en-US"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853276" y="2501025"/>
            <a:ext cx="3437347" cy="1951200"/>
          </a:xfrm>
          <a:prstGeom prst="rect">
            <a:avLst/>
          </a:prstGeom>
        </p:spPr>
      </p:pic>
      <p:sp>
        <p:nvSpPr>
          <p:cNvPr id="6" name="Text 0"/>
          <p:cNvSpPr txBox="1"/>
          <p:nvPr/>
        </p:nvSpPr>
        <p:spPr>
          <a:xfrm>
            <a:off x="693870" y="691280"/>
            <a:ext cx="8118000" cy="397200"/>
          </a:xfrm>
          <a:prstGeom prst="rect">
            <a:avLst/>
          </a:prstGeom>
          <a:noFill/>
          <a:ln/>
        </p:spPr>
        <p:txBody>
          <a:bodyPr wrap="square" lIns="0" tIns="0" rIns="0" bIns="0" rtlCol="0" anchor="t"/>
          <a:lstStyle/>
          <a:p>
            <a:pPr algn="l" indent="0" marL="0">
              <a:lnSpc>
                <a:spcPct val="100000"/>
              </a:lnSpc>
              <a:buNone/>
            </a:pPr>
            <a:r>
              <a:rPr lang="en-US" sz="2100" b="1" dirty="0">
                <a:solidFill>
                  <a:srgbClr val="FFFEF6"/>
                </a:solidFill>
                <a:latin typeface="Arial" pitchFamily="34" charset="0"/>
                <a:ea typeface="Arial" pitchFamily="34" charset="-122"/>
                <a:cs typeface="Arial" pitchFamily="34" charset="-120"/>
              </a:rPr>
              <a:t>Ключевые понятия темы
</a:t>
            </a:r>
            <a:endParaRPr lang="en-US" sz="2100" dirty="0"/>
          </a:p>
        </p:txBody>
      </p:sp>
      <p:sp>
        <p:nvSpPr>
          <p:cNvPr id="7" name="Text 1"/>
          <p:cNvSpPr txBox="1"/>
          <p:nvPr/>
        </p:nvSpPr>
        <p:spPr>
          <a:xfrm>
            <a:off x="8404625" y="379775"/>
            <a:ext cx="415800" cy="311400"/>
          </a:xfrm>
          <a:prstGeom prst="rect">
            <a:avLst/>
          </a:prstGeom>
          <a:noFill/>
          <a:ln/>
        </p:spPr>
        <p:txBody>
          <a:bodyPr wrap="square" lIns="0" tIns="0" rIns="0" bIns="0" rtlCol="0" anchor="t"/>
          <a:lstStyle/>
          <a:p>
            <a:pPr algn="r" indent="0" marL="0">
              <a:lnSpc>
                <a:spcPct val="100000"/>
              </a:lnSpc>
              <a:buNone/>
            </a:pPr>
            <a:r>
              <a:rPr lang="en-US" sz="1100" b="1" dirty="0">
                <a:solidFill>
                  <a:srgbClr val="FFFEF6"/>
                </a:solidFill>
                <a:latin typeface="Arial" pitchFamily="34" charset="0"/>
                <a:ea typeface="Arial" pitchFamily="34" charset="-122"/>
                <a:cs typeface="Arial" pitchFamily="34" charset="-120"/>
              </a:rPr>
              <a:t>19</a:t>
            </a:r>
            <a:endParaRPr lang="en-US" sz="1100" dirty="0"/>
          </a:p>
        </p:txBody>
      </p:sp>
      <p:sp>
        <p:nvSpPr>
          <p:cNvPr id="8" name="Text 2"/>
          <p:cNvSpPr txBox="1"/>
          <p:nvPr/>
        </p:nvSpPr>
        <p:spPr>
          <a:xfrm>
            <a:off x="453250" y="4525325"/>
            <a:ext cx="8358600" cy="222000"/>
          </a:xfrm>
          <a:prstGeom prst="rect">
            <a:avLst/>
          </a:prstGeom>
          <a:noFill/>
          <a:ln/>
        </p:spPr>
        <p:txBody>
          <a:bodyPr wrap="square" lIns="0" tIns="0" rIns="0" bIns="0" rtlCol="0" anchor="t"/>
          <a:lstStyle/>
          <a:p>
            <a:pPr algn="l" indent="0" marL="0">
              <a:lnSpc>
                <a:spcPct val="100000"/>
              </a:lnSpc>
              <a:buNone/>
            </a:pPr>
            <a:r>
              <a:rPr lang="en-US" sz="1100" dirty="0">
                <a:solidFill>
                  <a:srgbClr val="FFFEF6"/>
                </a:solidFill>
                <a:latin typeface="Arial" pitchFamily="34" charset="0"/>
                <a:ea typeface="Arial" pitchFamily="34" charset="-122"/>
                <a:cs typeface="Arial" pitchFamily="34" charset="-120"/>
              </a:rPr>
              <a:t>Основные определения теории графов.
</a:t>
            </a:r>
            <a:endParaRPr lang="en-US" sz="1100" dirty="0"/>
          </a:p>
        </p:txBody>
      </p:sp>
      <p:sp>
        <p:nvSpPr>
          <p:cNvPr id="9" name="Text 3"/>
          <p:cNvSpPr txBox="1"/>
          <p:nvPr/>
        </p:nvSpPr>
        <p:spPr>
          <a:xfrm>
            <a:off x="453250" y="1530425"/>
            <a:ext cx="4054500" cy="850800"/>
          </a:xfrm>
          <a:prstGeom prst="rect">
            <a:avLst/>
          </a:prstGeom>
          <a:noFill/>
          <a:ln/>
        </p:spPr>
        <p:txBody>
          <a:bodyPr wrap="square" lIns="0" tIns="0" rIns="0" bIns="0" rtlCol="0" anchor="t"/>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Эти термины нужны, чтобы читать схемы, сравнивать графы и решать задачи на маршруты и связи.
</a:t>
            </a:r>
            <a:endParaRPr lang="en-US" sz="1300" dirty="0"/>
          </a:p>
        </p:txBody>
      </p:sp>
      <p:sp>
        <p:nvSpPr>
          <p:cNvPr id="10" name="Text 4"/>
          <p:cNvSpPr txBox="1"/>
          <p:nvPr/>
        </p:nvSpPr>
        <p:spPr>
          <a:xfrm>
            <a:off x="4636150" y="1530425"/>
            <a:ext cx="4054500" cy="850800"/>
          </a:xfrm>
          <a:prstGeom prst="rect">
            <a:avLst/>
          </a:prstGeom>
          <a:noFill/>
          <a:ln/>
        </p:spPr>
        <p:txBody>
          <a:bodyPr wrap="square" lIns="0" tIns="0" rIns="0" bIns="0" rtlCol="0" anchor="t"/>
          <a:lstStyle/>
          <a:p>
            <a:pPr algn="l" indent="0" marL="0">
              <a:lnSpc>
                <a:spcPct val="100000"/>
              </a:lnSpc>
              <a:buNone/>
            </a:pPr>
            <a:r>
              <a:rPr lang="en-US" sz="1300" dirty="0">
                <a:solidFill>
                  <a:srgbClr val="FFFEF6"/>
                </a:solidFill>
                <a:latin typeface="Arial" pitchFamily="34" charset="0"/>
                <a:ea typeface="Arial" pitchFamily="34" charset="-122"/>
                <a:cs typeface="Arial" pitchFamily="34" charset="-120"/>
              </a:rPr>
              <a:t>Все понятия связаны между собой и образуют основу для чтения графов, поиска маршрутов и анализа структуры сети.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815190" y="287250"/>
            <a:ext cx="3995870" cy="4628700"/>
          </a:xfrm>
          <a:prstGeom prst="rect">
            <a:avLst/>
          </a:prstGeom>
        </p:spPr>
      </p:pic>
      <p:sp>
        <p:nvSpPr>
          <p:cNvPr id="6" name="Text 0"/>
          <p:cNvSpPr txBox="1"/>
          <p:nvPr/>
        </p:nvSpPr>
        <p:spPr>
          <a:xfrm>
            <a:off x="453250" y="558875"/>
            <a:ext cx="4129800" cy="1783800"/>
          </a:xfrm>
          <a:prstGeom prst="rect">
            <a:avLst/>
          </a:prstGeom>
          <a:noFill/>
          <a:ln/>
        </p:spPr>
        <p:txBody>
          <a:bodyPr wrap="square" lIns="0" tIns="0" rIns="0" bIns="0" rtlCol="0" anchor="t"/>
          <a:lstStyle/>
          <a:p>
            <a:pPr algn="l" indent="0" marL="0">
              <a:lnSpc>
                <a:spcPct val="100000"/>
              </a:lnSpc>
              <a:buNone/>
            </a:pPr>
            <a:r>
              <a:rPr lang="en-US" sz="2700" b="1" dirty="0">
                <a:solidFill>
                  <a:srgbClr val="FFFEF6"/>
                </a:solidFill>
                <a:latin typeface="Arial" pitchFamily="34" charset="0"/>
                <a:ea typeface="Arial" pitchFamily="34" charset="-122"/>
                <a:cs typeface="Arial" pitchFamily="34" charset="-120"/>
              </a:rPr>
              <a:t>Графы помогают видеть связи
</a:t>
            </a:r>
            <a:endParaRPr lang="en-US" sz="2700" dirty="0"/>
          </a:p>
        </p:txBody>
      </p:sp>
      <p:sp>
        <p:nvSpPr>
          <p:cNvPr id="7" name="Text 1"/>
          <p:cNvSpPr txBox="1"/>
          <p:nvPr/>
        </p:nvSpPr>
        <p:spPr>
          <a:xfrm>
            <a:off x="655750" y="3222900"/>
            <a:ext cx="3702600" cy="1265100"/>
          </a:xfrm>
          <a:prstGeom prst="rect">
            <a:avLst/>
          </a:prstGeom>
          <a:noFill/>
          <a:ln/>
        </p:spPr>
        <p:txBody>
          <a:bodyPr wrap="square" lIns="0" tIns="0" rIns="0" bIns="0" rtlCol="0" anchor="ctr"/>
          <a:lstStyle/>
          <a:p>
            <a:pPr algn="l" indent="0" marL="0">
              <a:lnSpc>
                <a:spcPct val="100000"/>
              </a:lnSpc>
              <a:buNone/>
            </a:pPr>
            <a:r>
              <a:rPr lang="en-US" sz="1200" dirty="0">
                <a:solidFill>
                  <a:srgbClr val="FFFEF6"/>
                </a:solidFill>
                <a:latin typeface="Arial" pitchFamily="34" charset="0"/>
                <a:ea typeface="Arial" pitchFamily="34" charset="-122"/>
                <a:cs typeface="Arial" pitchFamily="34" charset="-120"/>
              </a:rPr>
              <a:t>Графы превращают сложные системы в понятные схемы. С их помощью удобно искать маршруты, сравнивать сети и понимать, как связаны объекты в математике, информатике и повседневной жизни.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2026-06-03T12:23:44Z</dcterms:created>
  <dcterms:modified xsi:type="dcterms:W3CDTF">2026-06-03T12:23:44Z</dcterms:modified>
</cp:coreProperties>
</file>