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image" Target="../media/image-6-7.jpeg"/><Relationship Id="rId8" Type="http://schemas.openxmlformats.org/officeDocument/2006/relationships/image" Target="../media/image-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image" Target="../media/image-9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image" Target="../media/image-14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image" Target="../media/image-17-7.jpeg"/><Relationship Id="rId8" Type="http://schemas.openxmlformats.org/officeDocument/2006/relationships/image" Target="../media/image-1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4450" y="276225"/>
            <a:ext cx="2534109" cy="4633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207774" y="929640"/>
            <a:ext cx="5549400" cy="294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страна контрастов и возможностей
</a:t>
            </a:r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Канада: география, история и общество в одной стране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3457795" y="4535013"/>
            <a:ext cx="2899500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4945" y="1437866"/>
            <a:ext cx="4518900" cy="30228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053387" y="4669824"/>
            <a:ext cx="703800" cy="19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28625" y="368710"/>
            <a:ext cx="7867200" cy="7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в мировом контексте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714683" y="1895475"/>
            <a:ext cx="3067200" cy="27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североамериканская федерация с европейским наследием, сильным влиянием коренных народов и многоязычным обществом, где природные ресурсы, миграция и тесные связи с США формируют современный облик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91640" y="1543987"/>
            <a:ext cx="2913715" cy="295118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находится Канада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31800" y="1775752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Североамериканское 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занимает северную часть Северной Америки и вытянута от Атлантики до Тихого океана, а на севере выходит к Северному Ледовитому океану. Такое положение делает её одной из самых протяжённых стран мира.
</a:t>
            </a:r>
            <a:endParaRPr lang="en-US" sz="1031" dirty="0"/>
          </a:p>
        </p:txBody>
      </p:sp>
      <p:sp>
        <p:nvSpPr>
          <p:cNvPr id="13" name="Text 3"/>
          <p:cNvSpPr txBox="1"/>
          <p:nvPr/>
        </p:nvSpPr>
        <p:spPr>
          <a:xfrm>
            <a:off x="431800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страны сильно меняется по территории: на побережьях он мягче и влажнее, а ближе к северу становится субарктическим и арктическим. Это влияет на расселение и хозяйственную деятельность.
</a:t>
            </a:r>
            <a:endParaRPr lang="en-US" sz="1031" dirty="0"/>
          </a:p>
        </p:txBody>
      </p:sp>
      <p:sp>
        <p:nvSpPr>
          <p:cNvPr id="14" name="Text 4"/>
          <p:cNvSpPr txBox="1"/>
          <p:nvPr/>
        </p:nvSpPr>
        <p:spPr>
          <a:xfrm>
            <a:off x="3195411" y="1769635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с США
</a:t>
            </a:r>
            <a:pPr algn="l" indent="0" marL="0">
              <a:lnSpc>
                <a:spcPct val="100000"/>
              </a:lnSpc>
              <a:buNone/>
            </a:pPr>
            <a:r>
              <a:rPr lang="en-US" sz="4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Единственная сухопутная граница страны — с США на юге. На северо-западе Канада соседствует с Аляской, что подчёркивает её тесную связь с американским континентом и арктическим пространством.
</a:t>
            </a:r>
            <a:endParaRPr lang="en-US" sz="1031" dirty="0"/>
          </a:p>
        </p:txBody>
      </p:sp>
      <p:sp>
        <p:nvSpPr>
          <p:cNvPr id="15" name="Text 5"/>
          <p:cNvSpPr txBox="1"/>
          <p:nvPr/>
        </p:nvSpPr>
        <p:spPr>
          <a:xfrm>
            <a:off x="428625" y="370767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 океанам
</a:t>
            </a:r>
            <a:pPr algn="l" indent="0" marL="0">
              <a:lnSpc>
                <a:spcPct val="100000"/>
              </a:lnSpc>
              <a:buNone/>
            </a:pPr>
            <a:r>
              <a:rPr lang="en-US" sz="48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Океаны играют важную роль в торговле, рыболовстве и климате страны. Они соединяют Канаду с мировыми маршрутами и одновременно подчёркивают её морскую и арктическую специфику.
</a:t>
            </a:r>
            <a:endParaRPr lang="en-US" sz="1045" dirty="0"/>
          </a:p>
        </p:txBody>
      </p:sp>
      <p:sp>
        <p:nvSpPr>
          <p:cNvPr id="16" name="Text 6"/>
          <p:cNvSpPr txBox="1"/>
          <p:nvPr/>
        </p:nvSpPr>
        <p:spPr>
          <a:xfrm>
            <a:off x="3195411" y="2716188"/>
            <a:ext cx="2536338" cy="75412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зоны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45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Побережья, внутренние равнины и северные районы образуют разные природные и экономические зоны. Поэтому в Канаде рядом существуют густонаселённые города, сельскохозяйственные пространства и малозаселённые северные территории.
</a:t>
            </a:r>
            <a:endParaRPr lang="en-US" sz="99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Природное разнообразие страны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природных зон и рельефа Канады показывает резкие контрасты между севером, центром и западом страны.
</a:t>
            </a:r>
            <a:endParaRPr lang="en-US" sz="2868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954331" y="1371600"/>
            <a:ext cx="2851501" cy="34031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 многонациональность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053388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285601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населения
</a:t>
            </a:r>
            <a:pPr algn="l" indent="0" marL="0">
              <a:lnSpc>
                <a:spcPct val="100000"/>
              </a:lnSpc>
              <a:buNone/>
            </a:pPr>
            <a:r>
              <a:rPr lang="en-US" sz="45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5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Современное население Канады сформировалось благодаря последовательным волнам миграции из Европы, Азии, Латинской Америки и Африки. Это создало общество, где разные культурные традиции сосуществуют в одном государстве.
</a:t>
            </a:r>
            <a:endParaRPr lang="en-US" sz="983" dirty="0"/>
          </a:p>
        </p:txBody>
      </p:sp>
      <p:sp>
        <p:nvSpPr>
          <p:cNvPr id="11" name="Text 3"/>
          <p:cNvSpPr txBox="1"/>
          <p:nvPr/>
        </p:nvSpPr>
        <p:spPr>
          <a:xfrm>
            <a:off x="4095169" y="169559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Города как центры разнообразия
</a:t>
            </a:r>
            <a:pPr algn="l" indent="0" marL="0">
              <a:lnSpc>
                <a:spcPct val="100000"/>
              </a:lnSpc>
              <a:buNone/>
            </a:pPr>
            <a:r>
              <a:rPr lang="en-US" sz="4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крупнейших городах — Торонто, Монреале, Ванкувере — особенно заметны языковое и религиозное разнообразие, разнообразие кухонь и общественных практик. Городская среда делает многонациональность повседневной реальностью.
</a:t>
            </a:r>
            <a:endParaRPr lang="en-US" sz="960" dirty="0"/>
          </a:p>
        </p:txBody>
      </p:sp>
      <p:sp>
        <p:nvSpPr>
          <p:cNvPr id="12" name="Text 4"/>
          <p:cNvSpPr txBox="1"/>
          <p:nvPr/>
        </p:nvSpPr>
        <p:spPr>
          <a:xfrm>
            <a:off x="4095750" y="3371989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Многоязычное общество
</a:t>
            </a:r>
            <a:pPr algn="l" indent="0" marL="0">
              <a:lnSpc>
                <a:spcPct val="100000"/>
              </a:lnSpc>
              <a:buNone/>
            </a:pPr>
            <a:r>
              <a:rPr lang="en-US" sz="4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Многоязычная среда заметна в школах, услугах и общественной жизни. Канадцы часто взаимодействуют с людьми разных происхождений, что требует уважения к культурным различиям и навыков сотрудничества.
</a:t>
            </a:r>
            <a:endParaRPr lang="en-US" sz="1013" dirty="0"/>
          </a:p>
        </p:txBody>
      </p:sp>
      <p:sp>
        <p:nvSpPr>
          <p:cNvPr id="13" name="Text 5"/>
          <p:cNvSpPr txBox="1"/>
          <p:nvPr/>
        </p:nvSpPr>
        <p:spPr>
          <a:xfrm>
            <a:off x="1285601" y="3362164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иммиграции
</a:t>
            </a:r>
            <a:pPr algn="l" indent="0" marL="0">
              <a:lnSpc>
                <a:spcPct val="100000"/>
              </a:lnSpc>
              <a:buNone/>
            </a:pPr>
            <a:r>
              <a:rPr lang="en-US" sz="47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Иммиграция помогает поддерживать рост населения, пополняет рынок труда и смягчает демографические вызовы. Для Канады это не временная мера, а долгосрочный элемент национальной модели развития.
</a:t>
            </a:r>
            <a:endParaRPr lang="en-US" sz="101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народа, три истории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1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Nations: земля и память
</a:t>
            </a:r>
            <a:pPr algn="l" indent="0" marL="0">
              <a:lnSpc>
                <a:spcPct val="100000"/>
              </a:lnSpc>
              <a:buNone/>
            </a:pPr>
            <a:r>
              <a:rPr lang="en-US" sz="47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First Nations объединяют множество народов, живших на территории Канады задолго до европейской колонизации. Их языки, художественные традиции и формы самоуправления связаны с конкретными землями, реками и лесами, которые веками определяли образ жизни.
</a:t>
            </a:r>
            <a:endParaRPr lang="en-US" sz="1151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Inuit: жизнь на Севере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Inuit населяют арктические районы, где климат, охота, передвижение и сезонный ритм жизни сформировали особую культуру. Их опыт особенно важен для понимания Севера, потому что он показывает, как человек приспосабливается к экстремальной среде.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Métis: смешанное наследие
</a:t>
            </a:r>
            <a:pPr algn="l" indent="0" marL="0">
              <a:lnSpc>
                <a:spcPct val="100000"/>
              </a:lnSpc>
              <a:buNone/>
            </a:pPr>
            <a:r>
              <a:rPr lang="en-US" sz="4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Métis возникли как отдельная общность в результате исторических контактов между европейцами и коренными народами. Их идентичность выражается в собственных культурных практиках, языке и памяти о пограничных пространствах, где формировалась новая североамериканская история.
</a:t>
            </a:r>
            <a:endParaRPr lang="en-US" sz="1125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6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колоний к самоуправлению
</a:t>
            </a:r>
            <a:pPr algn="l" indent="0" marL="0">
              <a:lnSpc>
                <a:spcPct val="80000"/>
              </a:lnSpc>
              <a:buNone/>
            </a:pPr>
            <a:r>
              <a:rPr lang="en-US" sz="7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1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смену колониального соперничества постепенным переходом к собственным институтам и более широкой автономии.
</a:t>
            </a:r>
            <a:endParaRPr lang="en-US" sz="286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903660"/>
            <a:ext cx="4486275" cy="18802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даты и исторические повороты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даты показывают, как Канада прошла путь от первых европейских экспедиций до полного конституционного оформления государства.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Канады и ключевые конституционные акты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страны развивалась поэтапно: исследование, колонизация, смена имперского контроля, объединение и окончательное закрепление суверенных институтов.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54056" y="1717798"/>
            <a:ext cx="375600" cy="333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480143" y="1696931"/>
            <a:ext cx="375729" cy="37572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96516" y="1734504"/>
            <a:ext cx="375729" cy="30058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63776" y="3394205"/>
            <a:ext cx="375729" cy="333981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3503626" y="3373331"/>
            <a:ext cx="328763" cy="375729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политического устройства
</a:t>
            </a:r>
            <a:endParaRPr lang="en-US" sz="3000" dirty="0"/>
          </a:p>
        </p:txBody>
      </p:sp>
      <p:sp>
        <p:nvSpPr>
          <p:cNvPr id="14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5" name="Text 2"/>
          <p:cNvSpPr txBox="1"/>
          <p:nvPr/>
        </p:nvSpPr>
        <p:spPr>
          <a:xfrm>
            <a:off x="128560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Монархия
</a:t>
            </a:r>
            <a:pPr algn="l" indent="0" marL="0">
              <a:lnSpc>
                <a:spcPct val="100000"/>
              </a:lnSpc>
              <a:buNone/>
            </a:pPr>
            <a:r>
              <a:rPr lang="en-US" sz="4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 является конституционной монархией: король считается символическим главой государства, но реальная политика определяется избранными институтами и конституционными правилами.
</a:t>
            </a:r>
            <a:endParaRPr lang="en-US" sz="1040" dirty="0"/>
          </a:p>
        </p:txBody>
      </p:sp>
      <p:sp>
        <p:nvSpPr>
          <p:cNvPr id="16" name="Text 3"/>
          <p:cNvSpPr txBox="1"/>
          <p:nvPr/>
        </p:nvSpPr>
        <p:spPr>
          <a:xfrm>
            <a:off x="4095169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Парламентская демократия означает, что правительство опирается на выборы и поддержку большинства в парламенте. Это делает политическую систему подотчётной избирателям.
</a:t>
            </a:r>
            <a:endParaRPr lang="en-US" sz="1126" dirty="0"/>
          </a:p>
        </p:txBody>
      </p:sp>
      <p:sp>
        <p:nvSpPr>
          <p:cNvPr id="17" name="Text 4"/>
          <p:cNvSpPr txBox="1"/>
          <p:nvPr/>
        </p:nvSpPr>
        <p:spPr>
          <a:xfrm>
            <a:off x="6912111" y="1695597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Федерализм
</a:t>
            </a:r>
            <a:pPr algn="l" indent="0" marL="0">
              <a:lnSpc>
                <a:spcPct val="100000"/>
              </a:lnSpc>
              <a:buNone/>
            </a:pPr>
            <a:r>
              <a:rPr lang="en-US" sz="5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Федерация распределяет власть между центром и регионами. Такой порядок помогает учитывать различия огромной страны и защищать местные интересы.
</a:t>
            </a:r>
            <a:endParaRPr lang="en-US" sz="1162" dirty="0"/>
          </a:p>
        </p:txBody>
      </p:sp>
      <p:sp>
        <p:nvSpPr>
          <p:cNvPr id="18" name="Text 5"/>
          <p:cNvSpPr txBox="1"/>
          <p:nvPr/>
        </p:nvSpPr>
        <p:spPr>
          <a:xfrm>
            <a:off x="1285601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Региональные полномочия
</a:t>
            </a:r>
            <a:pPr algn="l" indent="0" marL="0">
              <a:lnSpc>
                <a:spcPct val="100000"/>
              </a:lnSpc>
              <a:buNone/>
            </a:pPr>
            <a:r>
              <a:rPr lang="en-US" sz="4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отвечают за значительную часть повседневных вопросов, прежде всего образование и здравоохранение. При этом объём их полномочий не одинаков.
</a:t>
            </a:r>
            <a:endParaRPr lang="en-US" sz="998" dirty="0"/>
          </a:p>
        </p:txBody>
      </p:sp>
      <p:sp>
        <p:nvSpPr>
          <p:cNvPr id="19" name="Text 6"/>
          <p:cNvSpPr txBox="1"/>
          <p:nvPr/>
        </p:nvSpPr>
        <p:spPr>
          <a:xfrm>
            <a:off x="4095169" y="3362165"/>
            <a:ext cx="1619832" cy="10432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центр
</a:t>
            </a:r>
            <a:pPr algn="l" indent="0" marL="0">
              <a:lnSpc>
                <a:spcPct val="100000"/>
              </a:lnSpc>
              <a:buNone/>
            </a:pPr>
            <a:r>
              <a:rPr lang="en-US" sz="5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Федеральный уровень ведает вопросами общенационального значения: внешней политикой, обороной, торговыми правилами и частью налоговой системы.
</a:t>
            </a:r>
            <a:endParaRPr lang="en-US" sz="11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86833" y="2237359"/>
            <a:ext cx="4376738" cy="1242221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186832" y="4422356"/>
            <a:ext cx="3477923" cy="384131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связано не с названием, а с объёмом полномочий и ролью федерального центра.
</a:t>
            </a:r>
            <a:endParaRPr lang="en-US" sz="1030" dirty="0"/>
          </a:p>
        </p:txBody>
      </p:sp>
      <p:sp>
        <p:nvSpPr>
          <p:cNvPr id="9" name="Text 3"/>
          <p:cNvSpPr txBox="1"/>
          <p:nvPr/>
        </p:nvSpPr>
        <p:spPr>
          <a:xfrm>
            <a:off x="601265" y="1886113"/>
            <a:ext cx="2997995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Провинции и территории по-разному распределяют полномочия внутри федерации.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Конституционное устройство Канады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73461" y="1491249"/>
            <a:ext cx="4486275" cy="27051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и торговля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14683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Экономика страны опирается на ресурсы, но всё заметнее роль услуг, технологий и международной логистики.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Сводные данные по структуре экономики: Government of Canada, Statistics Canada; общий обзор отраслей, 2024.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264096" y="4371975"/>
            <a:ext cx="3503233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сырьевая база сочетается с развитым сервисным сектором; торговля усиливает значение портов, границы с США и трансконтинентальных маршрутов.
</a:t>
            </a:r>
            <a:endParaRPr lang="en-US" sz="98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Около 56% взрослых канадцев имеют высшее образование — это один из самых высоких показателей среди стран ОЭСР.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OECD, Education at a Glance 2023.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56%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взрослого населения Канады имеет высшее образование.
</a:t>
            </a:r>
            <a:endParaRPr lang="en-US" sz="3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иммиграционный путь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принципы канадской иммиграционной системы по материалам Government of Canada.
</a:t>
            </a:r>
            <a:endParaRPr lang="en-US" sz="3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7550" y="1500249"/>
            <a:ext cx="2471400" cy="229280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5213" y="1499820"/>
            <a:ext cx="2478150" cy="228938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26200" y="1500525"/>
            <a:ext cx="2471400" cy="228797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страны: язык, искусство и идентичность
</a:t>
            </a:r>
            <a:endParaRPr lang="en-US" sz="29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и французский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Двуязычие заметно не только в официальных документах, но и в повседневной городской среде. В Квебеке французский звучит особенно ярко, а в других провинциях английский и французский часто соседствуют в образовании, сервисе и медиа.
</a:t>
            </a:r>
            <a:endParaRPr lang="en-US" sz="975" dirty="0"/>
          </a:p>
        </p:txBody>
      </p:sp>
      <p:sp>
        <p:nvSpPr>
          <p:cNvPr id="13" name="Text 3"/>
          <p:cNvSpPr txBox="1"/>
          <p:nvPr/>
        </p:nvSpPr>
        <p:spPr>
          <a:xfrm>
            <a:off x="3344780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63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литературная и кинотрадиция
</a:t>
            </a:r>
            <a:pPr algn="l" indent="0" marL="0">
              <a:lnSpc>
                <a:spcPct val="100000"/>
              </a:lnSpc>
              <a:buNone/>
            </a:pPr>
            <a:r>
              <a:rPr lang="en-US" sz="40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Канадская литература известна вниманием к природе, идентичности и социальной ответственности. Произведения Маргарет Этвуд стали частью мирового канона, а в кино Дени Вильнёва сочетаются масштаб и точность визуального языка.
</a:t>
            </a:r>
            <a:endParaRPr lang="en-US" sz="963" dirty="0"/>
          </a:p>
        </p:txBody>
      </p:sp>
      <p:sp>
        <p:nvSpPr>
          <p:cNvPr id="14" name="Text 4"/>
          <p:cNvSpPr txBox="1"/>
          <p:nvPr/>
        </p:nvSpPr>
        <p:spPr>
          <a:xfrm>
            <a:off x="6250213" y="3914646"/>
            <a:ext cx="2420634" cy="694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75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между континентами
</a:t>
            </a:r>
            <a:pPr algn="l" indent="0" marL="0">
              <a:lnSpc>
                <a:spcPct val="100000"/>
              </a:lnSpc>
              <a:buNone/>
            </a:pPr>
            <a:r>
              <a:rPr lang="en-US" sz="4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Музыкальная сцена страны объединяет поп, джаз, инди и авторскую песню. Майкл Бубле и Селин Дион стали международными символами канадской сцены, где североамериканская динамика естественно соединяется с европейской культурной памятью.
</a:t>
            </a:r>
            <a:endParaRPr lang="en-US" sz="97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91098" y="1651874"/>
            <a:ext cx="469800" cy="469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22244" y="1651915"/>
            <a:ext cx="411075" cy="469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94590" y="1678015"/>
            <a:ext cx="469800" cy="4176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7496344" y="1698795"/>
            <a:ext cx="469800" cy="37584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 как часть повседневной жизни
</a:t>
            </a:r>
            <a:endParaRPr lang="en-US" sz="3000" dirty="0"/>
          </a:p>
        </p:txBody>
      </p:sp>
      <p:sp>
        <p:nvSpPr>
          <p:cNvPr id="12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3" name="Text 2"/>
          <p:cNvSpPr txBox="1"/>
          <p:nvPr/>
        </p:nvSpPr>
        <p:spPr>
          <a:xfrm>
            <a:off x="632125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Хоккей — не просто популярный вид спорта, а часть национального образа. Он связывает школы, местные клубы и семейные выходные, особенно там, где длинная зима делает лёд привычной площадкой для общения.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2733858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Лакросс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Лакросс имеет глубокие исторические корни и напоминает о связи современного спорта с наследием коренных народов. Сегодня он остаётся заметной частью спортивной культуры и школьных программ в разных регионах страны.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483559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Катки и коньки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Катки и крытые арены помогают поддерживать активность в холодный сезон. Для многих городов это пространство встреч, тренировок и семейного досуга, где спорт становится естественной частью повседневной жизни.
</a:t>
            </a:r>
            <a:endParaRPr lang="en-US" sz="1300" dirty="0"/>
          </a:p>
        </p:txBody>
      </p:sp>
      <p:sp>
        <p:nvSpPr>
          <p:cNvPr id="16" name="Text 5"/>
          <p:cNvSpPr txBox="1"/>
          <p:nvPr/>
        </p:nvSpPr>
        <p:spPr>
          <a:xfrm>
            <a:off x="6937304" y="2385326"/>
            <a:ext cx="1587900" cy="18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сообщество
</a:t>
            </a:r>
            <a:pPr algn="ctr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команды формируют чувство общности и ответственности. Участие в соревнованиях учит работать в команде, а местные турниры объединяют соседей, родителей и учеников вокруг общих интересов.
</a:t>
            </a:r>
            <a:endParaRPr lang="en-US" sz="13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2055402"/>
            <a:ext cx="4486275" cy="157679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главных города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4167" y="1895475"/>
            <a:ext cx="3067051" cy="25996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 экономика, культура и политическая роль распределены между крупнейшими центрами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Encyclopaedia Britannica; Government of Canada; общая справочная информация о городах, 2024.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9260" y="4371975"/>
            <a:ext cx="4496414" cy="49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5565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Торонто и Оттава концентрируют деловые и государственные функции, а Монреаль и Ванкувер задают культурное и географическое разнообразие страны.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9350" y="1503031"/>
            <a:ext cx="2598075" cy="199168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2475" y="1503006"/>
            <a:ext cx="2598075" cy="19916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145625" y="1503006"/>
            <a:ext cx="2598075" cy="199168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28625" y="368710"/>
            <a:ext cx="7867342" cy="73741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Канадские пейзажи и маршруты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468844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Банф: горы и озёра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парк Банф известен бирюзовыми озёрами и высокими вершинами, которые меняются вместе со светом и погодой. Это одно из самых узнаваемых мест канадских Скалистых гор, где пейзаж выглядит почти нереальным.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3283702" y="3631931"/>
            <a:ext cx="2586548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Джаспер: тишина Скалистых гор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Джаспер привлекает простором, ледниками и возможностью увидеть дикую природу в более спокойной, менее многолюдной среде. Здесь особенно заметно, как охрана природы и туризм должны существовать в равновесии.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6142760" y="3631931"/>
            <a:ext cx="2586547" cy="103789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Ниагара и северное сияние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Ниагарский регион показывает другую Канаду — с мощью водопада, удобной туристической инфраструктурой и короткими маршрутами для поездок на выходные. В северных районах, напротив, главный зимний спектакль — полярное сияние.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37730" y="2001823"/>
            <a:ext cx="3067051" cy="26578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2023 году пожары охватили рекордные площади, что стало сигналом о цене потепления для лесов, поселений и инфраструктуры страны.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Canadian Interagency Forest Fire Centre; Government of Canada, 2023 wildfire season summary.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86953" y="1518047"/>
            <a:ext cx="3926100" cy="331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 млн га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5C4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лесов и земель было пройдено огнём в Канаде в 2023 году.
</a:t>
            </a:r>
            <a:endParaRPr lang="en-US" sz="3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625" y="1536435"/>
            <a:ext cx="8331111" cy="29896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53387" y="4669824"/>
            <a:ext cx="703660" cy="19714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3E8D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28625" y="368710"/>
            <a:ext cx="7867342" cy="84534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Вспомни ключевые факты
</a:t>
            </a:r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основаны на основных фактах презентации о Канаде.
</a:t>
            </a:r>
            <a:endParaRPr lang="en-US" sz="3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38049" y="1398735"/>
            <a:ext cx="6467903" cy="234603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Канаду особенной?
</a:t>
            </a:r>
            <a:pPr algn="ctr" indent="0" marL="0">
              <a:lnSpc>
                <a:spcPct val="100000"/>
              </a:lnSpc>
              <a:buNone/>
            </a:pPr>
            <a:r>
              <a:rPr lang="en-US" sz="3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EB14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 — пример страны, где природное пространство, миграция, двуязычие и федерализм формируют единый образ. Понимание этих связей помогает видеть за картой живое и сложное государство.
</a:t>
            </a:r>
            <a:endParaRPr lang="en-US" sz="36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2026-07-27T02:58:21Z</dcterms:created>
  <dcterms:modified xsi:type="dcterms:W3CDTF">2026-07-27T02:58:21Z</dcterms:modified>
</cp:coreProperties>
</file>