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33699" y="239467"/>
            <a:ext cx="12839703" cy="95921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63675" y="4258175"/>
            <a:ext cx="16960500" cy="47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7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Второстепенные члены предложения: что они делают в речи
</a:t>
            </a:r>
            <a:pPr algn="ctr" indent="0" marL="0">
              <a:lnSpc>
                <a:spcPct val="100000"/>
              </a:lnSpc>
              <a:buNone/>
            </a:pPr>
            <a:r>
              <a:rPr lang="en-US" sz="6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36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уточняют смысл, делая речь точнее и выразительнее.
</a:t>
            </a:r>
            <a:pPr algn="ctr" indent="0" marL="0">
              <a:lnSpc>
                <a:spcPct val="100000"/>
              </a:lnSpc>
              <a:buNone/>
            </a:pPr>
            <a:r>
              <a:rPr lang="en-US" sz="36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71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DCA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220254" y="0"/>
            <a:ext cx="8063092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724925" y="1390500"/>
            <a:ext cx="8408100" cy="75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разбираться во второстепенных членах предложения
</a:t>
            </a:r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помогает лучше понимать строение простого предложения, уверенно выполнять разбор и точнее выражать мысль в устной и письменной речи.
</a:t>
            </a:r>
            <a:endParaRPr lang="en-US" sz="5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E2D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36075" y="405700"/>
            <a:ext cx="13187700" cy="16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называют второстепенными членами предложения
</a:t>
            </a:r>
            <a:endParaRPr lang="en-US" sz="5000" dirty="0"/>
          </a:p>
        </p:txBody>
      </p:sp>
      <p:sp>
        <p:nvSpPr>
          <p:cNvPr id="6" name="Text 1"/>
          <p:cNvSpPr txBox="1"/>
          <p:nvPr/>
        </p:nvSpPr>
        <p:spPr>
          <a:xfrm>
            <a:off x="1255100" y="2504000"/>
            <a:ext cx="50064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зависят от главных слов и поясняют их смысл, поэтому предложение становится конкретнее и понятнее.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1255100" y="5988850"/>
            <a:ext cx="50064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Смысловой центр предложения составляют подлежащее и сказуемое, а второстепенные члены расширяют сообщение и добавляют детали.
</a:t>
            </a:r>
            <a:endParaRPr lang="en-US" sz="2000" dirty="0"/>
          </a:p>
        </p:txBody>
      </p:sp>
      <p:sp>
        <p:nvSpPr>
          <p:cNvPr id="8" name="Text 3"/>
          <p:cNvSpPr txBox="1"/>
          <p:nvPr/>
        </p:nvSpPr>
        <p:spPr>
          <a:xfrm>
            <a:off x="11939950" y="4296750"/>
            <a:ext cx="50064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к ним задают от главного слова: кого? чего? какой? где? когда? как? почему? зачем?
</a:t>
            </a:r>
            <a:endParaRPr lang="en-US" sz="2000" dirty="0"/>
          </a:p>
        </p:txBody>
      </p:sp>
      <p:sp>
        <p:nvSpPr>
          <p:cNvPr id="9" name="Text 4"/>
          <p:cNvSpPr txBox="1"/>
          <p:nvPr/>
        </p:nvSpPr>
        <p:spPr>
          <a:xfrm>
            <a:off x="11939950" y="7764375"/>
            <a:ext cx="50064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них фраза остаётся правильной, но звучит беднее: «ученики читали» и «ученики читали книгу в классе вечером».
</a:t>
            </a:r>
            <a:endParaRPr lang="en-US" sz="2000" dirty="0"/>
          </a:p>
        </p:txBody>
      </p:sp>
      <p:sp>
        <p:nvSpPr>
          <p:cNvPr id="10" name="Text 5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55991" y="973064"/>
            <a:ext cx="10121400" cy="834087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1200" y="777850"/>
            <a:ext cx="6723600" cy="83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устроены второстепенные члены предложения
</a:t>
            </a:r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деление на три основные группы и их смысловые роли в предложении.
</a:t>
            </a:r>
            <a:endParaRPr lang="en-US" sz="5000" dirty="0"/>
          </a:p>
        </p:txBody>
      </p:sp>
      <p:sp>
        <p:nvSpPr>
          <p:cNvPr id="6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201000" y="817850"/>
            <a:ext cx="118860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Дополнение: предмет, связанный с действием
</a:t>
            </a:r>
            <a:endParaRPr lang="en-US" sz="5000" dirty="0"/>
          </a:p>
        </p:txBody>
      </p:sp>
      <p:sp>
        <p:nvSpPr>
          <p:cNvPr id="4" name="Text 1"/>
          <p:cNvSpPr txBox="1"/>
          <p:nvPr/>
        </p:nvSpPr>
        <p:spPr>
          <a:xfrm>
            <a:off x="3157450" y="3379600"/>
            <a:ext cx="5866800" cy="24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Дополнение называет предмет, на который направлено действие или с которым оно связано. Чаще всего оно зависит от сказуемого и помогает понять, что именно затронуто действием.
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3157400" y="7031800"/>
            <a:ext cx="5866800" cy="28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Дополнение может употребляться с предлогом или без него. В предложении «Ребята принесли тетради» слово «тетради» обозначает предмет действия и является дополнением.
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10724150" y="3371450"/>
            <a:ext cx="5866800" cy="28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нему задают вопросы косвенных падежей: кого? чего? кому? чему? кого? что? кем? чем? о ком? о чём? Ответ показывает смысловую связь слова с действием.
</a:t>
            </a:r>
            <a:endParaRPr lang="en-US" sz="2400" dirty="0"/>
          </a:p>
        </p:txBody>
      </p:sp>
      <p:sp>
        <p:nvSpPr>
          <p:cNvPr id="7" name="Text 4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6250" y="3853470"/>
            <a:ext cx="10121400" cy="242615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396800" y="895200"/>
            <a:ext cx="6364800" cy="84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дополнений и способы выражения
</a:t>
            </a:r>
            <a:pPr algn="l" indent="0" marL="0">
              <a:lnSpc>
                <a:spcPct val="120000"/>
              </a:lnSpc>
              <a:buNone/>
            </a:pPr>
            <a:r>
              <a:rPr lang="en-US" sz="2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 дополнение связано со сказуемым и в каких формах оно чаще всего встречается.
</a:t>
            </a:r>
            <a:pPr algn="l" indent="0" marL="0">
              <a:lnSpc>
                <a:spcPct val="150041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вида называют предмет действия, но различаются падежом и наличием предлога.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2273375" y="9886100"/>
            <a:ext cx="82044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грамматика русского языка
</a:t>
            </a:r>
            <a:endParaRPr lang="en-US" sz="1454" dirty="0"/>
          </a:p>
        </p:txBody>
      </p:sp>
      <p:sp>
        <p:nvSpPr>
          <p:cNvPr id="6" name="Text 2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A1E2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80784" y="2400"/>
            <a:ext cx="8304081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24925" y="1390500"/>
            <a:ext cx="8408100" cy="75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Определение: признак предмета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работает определение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указывает на признак предмета и отвечает на вопросы какой? какая? какое? какие? чей? который? Оно уточняет существительное и делает его значение более точным.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главным словом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предложении определение обычно связано с существительным. Согласованные определения изменяются вместе с ним, а несогласованные сохраняют свою форму и только дополняют его смысл.
</a:t>
            </a:r>
            <a:endParaRPr lang="en-US" sz="5000" dirty="0"/>
          </a:p>
        </p:txBody>
      </p:sp>
      <p:sp>
        <p:nvSpPr>
          <p:cNvPr id="5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8950" y="2756271"/>
            <a:ext cx="9453600" cy="526258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461100" y="2888875"/>
            <a:ext cx="4800600" cy="526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школьных текстах особенно часто встречаются прилагательные, но признак предмета могут передавать и другие части речи.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Определения выражаются разными средствами, поэтому важно смотреть не на форму слова, а на его роль в предложении.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1092450" y="438150"/>
            <a:ext cx="1610310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могут выражаться определения
</a:t>
            </a:r>
            <a:endParaRPr lang="en-US" sz="5000" dirty="0"/>
          </a:p>
        </p:txBody>
      </p:sp>
      <p:sp>
        <p:nvSpPr>
          <p:cNvPr id="9" name="Text 3"/>
          <p:cNvSpPr txBox="1"/>
          <p:nvPr/>
        </p:nvSpPr>
        <p:spPr>
          <a:xfrm>
            <a:off x="7811749" y="8183125"/>
            <a:ext cx="8950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грамматика русского языка
</a:t>
            </a:r>
            <a:endParaRPr lang="en-US" sz="1454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376250" y="2760275"/>
            <a:ext cx="7388400" cy="54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деление помогает не путать формы слов: согласованное определение меняется вместе с существительным, а несогласованное сохраняет свою форму.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700" dirty="0"/>
          </a:p>
        </p:txBody>
      </p:sp>
      <p:sp>
        <p:nvSpPr>
          <p:cNvPr id="6" name="Text 2"/>
          <p:cNvSpPr txBox="1"/>
          <p:nvPr/>
        </p:nvSpPr>
        <p:spPr>
          <a:xfrm>
            <a:off x="1185425" y="3135575"/>
            <a:ext cx="8397600" cy="460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4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основных способа связи определения с существительным выделяют в школьном разборе.
</a:t>
            </a:r>
            <a:endParaRPr lang="en-US" sz="9000" dirty="0"/>
          </a:p>
        </p:txBody>
      </p:sp>
      <p:sp>
        <p:nvSpPr>
          <p:cNvPr id="7" name="Text 3"/>
          <p:cNvSpPr txBox="1"/>
          <p:nvPr/>
        </p:nvSpPr>
        <p:spPr>
          <a:xfrm>
            <a:off x="1690025" y="8689000"/>
            <a:ext cx="7388400" cy="9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грамматика русского языка
</a:t>
            </a:r>
            <a:endParaRPr lang="en-US" sz="2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9713" y="2977081"/>
            <a:ext cx="533475" cy="711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00950" y="2977081"/>
            <a:ext cx="711300" cy="711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55556" y="2977081"/>
            <a:ext cx="622388" cy="711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021250" y="2977081"/>
            <a:ext cx="711300" cy="7113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664769" y="2977081"/>
            <a:ext cx="444563" cy="7113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207850" y="791650"/>
            <a:ext cx="138723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Обстоятельство: условия, при которых происходит действие
</a:t>
            </a:r>
            <a:endParaRPr lang="en-US" sz="5000" dirty="0"/>
          </a:p>
        </p:txBody>
      </p:sp>
      <p:sp>
        <p:nvSpPr>
          <p:cNvPr id="9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700" dirty="0"/>
          </a:p>
        </p:txBody>
      </p:sp>
      <p:sp>
        <p:nvSpPr>
          <p:cNvPr id="10" name="Text 2"/>
          <p:cNvSpPr txBox="1"/>
          <p:nvPr/>
        </p:nvSpPr>
        <p:spPr>
          <a:xfrm>
            <a:off x="469800" y="3796088"/>
            <a:ext cx="3307800" cy="106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
</a:t>
            </a:r>
            <a:endParaRPr lang="en-US" sz="2800" dirty="0"/>
          </a:p>
        </p:txBody>
      </p:sp>
      <p:sp>
        <p:nvSpPr>
          <p:cNvPr id="11" name="Text 3"/>
          <p:cNvSpPr txBox="1"/>
          <p:nvPr/>
        </p:nvSpPr>
        <p:spPr>
          <a:xfrm>
            <a:off x="469800" y="5123263"/>
            <a:ext cx="3307800" cy="3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Обстоятельство места отвечает на вопросы где? куда? откуда? Оно показывает, в каком пространстве происходит действие: в классе, домой, из леса.
</a:t>
            </a:r>
            <a:endParaRPr lang="en-US" sz="2400" dirty="0"/>
          </a:p>
        </p:txBody>
      </p:sp>
      <p:sp>
        <p:nvSpPr>
          <p:cNvPr id="12" name="Text 4"/>
          <p:cNvSpPr txBox="1"/>
          <p:nvPr/>
        </p:nvSpPr>
        <p:spPr>
          <a:xfrm>
            <a:off x="3979950" y="3796088"/>
            <a:ext cx="3307800" cy="106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
</a:t>
            </a:r>
            <a:endParaRPr lang="en-US" sz="2800" dirty="0"/>
          </a:p>
        </p:txBody>
      </p:sp>
      <p:sp>
        <p:nvSpPr>
          <p:cNvPr id="13" name="Text 5"/>
          <p:cNvSpPr txBox="1"/>
          <p:nvPr/>
        </p:nvSpPr>
        <p:spPr>
          <a:xfrm>
            <a:off x="3979950" y="5123263"/>
            <a:ext cx="3307800" cy="3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Обстоятельство времени отвечает на вопросы когда? как долго? Оно помогает связать действие с моментом или периодом: утром, после уроков, весь день.
</a:t>
            </a:r>
            <a:endParaRPr lang="en-US" sz="2400" dirty="0"/>
          </a:p>
        </p:txBody>
      </p:sp>
      <p:sp>
        <p:nvSpPr>
          <p:cNvPr id="14" name="Text 6"/>
          <p:cNvSpPr txBox="1"/>
          <p:nvPr/>
        </p:nvSpPr>
        <p:spPr>
          <a:xfrm>
            <a:off x="7490100" y="3796088"/>
            <a:ext cx="3307800" cy="106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действия
</a:t>
            </a:r>
            <a:endParaRPr lang="en-US" sz="2800" dirty="0"/>
          </a:p>
        </p:txBody>
      </p:sp>
      <p:sp>
        <p:nvSpPr>
          <p:cNvPr id="15" name="Text 7"/>
          <p:cNvSpPr txBox="1"/>
          <p:nvPr/>
        </p:nvSpPr>
        <p:spPr>
          <a:xfrm>
            <a:off x="7490100" y="5123263"/>
            <a:ext cx="3307800" cy="3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Обстоятельство образа действия отвечает на вопрос как? Оно описывает, каким способом совершается действие: быстро, тихо, аккуратно, без спешки.
</a:t>
            </a:r>
            <a:endParaRPr lang="en-US" sz="2400" dirty="0"/>
          </a:p>
        </p:txBody>
      </p:sp>
      <p:sp>
        <p:nvSpPr>
          <p:cNvPr id="16" name="Text 8"/>
          <p:cNvSpPr txBox="1"/>
          <p:nvPr/>
        </p:nvSpPr>
        <p:spPr>
          <a:xfrm>
            <a:off x="11000250" y="3796088"/>
            <a:ext cx="3307800" cy="106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Причина и цель
</a:t>
            </a:r>
            <a:endParaRPr lang="en-US" sz="2800" dirty="0"/>
          </a:p>
        </p:txBody>
      </p:sp>
      <p:sp>
        <p:nvSpPr>
          <p:cNvPr id="17" name="Text 9"/>
          <p:cNvSpPr txBox="1"/>
          <p:nvPr/>
        </p:nvSpPr>
        <p:spPr>
          <a:xfrm>
            <a:off x="11000250" y="5123263"/>
            <a:ext cx="3307800" cy="3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Обстоятельства причины и цели отвечают на вопросы почему? зачем? Они объясняют, из-за чего произошло действие и для чего оно было совершено.
</a:t>
            </a:r>
            <a:endParaRPr lang="en-US" sz="2400" dirty="0"/>
          </a:p>
        </p:txBody>
      </p:sp>
      <p:sp>
        <p:nvSpPr>
          <p:cNvPr id="18" name="Text 10"/>
          <p:cNvSpPr txBox="1"/>
          <p:nvPr/>
        </p:nvSpPr>
        <p:spPr>
          <a:xfrm>
            <a:off x="14510400" y="3796088"/>
            <a:ext cx="3307800" cy="106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Условие и мера
</a:t>
            </a:r>
            <a:endParaRPr lang="en-US" sz="2800" dirty="0"/>
          </a:p>
        </p:txBody>
      </p:sp>
      <p:sp>
        <p:nvSpPr>
          <p:cNvPr id="19" name="Text 11"/>
          <p:cNvSpPr txBox="1"/>
          <p:nvPr/>
        </p:nvSpPr>
        <p:spPr>
          <a:xfrm>
            <a:off x="14510400" y="5123263"/>
            <a:ext cx="3307800" cy="3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обстоятельства уточняют, при каких условиях и в какой степени происходит действие: при сильном ветре, почти сразу, слишком поздно.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55991" y="973064"/>
            <a:ext cx="10121400" cy="834087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1200" y="777850"/>
            <a:ext cx="6723600" cy="83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Разряды обстоятельств
</a:t>
            </a:r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Обстоятельства делятся по значению и отвечают на разные смысловые вопросы
</a:t>
            </a:r>
            <a:endParaRPr lang="en-US" sz="5000" dirty="0"/>
          </a:p>
        </p:txBody>
      </p:sp>
      <p:sp>
        <p:nvSpPr>
          <p:cNvPr id="6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89FA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72850" y="1117750"/>
            <a:ext cx="123423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5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находить дополнение в предложении
</a:t>
            </a:r>
            <a:endParaRPr lang="en-US" sz="5000" dirty="0"/>
          </a:p>
        </p:txBody>
      </p:sp>
      <p:sp>
        <p:nvSpPr>
          <p:cNvPr id="7" name="Text 1"/>
          <p:cNvSpPr txBox="1"/>
          <p:nvPr/>
        </p:nvSpPr>
        <p:spPr>
          <a:xfrm>
            <a:off x="1981375" y="3585950"/>
            <a:ext cx="6879000" cy="23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Найти сказуемое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определите действие или состояние, выраженное сказуемым. Именно от него удобнее всего задавать вопрос к слову, которое может быть дополнением.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10703075" y="3585958"/>
            <a:ext cx="6879000" cy="23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Проверить связь и падеж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Дополнение обычно стоит в косвенном падеже и тесно связано с глаголом по смыслу. Например: «читает книгу», «помогает товарищу».
</a:t>
            </a:r>
            <a:endParaRPr lang="en-US" sz="3000" dirty="0"/>
          </a:p>
        </p:txBody>
      </p:sp>
      <p:sp>
        <p:nvSpPr>
          <p:cNvPr id="9" name="Text 3"/>
          <p:cNvSpPr txBox="1"/>
          <p:nvPr/>
        </p:nvSpPr>
        <p:spPr>
          <a:xfrm>
            <a:off x="6328650" y="7280283"/>
            <a:ext cx="6879000" cy="23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Задать смысловой вопрос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Спросите: кого? что? кому? чему? и другие вопросы косвенных падежей. Если слово называет предмет, связанный с действием, оно подходит на роль дополнения.
</a:t>
            </a:r>
            <a:endParaRPr lang="en-US" sz="3000" dirty="0"/>
          </a:p>
        </p:txBody>
      </p:sp>
      <p:sp>
        <p:nvSpPr>
          <p:cNvPr id="10" name="Text 4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1243650" y="749500"/>
            <a:ext cx="15800700" cy="156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находить определение в предложении
</a:t>
            </a:r>
            <a:endParaRPr lang="en-US" sz="5000" dirty="0"/>
          </a:p>
        </p:txBody>
      </p:sp>
      <p:sp>
        <p:nvSpPr>
          <p:cNvPr id="7" name="Text 2"/>
          <p:cNvSpPr txBox="1"/>
          <p:nvPr/>
        </p:nvSpPr>
        <p:spPr>
          <a:xfrm>
            <a:off x="333375" y="4871510"/>
            <a:ext cx="5833500" cy="193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Найти существительное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определите слово, которое называет предмет. От него легче всего задать вопрос к слову, уточняющему признак этого предмета.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7565850" y="6818400"/>
            <a:ext cx="5833500" cy="193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Проверить вопрос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Задайте вопросы какой? какая? какое? какие? чей? который? Если слово отвечает на один из них, оно, скорее всего, является определением.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12074575" y="4398475"/>
            <a:ext cx="5833500" cy="193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Посмотреть на уточнение признака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описывает предмет точнее: «осенний лес», «старшего брата». Оно помогает понять, какой именно предмет назван в предложении.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E2D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77475" y="428100"/>
            <a:ext cx="16432200" cy="226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находить обстоятельство в предложении
</a:t>
            </a:r>
            <a:endParaRPr lang="en-US" sz="5000" dirty="0"/>
          </a:p>
        </p:txBody>
      </p:sp>
      <p:sp>
        <p:nvSpPr>
          <p:cNvPr id="9" name="Text 1"/>
          <p:cNvSpPr txBox="1"/>
          <p:nvPr/>
        </p:nvSpPr>
        <p:spPr>
          <a:xfrm>
            <a:off x="1504900" y="3665975"/>
            <a:ext cx="4323900" cy="41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найдите сказуемое, потому что обстоятельство обычно связано именно с ним. Затем задайте вопрос: где? когда? как? почему? зачем? при каком условии?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6457900" y="3665975"/>
            <a:ext cx="4323900" cy="41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слово отвечает на один из этих вопросов, оно обозначает условия действия. В примерах «после уроков» и «из-за дождя» обстоятельства уточняют время и причину события.
</a:t>
            </a:r>
            <a:endParaRPr lang="en-US" sz="2800" dirty="0"/>
          </a:p>
        </p:txBody>
      </p:sp>
      <p:sp>
        <p:nvSpPr>
          <p:cNvPr id="11" name="Text 3"/>
          <p:cNvSpPr txBox="1"/>
          <p:nvPr/>
        </p:nvSpPr>
        <p:spPr>
          <a:xfrm>
            <a:off x="11487100" y="3665975"/>
            <a:ext cx="4323900" cy="41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Обстоятельства часто выражаются наречиями, существительными с предлогами и более сложными оборотами. Они делают сообщение точнее и помогают увидеть, при каких обстоятельствах происходит действие.
</a:t>
            </a:r>
            <a:endParaRPr lang="en-US" sz="2800" dirty="0"/>
          </a:p>
        </p:txBody>
      </p:sp>
      <p:sp>
        <p:nvSpPr>
          <p:cNvPr id="12" name="Text 4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8950" y="2756271"/>
            <a:ext cx="9453600" cy="526258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461100" y="2888875"/>
            <a:ext cx="4800600" cy="526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каждой группы свой набор вопросов и своя смысловая задача в предложении. Это помогает быстро различать их при разборе.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Различие видно по вопросу и значению: предмет действия, признак предмета или условия действия. Так проще не путать группы при анализе.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1092450" y="438150"/>
            <a:ext cx="1610310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трёх групп по вопросам и роли
</a:t>
            </a:r>
            <a:endParaRPr lang="en-US" sz="5000" dirty="0"/>
          </a:p>
        </p:txBody>
      </p:sp>
      <p:sp>
        <p:nvSpPr>
          <p:cNvPr id="9" name="Text 3"/>
          <p:cNvSpPr txBox="1"/>
          <p:nvPr/>
        </p:nvSpPr>
        <p:spPr>
          <a:xfrm>
            <a:off x="7811749" y="8183125"/>
            <a:ext cx="8950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школьной теме «Второстепенные члены предложения»
</a:t>
            </a:r>
            <a:endParaRPr lang="en-US" sz="1454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7075" y="1879782"/>
            <a:ext cx="8490900" cy="43117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19050" y="1879807"/>
            <a:ext cx="8490900" cy="431178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2524" y="9607900"/>
            <a:ext cx="2706000" cy="4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669325" y="6327889"/>
            <a:ext cx="8212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фраза — только основа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«Дети шли» звучит понятно, но очень общо. Мы видим действие, однако не знаем, куда, когда и в какой обстановке оно происходило. Такое предложение передаёт только самое главное и почти не рисует картину.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9458400" y="6327889"/>
            <a:ext cx="8212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Распространённая фраза — живая картина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«Дети шли по тихой улице после дождя» сразу вызывает образ. Здесь дополнение, определение и обстоятельство добавляют место, признак и время, поэтому высказывание становится ярче, точнее и намного содержательнее.
</a:t>
            </a:r>
            <a:endParaRPr lang="en-US" sz="2800" dirty="0"/>
          </a:p>
        </p:txBody>
      </p:sp>
      <p:sp>
        <p:nvSpPr>
          <p:cNvPr id="10" name="Text 3"/>
          <p:cNvSpPr txBox="1"/>
          <p:nvPr/>
        </p:nvSpPr>
        <p:spPr>
          <a:xfrm>
            <a:off x="2207850" y="399425"/>
            <a:ext cx="13872300" cy="129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второстепенных членов в выразительности речи
</a:t>
            </a:r>
            <a:endParaRPr lang="en-US" sz="5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55991" y="2753734"/>
            <a:ext cx="10121400" cy="439090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200" y="777850"/>
            <a:ext cx="6723600" cy="83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определении второстепенных членов
</a:t>
            </a:r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 частые ошибки и проверьте, что именно нужно учитывать при разборе предложения.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— не форма сама по себе, а связь слов по смыслу и правильный вопрос от главного слова к зависимому.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9026589" y="9760300"/>
            <a:ext cx="8950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правил синтаксического разбора
</a:t>
            </a:r>
            <a:endParaRPr lang="en-US" sz="1454" dirty="0"/>
          </a:p>
        </p:txBody>
      </p:sp>
      <p:sp>
        <p:nvSpPr>
          <p:cNvPr id="6" name="Text 2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DCA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758325" y="7982825"/>
            <a:ext cx="9434700" cy="150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предложении «Моя младшая сестра читает книгу вечером» слова «моя» и «младшая» уточняют существительное, «книгу» — дополнение, «вечером» — обстоятельство времени.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080675" y="6196850"/>
            <a:ext cx="9434700" cy="150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Сочетание «для проверки» отвечает на вопрос зачем? и показывает цель действия. Значит, оно является обстоятельством цели.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7405500" y="4520675"/>
            <a:ext cx="9434700" cy="139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предложении «Ученики принесли тетради для проверки» слово «тетради» обозначает предмет, на который направлено действие, поэтому это дополнение.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7708425" y="2844500"/>
            <a:ext cx="9434700" cy="139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предложении «В саду расцвели белые яблони» сочетание «в саду» указывает место действия, а слово «белые» называет признак предмета и выступает определением.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934350" y="597875"/>
            <a:ext cx="16419300" cy="15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разбора предложений
</a:t>
            </a:r>
            <a:endParaRPr lang="en-US" sz="5500" dirty="0"/>
          </a:p>
        </p:txBody>
      </p:sp>
      <p:sp>
        <p:nvSpPr>
          <p:cNvPr id="10" name="Text 5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6595925" y="2466150"/>
            <a:ext cx="7725000" cy="17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Дополнение связано с действием и называет предмет, на который оно направлено. Чаще всего оно относится к сказуемому и отвечает на вопросы косвенных падежей.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3201000" y="432314"/>
            <a:ext cx="118860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запомнить о главных признаках
</a:t>
            </a:r>
            <a:endParaRPr lang="en-US" sz="5000" dirty="0"/>
          </a:p>
        </p:txBody>
      </p:sp>
      <p:sp>
        <p:nvSpPr>
          <p:cNvPr id="10" name="Text 3"/>
          <p:cNvSpPr txBox="1"/>
          <p:nvPr/>
        </p:nvSpPr>
        <p:spPr>
          <a:xfrm>
            <a:off x="4096450" y="5062175"/>
            <a:ext cx="74097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уточняет признак предмета и обычно связано с существительным. Оно помогает понять, какой именно предмет назван в предложении, и делает описание точнее.
</a:t>
            </a:r>
            <a:endParaRPr lang="en-US" sz="2713" dirty="0"/>
          </a:p>
        </p:txBody>
      </p:sp>
      <p:sp>
        <p:nvSpPr>
          <p:cNvPr id="11" name="Text 4"/>
          <p:cNvSpPr txBox="1"/>
          <p:nvPr/>
        </p:nvSpPr>
        <p:spPr>
          <a:xfrm>
            <a:off x="6595925" y="7599457"/>
            <a:ext cx="77250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Обстоятельство показывает, где, когда, как и почему происходит действие. Все второстепенные члены зависят от других слов и не входят в грамматическую основу.
</a:t>
            </a:r>
            <a:endParaRPr lang="en-US" sz="2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5146284"/>
            <a:ext cx="18268200" cy="513793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34450" y="1830500"/>
            <a:ext cx="15619200" cy="277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знать второстепенные члены предложения
</a:t>
            </a:r>
            <a:pPr algn="l" indent="0" marL="0">
              <a:lnSpc>
                <a:spcPct val="100000"/>
              </a:lnSpc>
              <a:buNone/>
            </a:pPr>
            <a:r>
              <a:rPr lang="en-US" sz="5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находить дополнение, определение и обстоятельство помогает точно разбирать предложение, понимать текст глубже и писать выразительнее. Это важный навык для чтения, изложения и сочинения.
</a:t>
            </a:r>
            <a:endParaRPr lang="en-US" sz="4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2026-05-21T14:40:21Z</dcterms:created>
  <dcterms:modified xsi:type="dcterms:W3CDTF">2026-05-21T14:40:21Z</dcterms:modified>
</cp:coreProperties>
</file>