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28250" y="258625"/>
            <a:ext cx="7087500" cy="19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5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Греческие государства на Востоке: введение
</a:t>
            </a:r>
            <a:endParaRPr lang="en-US" sz="5300" dirty="0"/>
          </a:p>
        </p:txBody>
      </p:sp>
      <p:sp>
        <p:nvSpPr>
          <p:cNvPr id="5" name="Text 1"/>
          <p:cNvSpPr txBox="1"/>
          <p:nvPr/>
        </p:nvSpPr>
        <p:spPr>
          <a:xfrm>
            <a:off x="2359050" y="4831325"/>
            <a:ext cx="44259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2359038" y="3105837"/>
            <a:ext cx="4425900" cy="8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и влияние греческих государств после завоеваний Александра Македонского.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75050" y="1343877"/>
            <a:ext cx="3548100" cy="31877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эллинизма и культурные связи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900625" y="1502575"/>
            <a:ext cx="3349200" cy="28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Походы Александра Македонского создали условия для слияния греческой, египетской и персидской культур, что положило начало эллинистической эпохе обмена традициями и обычаями на Востоке.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87175" y="395475"/>
            <a:ext cx="79854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эллинистических царств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20200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кончины Александра его империя разделилась между полководцами — диадохами, образовав крупные эллинистические государства с разными территориями и центрами власти.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3554767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Селевкидское царство охватило восточные земли от Малой Азии до Индии, объединив множество народов под одной короной и греческим влиянием.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412247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Египте династия Птолемеев установила свою власть, тогда как на территории Македонии и Греции сохранилось государство Антигонидов с собственной административной системой.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5477" y="1245950"/>
            <a:ext cx="3307345" cy="3448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Географическое распространение эллинистических владений
</a:t>
            </a:r>
            <a:endParaRPr lang="en-US" sz="2991" dirty="0"/>
          </a:p>
        </p:txBody>
      </p:sp>
      <p:sp>
        <p:nvSpPr>
          <p:cNvPr id="6" name="Text 1"/>
          <p:cNvSpPr txBox="1"/>
          <p:nvPr/>
        </p:nvSpPr>
        <p:spPr>
          <a:xfrm>
            <a:off x="674688" y="1856775"/>
            <a:ext cx="31989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территорий
</a:t>
            </a:r>
            <a:pPr algn="l" indent="0" marL="0">
              <a:lnSpc>
                <a:spcPct val="115000"/>
              </a:lnSpc>
              <a:buNone/>
            </a:pPr>
            <a:r>
              <a:rPr lang="en-US" sz="9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Селевкиды контролировали обширные регионы от Западной Азии до Востока, Птолемеи сосредоточились в Египте, а Бактрия занимала ключевые позиции в Средней Азии и Афганистане. Эти государства связывали Восток с греческой культурой.
</a:t>
            </a:r>
            <a:endParaRPr lang="en-US" sz="1051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674688" y="3187125"/>
            <a:ext cx="31989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Столичные города и их важность
</a:t>
            </a:r>
            <a:pPr algn="l" indent="0" marL="0">
              <a:lnSpc>
                <a:spcPct val="115000"/>
              </a:lnSpc>
              <a:buNone/>
            </a:pPr>
            <a:r>
              <a:rPr lang="en-US" sz="11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города — Антиохия, Александрия и Бактра — были центрами политики, культуры и торговли, служили мостами для культурного обмена между греками и местным населением.
</a:t>
            </a:r>
            <a:endParaRPr lang="en-US" sz="1228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33450" y="395475"/>
            <a:ext cx="84771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могущества эллинистических государств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78681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армия, включающая македонскую фалангу и наёмников, обеспечивала безопасность и расширение границ государств.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85056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Эффективная система управления с участием греческих и местных чиновников способствовала стабильности и порядку внутри империй.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91431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Греческий язык выполнял роль общего средства общения, образования и администрирования, объединяя разнообразные народы.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97806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основывалась на развитом земледелии, ремёслах и торговле, которые обеспечивали процветание и взаимодействие с соседними регионами.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2979" y="1588648"/>
            <a:ext cx="465300" cy="37224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47000" y="1581215"/>
            <a:ext cx="483900" cy="3871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86450" y="1583355"/>
            <a:ext cx="465300" cy="37224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общества и взаимодействие элит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1503950" y="2335875"/>
            <a:ext cx="1629300" cy="21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Ведущие позиции греков
</a:t>
            </a:r>
            <a:pPr algn="l" indent="0" marL="0">
              <a:lnSpc>
                <a:spcPct val="115000"/>
              </a:lnSpc>
              <a:buNone/>
            </a:pPr>
            <a:r>
              <a:rPr lang="en-US" sz="12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Греческие колонисты и чиновники занимали ключевые административные посты, влияя на принятие решений и культурное развитие государств.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4219688" y="2335875"/>
            <a:ext cx="1629300" cy="21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Союзы с местными элитами
</a:t>
            </a:r>
            <a:pPr algn="l" indent="0" marL="0">
              <a:lnSpc>
                <a:spcPct val="115000"/>
              </a:lnSpc>
              <a:buNone/>
            </a:pPr>
            <a:r>
              <a:rPr lang="en-US" sz="12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Заключались династические браки и политические союзы, укреплявшие связи между греками и местными правящими семьями.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6935437" y="2335875"/>
            <a:ext cx="1629300" cy="21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Культурный обмен
</a:t>
            </a:r>
            <a:pPr algn="l" indent="0" marL="0">
              <a:lnSpc>
                <a:spcPct val="115000"/>
              </a:lnSpc>
              <a:buNone/>
            </a:pPr>
            <a:r>
              <a:rPr lang="en-US" sz="12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языков и обычаев происходило на уровне элит, что способствовало интеграции и взаимному обогащению традиций.
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8350" y="2539959"/>
            <a:ext cx="3432300" cy="104483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характеристика эллинистических государств
</a:t>
            </a:r>
            <a:endParaRPr lang="en-US" sz="2991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880975" y="235435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различия по территории, столицам и ключевым особенностям трёх главных держав эллинистического Востока.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80975" y="327810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Государства отличались размером, ресурсами и стратегическим положением, что определяло их роль на Востоке.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878350" y="42277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хроники и археологические источники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1100" y="395475"/>
            <a:ext cx="80640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Городское строительство и культурное влияние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374738" y="2087075"/>
            <a:ext cx="6385200" cy="70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города основывались по плану с прямыми улицами и площадями, обеспечивая удобство жизни и централизованное управление.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1374738" y="2938605"/>
            <a:ext cx="6385200" cy="70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Центрами искусства и науки становились театры, библиотеки и ремёсленные мастерские, привлекая учёных и ремесленников.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1374738" y="3790148"/>
            <a:ext cx="6385200" cy="70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жизнь способствовала распространению греческой культуры через праздники, обряды и повседневное общение жителей разных народов.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69050" y="1746250"/>
            <a:ext cx="3661500" cy="10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Монархи разделяли территорию на сатрапии — провинции, чтобы эффективно контролировать обширные земли.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732725" y="1746250"/>
            <a:ext cx="3661500" cy="10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Создавались административные центры с назначенными чиновниками, ведущими переписи населения и сбор налогов.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Механизмы управления в эллинистических империях
</a:t>
            </a:r>
            <a:endParaRPr lang="en-US" sz="3000" dirty="0"/>
          </a:p>
        </p:txBody>
      </p:sp>
      <p:sp>
        <p:nvSpPr>
          <p:cNvPr id="8" name="Text 3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777966" y="3272823"/>
            <a:ext cx="3661500" cy="10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Местные законы и традиции зачастую сохранялись, что облегчало управление многонациональными общинами.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4741641" y="3272823"/>
            <a:ext cx="3661500" cy="10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Главенствовала греческая административная система, формировавшая основу политического порядка и законности.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3800" y="1488286"/>
            <a:ext cx="2265000" cy="192657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39300" y="1515619"/>
            <a:ext cx="2265000" cy="188676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традиции Эллинистического Востока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793900" y="3553675"/>
            <a:ext cx="1920900" cy="119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Македонская фаланга — ключ к военной мощи
</a:t>
            </a:r>
            <a:pPr algn="ctr" indent="0" marL="0">
              <a:lnSpc>
                <a:spcPct val="115000"/>
              </a:lnSpc>
              <a:buNone/>
            </a:pPr>
            <a:r>
              <a:rPr lang="en-US" sz="8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Фаланга представляла собой строй из тяжеловооружённых пехотинцев, образующий плотный строй с длинными копьями. Его сочетание с наёмной конницей и вооружением из разных культур делало армию греческих государств гибкой и эффективной.
</a:t>
            </a:r>
            <a:endParaRPr lang="en-US" sz="874" dirty="0"/>
          </a:p>
        </p:txBody>
      </p:sp>
      <p:sp>
        <p:nvSpPr>
          <p:cNvPr id="10" name="Text 3"/>
          <p:cNvSpPr txBox="1"/>
          <p:nvPr/>
        </p:nvSpPr>
        <p:spPr>
          <a:xfrm>
            <a:off x="5311350" y="3553675"/>
            <a:ext cx="1920900" cy="119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боевых слонов в сражениях
</a:t>
            </a:r>
            <a:pPr algn="ctr" indent="0" marL="0">
              <a:lnSpc>
                <a:spcPct val="115000"/>
              </a:lnSpc>
              <a:buNone/>
            </a:pPr>
            <a:r>
              <a:rPr lang="en-US" sz="8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Армия Селевкидов применяла боевых слонов, переняв опыт восточных народов. Эти гигантские животные пугали врагов и разбивали построения, что давало преимущество в боях с противниками с разнообразной тактикой.
</a:t>
            </a:r>
            <a:endParaRPr lang="en-US" sz="874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275" y="2924766"/>
            <a:ext cx="7943700" cy="18230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и архитектура греческих городов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784637" y="1748100"/>
            <a:ext cx="2808300" cy="8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Греческие города строились с использованием прямых улиц и центральной площади – агоры, где проходили публичные мероприятия и торговля. Театры и гимнасии были обязательными элементами городской инфраструктуры.
</a:t>
            </a:r>
            <a:endParaRPr lang="en-US" sz="975" dirty="0"/>
          </a:p>
        </p:txBody>
      </p:sp>
      <p:sp>
        <p:nvSpPr>
          <p:cNvPr id="8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455137" y="1748100"/>
            <a:ext cx="2808300" cy="8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Названия многих городов отражали греческое наследие: Александрия, Антиохия, Селевкия. В раскопках Ай-Ханума обнаружены колонны и амфитеатры, демонстрирующие сочетание греческих и местных архитектурных традиций.
</a:t>
            </a:r>
            <a:endParaRPr lang="en-US" sz="101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31100" y="395475"/>
            <a:ext cx="80640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 роль греческого языка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76881" y="1525377"/>
            <a:ext cx="2002800" cy="29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эллинистических городах учреждались школы по греческой модели, где преподавали философию, риторику и науку. Александрия и Антиохия стали центрами образования, доступного как грекам, так и местным жителям.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3603469" y="1525377"/>
            <a:ext cx="2002800" cy="29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Александрийская библиотека, содержавшая до 700 тысяч свитков, была крупнейшим центром знаний древнего мира, где хранились труды философов, историков и ученых разных культур.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530069" y="1525377"/>
            <a:ext cx="2002800" cy="29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Греческий язык стал универсальным средством общения, использовался в официальных документах и образовании, что способствовало культурной интеграции в разнообразных эллинистических государствах.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87175" y="395475"/>
            <a:ext cx="79854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Культурный обмен и взаимодействие традиций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20200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Греческая культура распространялась через театр, спортивные игры и городские фестивали, став общим культурным знаменателем для жителей разных народов в эллинистических регионах.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3554767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Элементы восточных обычаев проникали в греческие традиции, создавая уникальные синтезы в религии, искусстве и повседневной жизни, отражая взаимное влияние культур.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412247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Совместные празднования и религиозные обряды часто включали почитание божеств из обеих культур, способствуя гармоничному сосуществованию и взаимопониманию народов.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33450" y="395475"/>
            <a:ext cx="84771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Экономическая жизнь и торговля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78681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Эллинистические государства располагались на перекрестке важных торговых путей, связывающих Египет, Индию, Персию и Грецию, что способствовало развитию торговли и обмену товарами.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85056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Ключевыми товарами были специи, ткани, металлы, вино, золото и стеклянные изделия, которые торговались как внутри государств, так и между различными регионами Востока.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91431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единой монеты облегчило коммерческие операции и укрепило экономические связи между различными землями эллинистической цивилизации.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97806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ремёсел и сельского хозяйства поддерживало экономическую устойчивость, а порты и города служили центрами для коммерческого роста и международных контактов.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575" y="2484785"/>
            <a:ext cx="2755936" cy="231993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10352" y="2484787"/>
            <a:ext cx="2755936" cy="23199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23860" y="2484731"/>
            <a:ext cx="2708713" cy="242302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достижения эллинистического мира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49987" y="1399525"/>
            <a:ext cx="2595548" cy="9121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Работы Архимеда и изобретения
</a:t>
            </a:r>
            <a:pPr algn="ctr" indent="0" marL="0">
              <a:lnSpc>
                <a:spcPct val="115000"/>
              </a:lnSpc>
              <a:buNone/>
            </a:pPr>
            <a:r>
              <a:rPr lang="en-US" sz="8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Архимед, один из величайших учёных Александрии, внёс значительный вклад в механику и гидростатику. Его открытия, включая принцип Архимеда и водяной винт, использовались не только в теории, но и в инженерных решениях того времени.
</a:t>
            </a:r>
            <a:endParaRPr lang="en-US" sz="909" dirty="0"/>
          </a:p>
        </p:txBody>
      </p:sp>
      <p:sp>
        <p:nvSpPr>
          <p:cNvPr id="10" name="Text 2"/>
          <p:cNvSpPr txBox="1"/>
          <p:nvPr/>
        </p:nvSpPr>
        <p:spPr>
          <a:xfrm>
            <a:off x="3497562" y="1409897"/>
            <a:ext cx="2595548" cy="9121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Евклид и начало геометрии
</a:t>
            </a:r>
            <a:pPr algn="ctr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Евклид систематизировал знания по геометрии в своей книге «Начала», которая стала учебником на многие века. Его методы доказательства и аксиомы заложили фундамент для дальнейшего развития математики в эллинистическом мире.
</a:t>
            </a:r>
            <a:endParaRPr lang="en-US" sz="970" dirty="0"/>
          </a:p>
        </p:txBody>
      </p:sp>
      <p:sp>
        <p:nvSpPr>
          <p:cNvPr id="11" name="Text 3"/>
          <p:cNvSpPr txBox="1"/>
          <p:nvPr/>
        </p:nvSpPr>
        <p:spPr>
          <a:xfrm>
            <a:off x="6323851" y="1399525"/>
            <a:ext cx="2595548" cy="9121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Эратосфен и измерение Земли
</a:t>
            </a:r>
            <a:pPr algn="ctr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Учёный Эратосфен разработал метод определения окружности Земли с удивительной точностью. Его понимание географии и наук влияло на навигацию и картографию, расширяя горизонты знания тех времён.
</a:t>
            </a:r>
            <a:endParaRPr lang="en-US" sz="970" dirty="0"/>
          </a:p>
        </p:txBody>
      </p:sp>
      <p:sp>
        <p:nvSpPr>
          <p:cNvPr id="12" name="Text 4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1100" y="395475"/>
            <a:ext cx="80640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Религиозные верования и синкретизм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374738" y="2087075"/>
            <a:ext cx="6385200" cy="70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эллинистических государствах происходило объединение греческих и местных богов в новых культах, что способствовало духовному диалогу между народами.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1374738" y="2938605"/>
            <a:ext cx="6385200" cy="70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 Серапис в Египте сочетал черты Осириса и Зевса, став символом религиозного синкретизма и поддержки власти Птолемеев среди местного населения.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1374738" y="3790148"/>
            <a:ext cx="6385200" cy="70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Храмы часто посвящались сразу нескольким богам различных культур, что отражало уважение к многообразию и укрепляло мир и согласие в многонациональных обществах.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68875" y="1342573"/>
            <a:ext cx="3554400" cy="32836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Упадок и исчезновение греческих государств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65900" y="1975850"/>
            <a:ext cx="33522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II–I веках до н. э. эллинистические государства сталкивались с внутренними конфликтами и восстаниями, что ослабляло их политическую и военную мощь.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65900" y="3306200"/>
            <a:ext cx="33522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Параллельно усиливался натиск со стороны внешних сил — Парфии и Рима. К 30 году до н. э. Египет, последний центр эллинизма, вошёл в состав Римской империи после смерти Клеопатры.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275" y="2924766"/>
            <a:ext cx="7943700" cy="18230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и историческое наследие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784637" y="1748100"/>
            <a:ext cx="2808300" cy="8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Эллинистическая культура оставила глубокий след в искусстве и архитектуре Востока, например, в буддийских скульптурах Гандхары с греческими чертами лица и одеждой.
</a:t>
            </a:r>
            <a:endParaRPr lang="en-US" sz="1170" dirty="0"/>
          </a:p>
        </p:txBody>
      </p:sp>
      <p:sp>
        <p:nvSpPr>
          <p:cNvPr id="8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455137" y="1748100"/>
            <a:ext cx="2808300" cy="8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Элементы греческого языка и стиля сохранились в монетах и постройках, что доказывает долгосрочное влияние греческой цивилизации на культурное развитие региона.
</a:t>
            </a:r>
            <a:endParaRPr lang="en-US" sz="117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3800" y="1488286"/>
            <a:ext cx="2265000" cy="192657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39300" y="1515619"/>
            <a:ext cx="2265000" cy="188676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археологические открытия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793900" y="3553675"/>
            <a:ext cx="1920900" cy="119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Руины эллинистических городов в Бактрии
</a:t>
            </a:r>
            <a:pPr algn="ctr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XXI веке археологи обнаружили остатки городских стен, театров и жилых кварталов в Бактрии, подтверждающих высокое развитие городской инфраструктуры и греческое влияние в регионе.
</a:t>
            </a:r>
            <a:endParaRPr lang="en-US" sz="969" dirty="0"/>
          </a:p>
        </p:txBody>
      </p:sp>
      <p:sp>
        <p:nvSpPr>
          <p:cNvPr id="10" name="Text 3"/>
          <p:cNvSpPr txBox="1"/>
          <p:nvPr/>
        </p:nvSpPr>
        <p:spPr>
          <a:xfrm>
            <a:off x="5311350" y="3553675"/>
            <a:ext cx="1920900" cy="119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Археологические исследования в Сирии и Египте
</a:t>
            </a:r>
            <a:pPr algn="ctr" indent="0" marL="0">
              <a:lnSpc>
                <a:spcPct val="115000"/>
              </a:lnSpc>
              <a:buNone/>
            </a:pPr>
            <a:r>
              <a:rPr lang="en-US" sz="8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экспедиции нашли греческие монеты, памятники и совместные погребения в Сирии и Египте. Эти находки включены в списки ЮНЕСКО и способствуют углублённому изучению эллинистического наследия.
</a:t>
            </a:r>
            <a:endParaRPr lang="en-US" sz="88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9675" y="2608327"/>
            <a:ext cx="8964600" cy="213609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28250" y="258625"/>
            <a:ext cx="7087500" cy="97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греческих государств на Востоке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2359050" y="1697700"/>
            <a:ext cx="44259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Эллинистические государства связали Восток и Запад, распространив греческое искусство и знания. Их наследие живёт в культуре и традициях многих народов до сегодняшнего дня.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2026-05-10T11:08:24Z</dcterms:created>
  <dcterms:modified xsi:type="dcterms:W3CDTF">2026-05-10T11:08:24Z</dcterms:modified>
</cp:coreProperties>
</file>