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65300" y="-46089"/>
            <a:ext cx="9274500" cy="52440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8250" y="1660500"/>
            <a:ext cx="5167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Глобализация: современная реальность и ключевые темы
</a:t>
            </a:r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становится единым благодаря экономике, культуре, технологиям и миграциям.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11500" y="4642675"/>
            <a:ext cx="4961700" cy="40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0632" y="501325"/>
            <a:ext cx="3754987" cy="420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1985375"/>
            <a:ext cx="4234200" cy="19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Глобализация началась с географических открытий XV века и выросла через индустриализацию и транспортные революции. Современный этап — цифровая трансформация, объединяющая мир в глобальные сети.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7925" y="393900"/>
            <a:ext cx="43662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первых открытий до цифровой эры: история глобализации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75" y="3003627"/>
            <a:ext cx="2700000" cy="17876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475" y="3003627"/>
            <a:ext cx="2700000" cy="17876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0475" y="3003627"/>
            <a:ext cx="2700000" cy="17876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экономической глобализации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84712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Интеграция мировых экономик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экономики все теснее связаны через торговлю и инвестиции. Это создаёт единую глобальную экономическую систему с общими рынками и финансами.
</a:t>
            </a:r>
            <a:endParaRPr lang="en-US" sz="1027" dirty="0"/>
          </a:p>
        </p:txBody>
      </p:sp>
      <p:sp>
        <p:nvSpPr>
          <p:cNvPr id="14" name="Text 3"/>
          <p:cNvSpPr txBox="1"/>
          <p:nvPr/>
        </p:nvSpPr>
        <p:spPr>
          <a:xfrm>
            <a:off x="367767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Всемирная торговая организация и её роль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 координирует торговые правила и способствует свободному движению товаров, услуг и капитала между странами, снижая барьеры и способствуя развитию.
</a:t>
            </a:r>
            <a:endParaRPr lang="en-US" sz="1027" dirty="0"/>
          </a:p>
        </p:txBody>
      </p:sp>
      <p:sp>
        <p:nvSpPr>
          <p:cNvPr id="15" name="Text 4"/>
          <p:cNvSpPr txBox="1"/>
          <p:nvPr/>
        </p:nvSpPr>
        <p:spPr>
          <a:xfrm>
            <a:off x="6458600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Глобализация труда и брендов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Перемещение производств и появление транснациональных брендов, таких как Apple и Samsung, изменяют рынки труда и потребительские предпочтения во всём мире.
</a:t>
            </a:r>
            <a:endParaRPr lang="en-US" sz="102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100" y="1872622"/>
            <a:ext cx="4152000" cy="167301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0100" y="4191525"/>
            <a:ext cx="35547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МВФ, 2023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957350" y="2001700"/>
            <a:ext cx="3696300" cy="17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крупнейших экономических блоков по странам-участникам, населению и доле в мировом ВВП.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союзы ускоряют торговлю и укрепляют экономическую интеграцию в регионах.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20100" y="393900"/>
            <a:ext cx="84933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мировые экономические союзы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8575" y="977323"/>
            <a:ext cx="2700000" cy="22623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487" y="977323"/>
            <a:ext cx="2700000" cy="226230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80400" y="977323"/>
            <a:ext cx="2700000" cy="226230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18525" y="3706575"/>
            <a:ext cx="27000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Глобальная сеть обеспечивает общение и обмен информацией в реальном времени, делая границы более условными и расширяя возможности для бизнеса и образования.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418525" y="3273625"/>
            <a:ext cx="27000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соединяет мир мгновенно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195375" y="3706575"/>
            <a:ext cx="27000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Платформы вроде Facebook и Instagram формируют новые культурные тренды и дают возможность множеству людей влиять на мировое мнение напрямую.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195375" y="3273625"/>
            <a:ext cx="27000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Взрыв развития социальных сетей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980400" y="3706575"/>
            <a:ext cx="27000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технологии позволяют обучаться всемирно, преодолевая географические ограничения и делая знания доступнее, особенно в удалённых регионах.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5980400" y="3273625"/>
            <a:ext cx="27000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Дистанционное обучение и новые формы образования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технологии в глобализации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союз электросвязи, 2023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стремительно растёт интернет-доступ в Азии и Африке, изменяя социально-экономическую картину.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становится ключевым фактором развития и интеграции для больших регионов мира.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числа пользователей интернета с 2005 по 2023 год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75" y="3003627"/>
            <a:ext cx="2700000" cy="17876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475" y="3003627"/>
            <a:ext cx="2700000" cy="17876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0475" y="3003627"/>
            <a:ext cx="2700000" cy="17876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транснациональных корпораций на глобальный рынок
</a:t>
            </a:r>
            <a:endParaRPr lang="en-US" sz="2009" dirty="0"/>
          </a:p>
        </p:txBody>
      </p:sp>
      <p:sp>
        <p:nvSpPr>
          <p:cNvPr id="12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84712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Apple: формирование технологических стандартов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Apple присутствует в десятках стран, предлагая инновационные продукты и управляя сложными глобальными цепочками поставок, влияя на индустриальные тенденции.
</a:t>
            </a:r>
            <a:endParaRPr lang="en-US" sz="1027" dirty="0"/>
          </a:p>
        </p:txBody>
      </p:sp>
      <p:sp>
        <p:nvSpPr>
          <p:cNvPr id="14" name="Text 3"/>
          <p:cNvSpPr txBox="1"/>
          <p:nvPr/>
        </p:nvSpPr>
        <p:spPr>
          <a:xfrm>
            <a:off x="367767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Samsung: лидер в электронике и промышленности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Samsung объединяет производственные мощности по всему миру, управляет значительными ресурсами и стимулирует развитие технологий в разных регионах.
</a:t>
            </a:r>
            <a:endParaRPr lang="en-US" sz="1027" dirty="0"/>
          </a:p>
        </p:txBody>
      </p:sp>
      <p:sp>
        <p:nvSpPr>
          <p:cNvPr id="15" name="Text 4"/>
          <p:cNvSpPr txBox="1"/>
          <p:nvPr/>
        </p:nvSpPr>
        <p:spPr>
          <a:xfrm>
            <a:off x="6458600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Nestle: глобальный игрок в пищевой индустрии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Nestle охватывает рынки многих стран, адаптируя продукцию под местные особенности и формируя мировые стандарты качества и безопасности.
</a:t>
            </a:r>
            <a:endParaRPr lang="en-US" sz="102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Глобализация культуры: обмен и трансформация ценностей
</a:t>
            </a:r>
            <a:endParaRPr lang="en-US" sz="2154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81162" y="1392851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Музыка, кино и мода из разных стран становятся доступнее, создавая новые культурные тренды по всему миру.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44181" y="1392926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межкультурное взаимодействие способствует формированию многообразных и смешанных стилей жизни.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1162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Местные традиции интегрируются в глобальные контексты, усиливая межкультурный диалог и понимание.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844181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мультикультурности помогает развивать толерантность и уважение к разнообразию ценностей.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49725" y="1521533"/>
            <a:ext cx="3401700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152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Ethnologue, 2023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09100" cy="20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 числу носителей, географии использования и сферам влияния ключевых языков.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остаётся глобальным языком, остальные — региональными лидерами с значительным международным влиянием.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Параметры главных мировых языков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0" y="393900"/>
            <a:ext cx="84678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этапы глобализации в образовании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97000" y="289677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1990-е: Международные программы обмена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Запуск Erasmus и Fulbright стимулирует академическую мобильность и международное сотрудничество.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13275" y="137172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2000-е: Развитие совместных исследований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Университеты по всему миру объединяют усилия в научных проектах и обмене знаниями.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314525" y="288787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2010-е: Распространение дистанционного обучения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Онлайн-курсы и платформы открывают доступ к образованию вне зависимости от географии.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226925" y="137172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2020-е: Усиление конкуренции на рынке труда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становится ключевым фактором профессионального роста молодёжи в условиях глобального рынка.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8575" y="977323"/>
            <a:ext cx="2700000" cy="22623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487" y="977323"/>
            <a:ext cx="2700000" cy="226230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80400" y="977323"/>
            <a:ext cx="2700000" cy="226230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18525" y="3706575"/>
            <a:ext cx="27000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данным ООН, к 2022 году численность международных мигрантов превысила 281 миллион человек, что отражает значительный рост мобильности населения. На миграционные потоки влияют экономические, социальные и климатические факторы.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418525" y="3273625"/>
            <a:ext cx="27000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Мигранты по всему миру: статистика и тенденции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195375" y="3706575"/>
            <a:ext cx="27000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люди переезжают в поисках работы и лучших жизненных условий, что приводит к значительной миграции из развивающихся стран в более развитые регионы, где существует спрос на рабочую силу.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195375" y="3273625"/>
            <a:ext cx="27000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возможности как движущая сила миграции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980400" y="3706575"/>
            <a:ext cx="27000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способствует усилению культурного обмена и демографическим изменениям, создавая новые вызовы для интеграции и социальной политики в странах назначения и происхождения.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5980400" y="3273625"/>
            <a:ext cx="27000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миграции для стран и обществ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Глобальная миграция: масштабы, причины, последствия
</a:t>
            </a:r>
            <a:endParaRPr lang="en-US" sz="225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процесса глобализации и взаимосвязь сфер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аналитические отчёты по глобальной экономике и социологии, 2023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183700" y="1565975"/>
            <a:ext cx="25170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образовательные программы и культурный обмен способствуют личностному развитию и подготовке кадров для глобального рынка труда.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185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Глобализация стимулирует экономический рост, создавая новые рабочие места и повышая общий уровень жизни в различных странах мира.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381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Расширяется доступ к современным технологиям и инновациям, что улучшает качество товаров и услуг для потребителей повсеместно.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8525" y="393900"/>
            <a:ext cx="82119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глобализации для общества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4625" y="393900"/>
            <a:ext cx="79146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последствия глобализации: вызовы и риски
</a:t>
            </a:r>
            <a:endParaRPr lang="en-US" sz="2283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25800" y="16053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Глобализация усиливает экономическое неравенство, углубляя разрыв между богатыми и бедными регионами как внутри стран, так и на мировом уровне.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9258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Утрата локальных культурных особенностей приводит к однородности мировых ценностей и опасности исчезновения языков и традиций.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703600" y="160537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проблемы усиливаются из-за увеличения промышленного производства и транспортировки товаров по всему миру.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7036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периферийных экономик от глобальных рынков делает их уязвимыми к финансовым и политическим кризисам.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Global Carbon Project, 2022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промышленного производства значительно увеличил углеродные выбросы ведущих экономик, особенно в развивающихся странах.
</a:t>
            </a:r>
            <a:pPr algn="l" indent="0" marL="0">
              <a:lnSpc>
                <a:spcPct val="150000"/>
              </a:lnSpc>
              <a:buNone/>
            </a:pPr>
            <a:r>
              <a:rPr lang="en-US" sz="12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индустриализация и глобальная торговля несут серьёзные экологические вызовы, требующие международных усилий по снижению выбросов.
</a:t>
            </a:r>
            <a:endParaRPr lang="en-US" sz="1228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Глобализация и выбросы CO₂: динамика 1990–2022 гг.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1800" y="1216545"/>
            <a:ext cx="4392300" cy="31998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7725" y="14298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Антиглобалисты критикуют власть транснациональных корпораций, заявляя о разрушении локальных экономик и пагубном влиянии на традиционные сообщества.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77725" y="31092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Активисты требуют справедливого распределения ресурсов, поддержки экологии и формирования устойчивых локальных сообществ, выражая протест на международных форумах и в уличных акциях.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538925" y="393900"/>
            <a:ext cx="8091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Антиглобалистское движение: основные аргументы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37250" y="147097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Глокализация подразумевает адаптацию международных продуктов и услуг к национальным культурным особенностям для лучшего восприятия.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637250" y="2638079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способствует сохранению культурной уникальности при активном использовании глобальных технологий и привлечении иностранных инвестиций.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37250" y="376942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процесс стимулирует развитие местных сообществ, сохраняя традиции и одновременно интегрируя их в мировой контекст.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93900"/>
            <a:ext cx="8388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Глокализация: синтез глобального и локального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DF37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0" y="393900"/>
            <a:ext cx="8427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 эпоху глобализации: роль и вызовы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241650" y="137172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2020–2023 годы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санкции и геополитическая напряжённость создают вызовы для доступа на зарубежные рынки и требуют переориентации стратегии развития.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7000" y="289677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XXI века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внедрение мировых технологий и участие в международных научных проектах укрепили позиции России на глобальной арене.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589200" y="288787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выступает важным связующим звеном между Европой и Азией, решая задачи сохранения культурного наследия и стимулирования инноваций.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75" y="3003627"/>
            <a:ext cx="2700000" cy="17876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475" y="3003627"/>
            <a:ext cx="2700000" cy="17876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0475" y="3003627"/>
            <a:ext cx="2700000" cy="17876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глобализации: новые тенденции и вызовы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84712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Цифровизация меняет формат сотрудничества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цифровых технологий формирует новые модели работы и образования, расширяя международное взаимодействие и снижая географические барьеры.
</a:t>
            </a:r>
            <a:endParaRPr lang="en-US" sz="1027" dirty="0"/>
          </a:p>
        </p:txBody>
      </p:sp>
      <p:sp>
        <p:nvSpPr>
          <p:cNvPr id="14" name="Text 3"/>
          <p:cNvSpPr txBox="1"/>
          <p:nvPr/>
        </p:nvSpPr>
        <p:spPr>
          <a:xfrm>
            <a:off x="367767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Растущий протекционизм в мировой политике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торговых ограничений и националистических настроений ставит под вопрос дальнейшую либерализацию рынков и интеграцию стран.
</a:t>
            </a:r>
            <a:endParaRPr lang="en-US" sz="1027" dirty="0"/>
          </a:p>
        </p:txBody>
      </p:sp>
      <p:sp>
        <p:nvSpPr>
          <p:cNvPr id="15" name="Text 4"/>
          <p:cNvSpPr txBox="1"/>
          <p:nvPr/>
        </p:nvSpPr>
        <p:spPr>
          <a:xfrm>
            <a:off x="6458600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Устойчивое развитие и культурное разнообразие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глобальной повестке возрастает внимание к экологической устойчивости и сохранению культурного многообразия как ключевых факторов стабильности.
</a:t>
            </a:r>
            <a:endParaRPr lang="en-US" sz="102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3300" y="1165200"/>
            <a:ext cx="7374600" cy="28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Глобализация: вызовы и возможности для молодёжи
</a:t>
            </a:r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Молодёжь должна осознанно использовать глобализацию для саморазвития, строить международные карьеры и поддерживать межкультурный диалог, учитывая её плюсы и минусы.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2026-05-07T22:12:55Z</dcterms:created>
  <dcterms:modified xsi:type="dcterms:W3CDTF">2026-05-07T22:12:55Z</dcterms:modified>
</cp:coreProperties>
</file>