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2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вероятностей: основные формулы и 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находить вероятность хотя бы одного из двух событий?
</a:t>
            </a:r>
            <a:endParaRPr lang="en-US" sz="472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3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 11 классе
</a:t>
            </a:r>
            <a:endParaRPr lang="en-US" sz="1837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вероятностей связывает школьную теорию с реальными решениями: от анализа экспериментов до статистики. Здесь особенно важно не перепутать «или» и «и», не удвоить общие исходы и выбрать верную формулу.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Событие, исход и вероятность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2425" y="1207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Случайный опыт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Случайный опыт может завершиться разными исходами, и заранее неизвестно, какой именно выпадет. Именно множество возможных исходов задаёт пространство, с которым работает теория вероятностей.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181204" y="1207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как множество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 — это часть исходов опыта, то есть подмножество множества всех результатов. Если исход попадает в это подмножество, событие считается произошедшим.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82425" y="2858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оценка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события обозначают P(A). При равновозможных исходах её находят по формуле P(A)=m/n, где m — число благоприятных исходов, n — число всех исходов.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81204" y="2858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вероятности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Невозможное событие имеет вероятность 0, а достоверное — 1. Поэтому любая корректная вероятность лежит на отрезке от 0 до 1 и не выходит за его пределы.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событий на диаграмме Венна
</a:t>
            </a:r>
            <a:endParaRPr lang="en-US" sz="2745" dirty="0"/>
          </a:p>
        </p:txBody>
      </p:sp>
      <p:sp>
        <p:nvSpPr>
          <p:cNvPr id="9" name="Text 2"/>
          <p:cNvSpPr txBox="1"/>
          <p:nvPr/>
        </p:nvSpPr>
        <p:spPr>
          <a:xfrm>
            <a:off x="232200" y="1129143"/>
            <a:ext cx="6780484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объединения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A∪B означает, что произошло A, или B, или оба события сразу. Это самый естественный случай, когда нас интересует хотя бы один из двух результатов.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32200" y="2375550"/>
            <a:ext cx="6376521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диаграмма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Венна объединение занимает обе окружности целиком. Видно, что в ответ входят и отдельные части, и общая область пересечения.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32200" y="3621950"/>
            <a:ext cx="5995916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пересечение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Пересекающаяся часть соответствует общим исходам. Если не учитывать её отдельно, одни и те же результаты будут посчитаны дважды, и итог окажется завышенным.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формулы для объединения событий
</a:t>
            </a:r>
            <a:endParaRPr lang="en-US" sz="2851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условий помогает избежать двойного счёта и выбрать корректную формулу.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3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выпада и «2», и «5» одновременно невозможны на одном броске кубика.
</a:t>
            </a:r>
            <a:endParaRPr lang="en-US" sz="1733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события не могут произойти вместе, их объединение считается простым сложением вероятностей без вычитания пересечения.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пример: один бросок игрального кубика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728085"/>
            <a:ext cx="3982500" cy="157543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для несовместных и совместных событий
</a:t>
            </a:r>
            <a:endParaRPr lang="en-US" sz="2405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какую формулу применять в зависимости от того, есть ли общие исходы.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пересечения нет, формулы совпадают по результату; если оно есть, его обязательно нужно вычесть.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теория вероятностей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простая сумма может завышать результат
</a:t>
            </a:r>
            <a:endParaRPr lang="en-US" sz="2522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сумма отдельных вероятностей не учитывает общий участок событий. Именно поэтому для пересекающихся случаев нужен дополнительный вычет.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0,9 выглядит больше, чем корректное объединение 0,7; разница объясняется двойным учётом общей части.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иллюстрации двойного счёта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события и пересечение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994275" y="1344800"/>
            <a:ext cx="1983300" cy="27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область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события могут происходить одновременно, поэтому пересечение A∩B включает все исходы, подходящие сразу обоим событиям. Именно эта область требует отдельного учёта при вычислении объединения.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763725" y="1344800"/>
            <a:ext cx="1983300" cy="27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Исправление формулы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P(A∪B)=P(A)+P(B)-P(A∩B) убирает двойной счёт общих исходов. Она даёт точный результат, когда события частично совпадают.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33175" y="1344800"/>
            <a:ext cx="1983300" cy="27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общим правилом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запись является частным случаем правила включений и исключений для двух множеств. Оно показывает, как правильно объединять пересекающиеся части без искажений.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учащимися класса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992775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Даны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30 учеников: 18 занимаются спортом, 12 — музыкой, а 5 посещают обе секции. Эти числа удобно переводятся в вероятности через деление на 30.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168570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показывает, что общих учеников нельзя считать дважды. Если просто сложить 18 и 12, получится завышенный результат, не соответствующий смыслу события.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80673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Вычисление объединения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событий A и B получаем P(A)=18/30, P(B)=12/30 и P(A∩B)=5/30. Тогда P(A∪B)=(18+12-5)/30=25/30=5/6.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4300" y="1285325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13138" y="1285325"/>
            <a:ext cx="517725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99400" y="1285325"/>
            <a:ext cx="690300" cy="6903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37150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события-дополнения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  <p:sp>
        <p:nvSpPr>
          <p:cNvPr id="14" name="Text 2"/>
          <p:cNvSpPr txBox="1"/>
          <p:nvPr/>
        </p:nvSpPr>
        <p:spPr>
          <a:xfrm>
            <a:off x="572211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проще найти отрицание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прямой подсчёт объединения сложен, выгодно определить, что ни одно из событий не произошло. Затем достаточно применить правило дополнения и получить искомую вероятность через вычитание из единицы.
</a:t>
            </a:r>
            <a:endParaRPr lang="en-US" sz="1217" dirty="0"/>
          </a:p>
        </p:txBody>
      </p:sp>
      <p:sp>
        <p:nvSpPr>
          <p:cNvPr id="15" name="Text 3"/>
          <p:cNvSpPr txBox="1"/>
          <p:nvPr/>
        </p:nvSpPr>
        <p:spPr>
          <a:xfrm>
            <a:off x="3457567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при длинном перечислении
</a:t>
            </a:r>
            <a:pPr algn="ctr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5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особенно полезен, когда неблагоприятных исходов меньше, чем благоприятных. Тогда считать «неудачные» случаи быстрее и надёжнее, чем перечислять все варианты события A или B по отдельности.
</a:t>
            </a:r>
            <a:endParaRPr lang="en-US" sz="1275" dirty="0"/>
          </a:p>
        </p:txBody>
      </p:sp>
      <p:sp>
        <p:nvSpPr>
          <p:cNvPr id="16" name="Text 4"/>
          <p:cNvSpPr txBox="1"/>
          <p:nvPr/>
        </p:nvSpPr>
        <p:spPr>
          <a:xfrm>
            <a:off x="6342923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избежать лишних вычислений
</a:t>
            </a:r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Событие-дополнение сокращает путь к ответу в задачах на серию испытаний, риск или поиск хотя бы одного успеха. Часто именно такой подход делает решение коротким и прозрачным.
</a:t>
            </a:r>
            <a:endParaRPr lang="en-US" sz="130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хотя бы одного успеха в серии попыток
</a:t>
            </a:r>
            <a:endParaRPr lang="en-US" sz="2382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независимых попытках одинаковая вероятность успеха на каждом шаге позволяет быстро оценить общий шанс через вероятность ни одного успеха.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ростом числа попыток вероятность хотя бы одного успеха заметно увеличивается, потому что уменьшается шанс, что неудача повторится во всех испытаниях.
</a:t>
            </a:r>
            <a:endParaRPr lang="en-US" sz="1533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расчёт для p=0,3 в каждой независимой попытке.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1855" y="1128900"/>
            <a:ext cx="3381490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применении формул
</a:t>
            </a:r>
            <a:endParaRPr lang="en-US" sz="2909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возникает из-за невнимания к смыслу события. Проверка условий перед вычислением защищает от завышения ответа и логических неточностей.
</a:t>
            </a:r>
            <a:endParaRPr lang="en-US" sz="155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типичных ошибок по теме «Сложение вероятностей».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связаны не с вычислениями, а с неверным выбором формулы и неправильным пониманием события.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как число на отрезке от 0 до 1
</a:t>
            </a:r>
            <a:endParaRPr lang="en-US" sz="2941" dirty="0"/>
          </a:p>
        </p:txBody>
      </p:sp>
      <p:sp>
        <p:nvSpPr>
          <p:cNvPr id="8" name="Text 1"/>
          <p:cNvSpPr txBox="1"/>
          <p:nvPr/>
        </p:nvSpPr>
        <p:spPr>
          <a:xfrm>
            <a:off x="223952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 — невозможное событие
</a:t>
            </a:r>
            <a:pPr algn="ctr" indent="0" marL="0">
              <a:lnSpc>
                <a:spcPct val="100000"/>
              </a:lnSpc>
              <a:buNone/>
            </a:pPr>
            <a:r>
              <a:rPr lang="en-US" sz="98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событие не может произойти ни при каких исходах опыта, его вероятность равна нулю. Это нижняя граница шкалы вероятностей.
</a:t>
            </a:r>
            <a:endParaRPr lang="en-US" sz="988" dirty="0"/>
          </a:p>
        </p:txBody>
      </p:sp>
      <p:sp>
        <p:nvSpPr>
          <p:cNvPr id="9" name="Text 2"/>
          <p:cNvSpPr txBox="1"/>
          <p:nvPr/>
        </p:nvSpPr>
        <p:spPr>
          <a:xfrm>
            <a:off x="3800575" y="97724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благоприятных исходов по сравнению со всеми возможными, тем ближе вероятность к единице. Такие значения описывают реальные случайные ситуации.
</a:t>
            </a:r>
            <a:pPr algn="ctr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Промежуточные значения
</a:t>
            </a:r>
            <a:endParaRPr lang="en-US" sz="891" dirty="0"/>
          </a:p>
        </p:txBody>
      </p:sp>
      <p:sp>
        <p:nvSpPr>
          <p:cNvPr id="10" name="Text 3"/>
          <p:cNvSpPr txBox="1"/>
          <p:nvPr/>
        </p:nvSpPr>
        <p:spPr>
          <a:xfrm>
            <a:off x="541067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 — достоверное событие
</a:t>
            </a:r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событие обязательно происходит, его вероятность равна единице. Поэтому при сложении вероятностей важно не выходить за пределы отрезка [0; 1].
</a:t>
            </a:r>
            <a:endParaRPr lang="en-US" sz="959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сложение вероятностей
</a:t>
            </a:r>
            <a:endParaRPr lang="en-US" sz="2426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выбора формулы зависит от смысла событий и наличия общего исхода.
</a:t>
            </a:r>
            <a:endParaRPr lang="en-US" sz="1448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 для совместных событий
</a:t>
            </a:r>
            <a:endParaRPr lang="en-US" sz="2704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отдельных вероятностей равна 0,9, но из неё нужно исключить общую часть, чтобы не считать одни и те же исходы дважды.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уменьшает завышенный результат до 0,7 и делает ответ согласованным со смыслом объединения событий.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пример по заданным значениям P(A)=0,4, P(B)=0,5, P(A∩B)=0,2.
</a:t>
            </a:r>
            <a:endParaRPr lang="en-US" sz="1396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событий и формула сложения
</a:t>
            </a:r>
            <a:endParaRPr lang="en-US" sz="2742" dirty="0"/>
          </a:p>
        </p:txBody>
      </p:sp>
      <p:sp>
        <p:nvSpPr>
          <p:cNvPr id="9" name="Text 2"/>
          <p:cNvSpPr txBox="1"/>
          <p:nvPr/>
        </p:nvSpPr>
        <p:spPr>
          <a:xfrm>
            <a:off x="762250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понятия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означает, что наступление одного события не влияет на вероятность другого. Это не то же самое, что несовместность, когда оба события не могут произойти одновременно.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8375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произведение для пересечения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независимых событий пересечение находится по правилу P(A∩B)=P(A)·P(B). Так удобно считать результат в задачах с повторными испытаниями и случайным выбором.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634500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Подставлять в формулу объединения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пересечения получаем P(A∪B)=P(A)+P(B)-P(A)·P(B). Эта запись часто встречается в задачах на монеты, карточки и последовательные опыты.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медицине один и тот же итог может быть связан с разными факторами: симптомами, анализами или особенностями пациента. Формула сложения помогает оценить общий шанс положительного результата, не дублируя общие случаи. Это важно, когда причины частично пересекаются.
</a:t>
            </a:r>
            <a:endParaRPr lang="en-US" sz="859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результат зависит от нескольких причин
</a:t>
            </a:r>
            <a:endParaRPr lang="en-US" sz="1505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матче победа команды может прийти разными путями: через сильную атаку, удачную оборону или ошибку соперника. Вероятность общего успеха считают как объединение нескольких сценариев, учитывая возможное пересечение ситуаций в игре.
</a:t>
            </a:r>
            <a:endParaRPr lang="en-US" sz="859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спорт превращается в вероятностную задачу
</a:t>
            </a:r>
            <a:endParaRPr lang="en-US" sz="1497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выборе маршрута, планировании поездки или оценке риска мы часто сравниваем несколько возможных причин одного события. Умение складывать вероятности помогает не переоценивать шанс и принимать более взвешенные решения в обычной жизни.
</a:t>
            </a:r>
            <a:endParaRPr lang="en-US" sz="859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5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полезно в повседневных решениях
</a:t>
            </a:r>
            <a:endParaRPr lang="en-US" sz="1459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формулы сложения в реальных ситуациях
</a:t>
            </a:r>
            <a:endParaRPr lang="en-US" sz="227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417684"/>
            <a:ext cx="3982500" cy="2196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по теме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сводка формул помогает быстро выбрать нужный приём в зависимости от типа событий.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ключевые случаи сводятся к четырём формулам. Главное — определить тип событий до вычислений, тогда решение получается короче и надёжнее.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формулы теории вероятностей.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вероятностей: что важно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сводится к одному правилу: сначала понять смысл событий, затем выбрать формулу. Если учитывать пересечение, дополнение и независимость, вероятность можно находить точно и без лишних вычислений.
</a:t>
            </a:r>
            <a:endParaRPr lang="en-US" sz="426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2026-05-30T04:38:56Z</dcterms:created>
  <dcterms:modified xsi:type="dcterms:W3CDTF">2026-05-30T04:38:56Z</dcterms:modified>
</cp:coreProperties>
</file>