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31200" y="3187"/>
            <a:ext cx="7265700" cy="5137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02250" y="2077350"/>
            <a:ext cx="29394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трапеции и произвольного многоугольника
</a:t>
            </a:r>
            <a:endParaRPr lang="en-US" sz="1412" dirty="0"/>
          </a:p>
        </p:txBody>
      </p:sp>
      <p:sp>
        <p:nvSpPr>
          <p:cNvPr id="6" name="Text 1"/>
          <p:cNvSpPr txBox="1"/>
          <p:nvPr/>
        </p:nvSpPr>
        <p:spPr>
          <a:xfrm>
            <a:off x="3333662" y="1744325"/>
            <a:ext cx="24768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3261525" y="2719400"/>
            <a:ext cx="26208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Осваиваем формулы, чертежи и точные вычисления в геометрии.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5287" y="440187"/>
            <a:ext cx="4082550" cy="42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00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измерять площадь в геометрии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860975"/>
            <a:ext cx="3628200" cy="8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помогает решать практические задачи: от планов участков до чертежей деталей. В девятом классе особенно важно уметь находить её у фигур, для которых не всегда есть одна готовая формула.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89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2100" y="420113"/>
            <a:ext cx="4451400" cy="43427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4514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 как геометрическая фигура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59986" y="1760448"/>
            <a:ext cx="3511324" cy="7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 — это четырёхугольник, у которого только одна пара противоположных сторон параллельна. Именно эти стороны задают форму фигуры и помогают отличить её от других четырёхугольников.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9986" y="1518726"/>
            <a:ext cx="3511324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пара параллельных сторон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9986" y="2865444"/>
            <a:ext cx="3511324" cy="7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стороны называют основаниями трапеции. Две другие стороны — боковые; они могут быть разной длины и располагаться под разными углами, поэтому фигура выглядит по-разному.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59986" y="2623722"/>
            <a:ext cx="3511324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Основания и боковые стороны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59986" y="3970430"/>
            <a:ext cx="3511324" cy="7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обозначается h и показывает расстояние между основаниями. Она всегда проводится перпендикулярно к ним, поэтому именно высота нужна для вычисления площади по формуле.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59986" y="3728708"/>
            <a:ext cx="3511324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трапеции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3045205"/>
            <a:ext cx="8424000" cy="1653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440700"/>
            <a:ext cx="7401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площади трапеции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89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1311375"/>
            <a:ext cx="27234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трапеции находят по формуле S = (a + b) / 2 · h, где a и b — основания, а h — высота. Формула опирается на два измерения: длину оснований и расстояние между ними.
</a:t>
            </a:r>
            <a:endParaRPr lang="en-US" sz="1102" dirty="0"/>
          </a:p>
        </p:txBody>
      </p:sp>
      <p:sp>
        <p:nvSpPr>
          <p:cNvPr id="12" name="Text 3"/>
          <p:cNvSpPr txBox="1"/>
          <p:nvPr/>
        </p:nvSpPr>
        <p:spPr>
          <a:xfrm>
            <a:off x="3210344" y="1311375"/>
            <a:ext cx="27234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половины суммы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складывают основания, затем делят сумму на 2. Так получают среднее значение оснований, которое умножают на высоту. Это делает вычисление понятным и удобным.
</a:t>
            </a:r>
            <a:endParaRPr lang="en-US" sz="1102" dirty="0"/>
          </a:p>
        </p:txBody>
      </p:sp>
      <p:sp>
        <p:nvSpPr>
          <p:cNvPr id="13" name="Text 4"/>
          <p:cNvSpPr txBox="1"/>
          <p:nvPr/>
        </p:nvSpPr>
        <p:spPr>
          <a:xfrm>
            <a:off x="6060689" y="1311375"/>
            <a:ext cx="27234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отмечают на рисунке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обычно подписывают оба основания и проводят перпендикулярную высоту. Такой рисунок сразу показывает, какие элементы фигуры нужно использовать, чтобы не перепутать их с боковыми сторонами.
</a:t>
            </a:r>
            <a:endParaRPr lang="en-US" sz="11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площадь трапеции при разных основаниях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случаях высота одинакова, поэтому сравнение показывает влияние только оснований.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сумма оснований при той же высоте, тем больше площадь трапеции.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пример по геометрии, 9 класс.
</a:t>
            </a:r>
            <a:endParaRPr lang="en-US" sz="8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4313" y="1281268"/>
            <a:ext cx="4084500" cy="33027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 площади трапеции
</a:t>
            </a:r>
            <a:endParaRPr lang="en-US" sz="1812" dirty="0"/>
          </a:p>
        </p:txBody>
      </p:sp>
      <p:sp>
        <p:nvSpPr>
          <p:cNvPr id="12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89" dirty="0"/>
          </a:p>
        </p:txBody>
      </p:sp>
      <p:sp>
        <p:nvSpPr>
          <p:cNvPr id="13" name="Text 2"/>
          <p:cNvSpPr txBox="1"/>
          <p:nvPr/>
        </p:nvSpPr>
        <p:spPr>
          <a:xfrm>
            <a:off x="657775" y="1311375"/>
            <a:ext cx="3650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Дано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основания трапеции равны 8 см и 14 см, а высота — 5 см. Эти значения нужны, чтобы подставить их в формулу и получить численный ответ.
</a:t>
            </a:r>
            <a:endParaRPr lang="en-US" sz="1002" dirty="0"/>
          </a:p>
        </p:txBody>
      </p:sp>
      <p:sp>
        <p:nvSpPr>
          <p:cNvPr id="14" name="Text 3"/>
          <p:cNvSpPr txBox="1"/>
          <p:nvPr/>
        </p:nvSpPr>
        <p:spPr>
          <a:xfrm>
            <a:off x="657775" y="2194572"/>
            <a:ext cx="3650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Складываем основания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находим сумму оснований: 8 + 14 = 22. Этот шаг важен, потому что в формуле используется именно сумма двух оснований, а не одно из них.
</a:t>
            </a:r>
            <a:endParaRPr lang="en-US" sz="1002" dirty="0"/>
          </a:p>
        </p:txBody>
      </p:sp>
      <p:sp>
        <p:nvSpPr>
          <p:cNvPr id="15" name="Text 4"/>
          <p:cNvSpPr txBox="1"/>
          <p:nvPr/>
        </p:nvSpPr>
        <p:spPr>
          <a:xfrm>
            <a:off x="657775" y="3077792"/>
            <a:ext cx="3650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Делим и умножаем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делим 22 на 2 и получаем 11, после чего умножаем на высоту: 11 · 5 = 55. Так находится площадь трапеции.
</a:t>
            </a:r>
            <a:endParaRPr lang="en-US" sz="1002" dirty="0"/>
          </a:p>
        </p:txBody>
      </p:sp>
      <p:sp>
        <p:nvSpPr>
          <p:cNvPr id="16" name="Text 5"/>
          <p:cNvSpPr txBox="1"/>
          <p:nvPr/>
        </p:nvSpPr>
        <p:spPr>
          <a:xfrm>
            <a:off x="657775" y="3961015"/>
            <a:ext cx="3650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Записываем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S = 55 см². В ответе обязательно указывают квадратные единицы, потому что площадь показывает размер поверхности, а не длину стороны.
</a:t>
            </a:r>
            <a:endParaRPr lang="en-US" sz="100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площади трапеции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задачи по чертежу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2100" y="420113"/>
            <a:ext cx="4451400" cy="43427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4514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задач с трапецией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59986" y="1760448"/>
            <a:ext cx="3511324" cy="7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всегда перпендикулярна основаниям, а боковая сторона может идти наклонно. Если взять не тот отрезок, площадь получится неверной, даже когда формула записана правильно.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9986" y="1518726"/>
            <a:ext cx="3511324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высоту и боковую сторону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9986" y="2865444"/>
            <a:ext cx="3511324" cy="7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формуле используется половина суммы оснований, поэтому нельзя сразу умножать их сумму на высоту. Этот шаг часто пропускают, если решают задачу слишком быстро.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59986" y="2623722"/>
            <a:ext cx="3511324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деление на 2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59986" y="3970430"/>
            <a:ext cx="3511324" cy="7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нельзя записывать в сантиметрах или метрах без квадрата. После вычислений нужно проверить, что ответ указан в квадратных единицах: см², дм² или м².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59986" y="3728708"/>
            <a:ext cx="3511324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Неверные единицы ответа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5450" y="1287332"/>
            <a:ext cx="4238400" cy="13865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45450" y="3079132"/>
            <a:ext cx="4238400" cy="138658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 в окружающих предметах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89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1285825"/>
            <a:ext cx="3932100" cy="13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Крыша и фасад дома
</a:t>
            </a:r>
            <a:pPr algn="l" indent="0" marL="0">
              <a:lnSpc>
                <a:spcPct val="115000"/>
              </a:lnSpc>
              <a:buNone/>
            </a:pPr>
            <a:r>
              <a:rPr lang="en-US" sz="7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многих крышах и архитектурных элементах можно увидеть трапециевидные очертания. Если на рисунке выделить основания и провести высоту, становится понятно, как геометрическая форма помогает оценивать размеры и планировать конструкцию.
</a:t>
            </a:r>
            <a:endParaRPr lang="en-US" sz="1188" dirty="0"/>
          </a:p>
        </p:txBody>
      </p:sp>
      <p:sp>
        <p:nvSpPr>
          <p:cNvPr id="12" name="Text 3"/>
          <p:cNvSpPr txBox="1"/>
          <p:nvPr/>
        </p:nvSpPr>
        <p:spPr>
          <a:xfrm>
            <a:off x="360000" y="3077625"/>
            <a:ext cx="3932100" cy="13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Мебель, клумбы и знаки
</a:t>
            </a:r>
            <a:pPr algn="l" indent="0" marL="0">
              <a:lnSpc>
                <a:spcPct val="115000"/>
              </a:lnSpc>
              <a:buNone/>
            </a:pPr>
            <a:r>
              <a:rPr lang="en-US" sz="7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 встречается в деталях мебели, формах клумб и некоторых дорожных элементах. Такие объекты удобно рассматривать на картинке: сразу видно, где находятся параллельные стороны и как измерить расстояние между ними.
</a:t>
            </a:r>
            <a:endParaRPr lang="en-US" sz="118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3119335"/>
            <a:ext cx="8424000" cy="15877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Произвольный многоугольник и его свойства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89" dirty="0"/>
          </a:p>
        </p:txBody>
      </p:sp>
      <p:sp>
        <p:nvSpPr>
          <p:cNvPr id="12" name="Text 2"/>
          <p:cNvSpPr txBox="1"/>
          <p:nvPr/>
        </p:nvSpPr>
        <p:spPr>
          <a:xfrm>
            <a:off x="362475" y="1525910"/>
            <a:ext cx="2026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Замкнутая фигура
</a:t>
            </a:r>
            <a:pPr algn="l" indent="0" marL="0">
              <a:lnSpc>
                <a:spcPct val="115000"/>
              </a:lnSpc>
              <a:buNone/>
            </a:pPr>
            <a:r>
              <a:rPr lang="en-US" sz="51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Произвольный многоугольник состоит из отрезков, соединённых в замкнутый контур. У него может быть пять, шесть и больше сторон, поэтому такие фигуры выглядят гораздо разнообразнее, чем привычные четырёхугольники.
</a:t>
            </a:r>
            <a:endParaRPr lang="en-US" sz="1068" dirty="0"/>
          </a:p>
        </p:txBody>
      </p:sp>
      <p:sp>
        <p:nvSpPr>
          <p:cNvPr id="13" name="Text 3"/>
          <p:cNvSpPr txBox="1"/>
          <p:nvPr/>
        </p:nvSpPr>
        <p:spPr>
          <a:xfrm>
            <a:off x="2493325" y="1525921"/>
            <a:ext cx="2026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Выпуклость и невыпуклость
</a:t>
            </a:r>
            <a:pPr algn="l" indent="0" marL="0">
              <a:lnSpc>
                <a:spcPct val="115000"/>
              </a:lnSpc>
              <a:buNone/>
            </a:pPr>
            <a:r>
              <a:rPr lang="en-US" sz="51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 может быть выпуклым или невыпуклым. У выпуклой фигуры все вершины направлены наружу, а у невыпуклой есть «впадина», из-за которой расчёты становятся немного сложнее.
</a:t>
            </a:r>
            <a:endParaRPr lang="en-US" sz="1068" dirty="0"/>
          </a:p>
        </p:txBody>
      </p:sp>
      <p:sp>
        <p:nvSpPr>
          <p:cNvPr id="14" name="Text 4"/>
          <p:cNvSpPr txBox="1"/>
          <p:nvPr/>
        </p:nvSpPr>
        <p:spPr>
          <a:xfrm>
            <a:off x="4624175" y="1525931"/>
            <a:ext cx="2026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Разбиение на части
</a:t>
            </a:r>
            <a:pPr algn="l" indent="0" marL="0">
              <a:lnSpc>
                <a:spcPct val="115000"/>
              </a:lnSpc>
              <a:buNone/>
            </a:pPr>
            <a:r>
              <a:rPr lang="en-US" sz="52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площадь сложной фигуры, её делят на треугольники, прямоугольники и трапеции. Тогда каждую часть можно посчитать по известной формуле, а затем сложить результаты.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755025" y="1525910"/>
            <a:ext cx="2026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способ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51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фигура нарисована на клетках, площадь можно проверить подсчётом полных и неполных клеток. Это помогает убедиться, что разбиение выполнено верно и ничего не пропущено.
</a:t>
            </a:r>
            <a:endParaRPr lang="en-US" sz="107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произвольного многоугольника: от контура к ответу
</a:t>
            </a:r>
            <a:endParaRPr lang="en-US" sz="1605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алгоритм: выделение простых фигур, вычисление их площадей и проверка результата
</a:t>
            </a:r>
            <a:endParaRPr lang="en-US" sz="109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2290607"/>
            <a:ext cx="4491900" cy="12220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нахождения площади многоугольника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школьных способов показывает, когда каждый из них удобнее и какой результат даёт на практике.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фигура знакомая, выгоднее формула; если контур сложный, удобнее разбиение; для проверки особенно полезны клетки.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
</a:t>
            </a:r>
            <a:endParaRPr lang="en-US" sz="8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Разбиение фигуры на простые части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722850" y="1311375"/>
            <a:ext cx="4448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Выбирают опорную вершину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проводят линии из одной вершины к другим точкам контура, чтобы получить несколько треугольников. Такой приём помогает упорядочить сложную фигуру и не потерять её элементы при вычислении.
</a:t>
            </a:r>
            <a:endParaRPr lang="en-US" sz="1343" dirty="0"/>
          </a:p>
        </p:txBody>
      </p:sp>
      <p:sp>
        <p:nvSpPr>
          <p:cNvPr id="10" name="Text 3"/>
          <p:cNvSpPr txBox="1"/>
          <p:nvPr/>
        </p:nvSpPr>
        <p:spPr>
          <a:xfrm>
            <a:off x="722850" y="2484168"/>
            <a:ext cx="4448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Добавляют знакомые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многоугольнике есть параллельные стороны или прямые углы, разбиение часто включает трапеции и прямоугольники. Их площади легко считать по известным формулам, не усложняя решение.
</a:t>
            </a:r>
            <a:endParaRPr lang="en-US" sz="1343" dirty="0"/>
          </a:p>
        </p:txBody>
      </p:sp>
      <p:sp>
        <p:nvSpPr>
          <p:cNvPr id="11" name="Text 4"/>
          <p:cNvSpPr txBox="1"/>
          <p:nvPr/>
        </p:nvSpPr>
        <p:spPr>
          <a:xfrm>
            <a:off x="722850" y="3656963"/>
            <a:ext cx="4448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Складывают без перекрытий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площадь равна сумме площадей частей только тогда, когда они не перекрываются и весь контур учтён полностью. Перед ответом полезно ещё раз проверить, не пропущен ли маленький участок.
</a:t>
            </a:r>
            <a:endParaRPr lang="en-US" sz="134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Составление площади из частей фигуры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вклад каждой части в общий результат. Такой приём особенно удобен, когда фигуру уже удалось разбить на простые элементы.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трёх площадей даёт 40 см², а наибольший вклад вносит прямоугольник.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геометрии: треугольник 12 см², прямоугольник 18 см², трапеция 10 см²
</a:t>
            </a:r>
            <a:endParaRPr lang="en-US" sz="68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нахождения площади произвольного многоугольника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352550"/>
            <a:ext cx="2728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Разделить фигуру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Шестиугольник удобно разбить на два треугольника и одну трапецию. Такое разбиение помогает заменить сложный контур тремя знакомыми фигурами с готовыми способами нахождения площади.
</a:t>
            </a:r>
            <a:endParaRPr lang="en-US" sz="1343" dirty="0"/>
          </a:p>
        </p:txBody>
      </p:sp>
      <p:sp>
        <p:nvSpPr>
          <p:cNvPr id="10" name="Text 3"/>
          <p:cNvSpPr txBox="1"/>
          <p:nvPr/>
        </p:nvSpPr>
        <p:spPr>
          <a:xfrm>
            <a:off x="3207750" y="2352563"/>
            <a:ext cx="2728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Вычислить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площади частей равны 8 см², 6 см² и 15 см², то каждую из них можно записать отдельно. Это уменьшает риск ошибки и делает решение более понятным.
</a:t>
            </a:r>
            <a:endParaRPr lang="en-US" sz="1343" dirty="0"/>
          </a:p>
        </p:txBody>
      </p:sp>
      <p:sp>
        <p:nvSpPr>
          <p:cNvPr id="11" name="Text 4"/>
          <p:cNvSpPr txBox="1"/>
          <p:nvPr/>
        </p:nvSpPr>
        <p:spPr>
          <a:xfrm>
            <a:off x="6055500" y="2352563"/>
            <a:ext cx="2728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Получить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Складываем значения: 8 + 6 + 15 = 29 см². Важно убедиться, что в разбиение вошла вся фигура и не добавлен лишний участок за её пределами.
</a:t>
            </a:r>
            <a:endParaRPr lang="en-US" sz="134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7401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Клетчатая бумага как способ проверки площади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89" dirty="0"/>
          </a:p>
        </p:txBody>
      </p:sp>
      <p:sp>
        <p:nvSpPr>
          <p:cNvPr id="10" name="Text 2"/>
          <p:cNvSpPr txBox="1"/>
          <p:nvPr/>
        </p:nvSpPr>
        <p:spPr>
          <a:xfrm>
            <a:off x="359950" y="2063238"/>
            <a:ext cx="2723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считают клетки, которые фигура закрывает полностью. Этот шаг даёт основу для оценки и позволяет быстро понять, насколько велик объект на чертеже.
</a:t>
            </a:r>
            <a:endParaRPr lang="en-US" sz="1102" dirty="0"/>
          </a:p>
        </p:txBody>
      </p:sp>
      <p:sp>
        <p:nvSpPr>
          <p:cNvPr id="11" name="Text 3"/>
          <p:cNvSpPr txBox="1"/>
          <p:nvPr/>
        </p:nvSpPr>
        <p:spPr>
          <a:xfrm>
            <a:off x="3210299" y="2063238"/>
            <a:ext cx="2723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Неполные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Половинки и другие неполные клетки объединяют или приближают до целых. Такой способ особенно полезен, когда стороны наклонные и границы проходят по диагонали.
</a:t>
            </a:r>
            <a:endParaRPr lang="en-US" sz="1102" dirty="0"/>
          </a:p>
        </p:txBody>
      </p:sp>
      <p:sp>
        <p:nvSpPr>
          <p:cNvPr id="12" name="Text 4"/>
          <p:cNvSpPr txBox="1"/>
          <p:nvPr/>
        </p:nvSpPr>
        <p:spPr>
          <a:xfrm>
            <a:off x="6060649" y="2063238"/>
            <a:ext cx="2723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Сверка с решением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результат разбиения сильно отличается от оценки по клеткам, стоит перепроверить вычисления. Клетчатая бумага помогает заметить пропущенную часть или неверно выбранную высоту.
</a:t>
            </a:r>
            <a:endParaRPr lang="en-US" sz="11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25455" y="1311375"/>
            <a:ext cx="6293091" cy="213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7591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трапеция и произвольный многоугольник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4702075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 решается напрямую, а произвольный многоугольник обычно требует поэтапного построения и сложения площадей.
</a:t>
            </a:r>
            <a:endParaRPr lang="en-US" sz="12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 трапеции есть готовая формула, а для сложного многоугольника чаще нужен более гибкий способ.
</a:t>
            </a:r>
            <a:endParaRPr lang="en-US" sz="12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109157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
</a:t>
            </a:r>
            <a:endParaRPr lang="en-US" sz="8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площади и проверка ответа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89" dirty="0"/>
          </a:p>
        </p:txBody>
      </p:sp>
      <p:sp>
        <p:nvSpPr>
          <p:cNvPr id="10" name="Text 2"/>
          <p:cNvSpPr txBox="1"/>
          <p:nvPr/>
        </p:nvSpPr>
        <p:spPr>
          <a:xfrm>
            <a:off x="722850" y="1311375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единицы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всегда записывают в квадратных единицах: мм², см², дм² или м². Если длины измерены в сантиметрах, ответ тоже должен быть в см².
</a:t>
            </a:r>
            <a:endParaRPr lang="en-US" sz="1243" dirty="0"/>
          </a:p>
        </p:txBody>
      </p:sp>
      <p:sp>
        <p:nvSpPr>
          <p:cNvPr id="11" name="Text 3"/>
          <p:cNvSpPr txBox="1"/>
          <p:nvPr/>
        </p:nvSpPr>
        <p:spPr>
          <a:xfrm>
            <a:off x="722850" y="2183138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Согласовать масштаб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смешивать линейные и квадратные единицы. Если в записи появился только сантиметр без квадрата, это означает, что ответ оформлен неверно.
</a:t>
            </a:r>
            <a:endParaRPr lang="en-US" sz="1243" dirty="0"/>
          </a:p>
        </p:txBody>
      </p:sp>
      <p:sp>
        <p:nvSpPr>
          <p:cNvPr id="12" name="Text 4"/>
          <p:cNvSpPr txBox="1"/>
          <p:nvPr/>
        </p:nvSpPr>
        <p:spPr>
          <a:xfrm>
            <a:off x="722850" y="3054904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фигура не может иметь меньшую площадь, чем её часть. Такая проверка помогает быстро заметить очевидную ошибку в вычислениях или в разбиении.
</a:t>
            </a:r>
            <a:endParaRPr lang="en-US" sz="1243" dirty="0"/>
          </a:p>
        </p:txBody>
      </p:sp>
      <p:sp>
        <p:nvSpPr>
          <p:cNvPr id="13" name="Text 5"/>
          <p:cNvSpPr txBox="1"/>
          <p:nvPr/>
        </p:nvSpPr>
        <p:spPr>
          <a:xfrm>
            <a:off x="722850" y="3926675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Перепроверить чертёж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ещё раз посмотреть, правильно ли отмечены основания, высота и границы фигуры. Аккуратный рисунок снижает риск путаницы и делает ответ надёжнее.
</a:t>
            </a:r>
            <a:endParaRPr lang="en-US" sz="124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для закрепления темы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89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2352550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 по формуле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Решайте задачи, где даны оба основания и высота трапеции. Такие упражнения помогают закрепить порядок действий и научиться сразу подставлять числа в формулу.
</a:t>
            </a:r>
            <a:endParaRPr lang="en-US" sz="1143" dirty="0"/>
          </a:p>
        </p:txBody>
      </p:sp>
      <p:sp>
        <p:nvSpPr>
          <p:cNvPr id="11" name="Text 3"/>
          <p:cNvSpPr txBox="1"/>
          <p:nvPr/>
        </p:nvSpPr>
        <p:spPr>
          <a:xfrm>
            <a:off x="2490849" y="2352563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по чертежу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задания, в которых высоту нужно увидеть на рисунке или построить самостоятельно. Это тренирует внимание к прямому углу и расположению параллельных сторон.
</a:t>
            </a:r>
            <a:endParaRPr lang="en-US" sz="1143" dirty="0"/>
          </a:p>
        </p:txBody>
      </p:sp>
      <p:sp>
        <p:nvSpPr>
          <p:cNvPr id="12" name="Text 4"/>
          <p:cNvSpPr txBox="1"/>
          <p:nvPr/>
        </p:nvSpPr>
        <p:spPr>
          <a:xfrm>
            <a:off x="4621699" y="2352575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Разбиение многоугольника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Берите фигуры с неровным контуром и делите их на треугольники, прямоугольники и трапеции. Такой формат учит видеть простые части внутри сложной формы.
</a:t>
            </a:r>
            <a:endParaRPr lang="en-US" sz="1143" dirty="0"/>
          </a:p>
        </p:txBody>
      </p:sp>
      <p:sp>
        <p:nvSpPr>
          <p:cNvPr id="13" name="Text 5"/>
          <p:cNvSpPr txBox="1"/>
          <p:nvPr/>
        </p:nvSpPr>
        <p:spPr>
          <a:xfrm>
            <a:off x="6752548" y="2352550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контуры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подходят схемы участка, комнаты, клумбы или детали изделия. В них видно, как геометрические вычисления помогают работать с реальными формами вокруг нас.
</a:t>
            </a:r>
            <a:endParaRPr lang="en-US" sz="114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05952" y="2012050"/>
            <a:ext cx="57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без ошибок: что важно запомнить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2290118" y="2714743"/>
            <a:ext cx="45093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 увидели, что трапеция решается по формуле, а произвольный многоугольник — через разбиение на простые фигуры или подсчёт по клеткам. Аккуратный чертёж и правильные единицы всегда помогают получить надёжный ответ.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2026-06-03T11:12:10Z</dcterms:created>
  <dcterms:modified xsi:type="dcterms:W3CDTF">2026-06-03T11:12:10Z</dcterms:modified>
</cp:coreProperties>
</file>