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image" Target="../media/image-6-8.png"/><Relationship Id="rId9" Type="http://schemas.openxmlformats.org/officeDocument/2006/relationships/image" Target="../media/image-6-9.png"/><Relationship Id="rId10" Type="http://schemas.openxmlformats.org/officeDocument/2006/relationships/image" Target="../media/image-6-10.png"/><Relationship Id="rId11" Type="http://schemas.openxmlformats.org/officeDocument/2006/relationships/image" Target="../media/image-6-11.png"/><Relationship Id="rId12" Type="http://schemas.openxmlformats.org/officeDocument/2006/relationships/image" Target="../media/image-6-12.png"/><Relationship Id="rId13" Type="http://schemas.openxmlformats.org/officeDocument/2006/relationships/image" Target="../media/image-6-13.png"/><Relationship Id="rId14" Type="http://schemas.openxmlformats.org/officeDocument/2006/relationships/image" Target="../media/image-6-14.png"/><Relationship Id="rId15" Type="http://schemas.openxmlformats.org/officeDocument/2006/relationships/slideLayout" Target="../slideLayouts/slideLayout1.xml"/><Relationship Id="rId1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png"/><Relationship Id="rId4" Type="http://schemas.openxmlformats.org/officeDocument/2006/relationships/image" Target="../media/image-11-4.jpe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jpeg"/><Relationship Id="rId8" Type="http://schemas.openxmlformats.org/officeDocument/2006/relationships/image" Target="../media/image-15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image" Target="../media/image-17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290599" y="1394500"/>
            <a:ext cx="5946300" cy="117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87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Практические способы построения параллельных прямых
</a:t>
            </a:r>
            <a:endParaRPr lang="en-US" sz="3087" dirty="0"/>
          </a:p>
        </p:txBody>
      </p:sp>
      <p:sp>
        <p:nvSpPr>
          <p:cNvPr id="6" name="Text 1"/>
          <p:cNvSpPr txBox="1"/>
          <p:nvPr/>
        </p:nvSpPr>
        <p:spPr>
          <a:xfrm>
            <a:off x="1290602" y="2914262"/>
            <a:ext cx="3141289" cy="699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провести параллельную прямую точно и аккуратно?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1290602" y="3767116"/>
            <a:ext cx="3141289" cy="44473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64439" y="194425"/>
            <a:ext cx="4302673" cy="4727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98337" y="358714"/>
            <a:ext cx="4024563" cy="13078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EE5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уже известно и где используются параллельные прямые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398337" y="1872267"/>
            <a:ext cx="4024563" cy="215680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этой темы нужны знания о прямом угле, секущей и видах углов. Параллельные линии окружают нас в тетрадях, чертежах, планах и схемах, а значит, их удобно не только узнавать, но и строить самому.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98336" y="358715"/>
            <a:ext cx="7027477" cy="7782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Признаки параллельности, которые используются в построениях
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  <p:sp>
        <p:nvSpPr>
          <p:cNvPr id="11" name="Text 2"/>
          <p:cNvSpPr txBox="1"/>
          <p:nvPr/>
        </p:nvSpPr>
        <p:spPr>
          <a:xfrm>
            <a:off x="673100" y="2120900"/>
            <a:ext cx="1460500" cy="21843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Накрест лежащие углы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секущая пересекает две прямые и накрест лежащие углы равны, можно сделать вывод, что прямые параллельны. Этот признак особенно полезен при проверке построений по углам.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2782528" y="2120900"/>
            <a:ext cx="1460500" cy="21843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Соответственные углы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при пересечении двух прямых секущей соответствующие углы оказываются равными, направление прямых совпадает. Такой признак помогает связывать чертёж с измерением углов транспортиром.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4899576" y="2120900"/>
            <a:ext cx="1460500" cy="21843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Внутренние односторонние углы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сумма внутренних односторонних углов равна 180°, прямые не могут пересечься. Этот признак часто используют, когда на чертеже удобнее складывать углы, чем сравнивать их отдельно.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7013190" y="2120900"/>
            <a:ext cx="1460500" cy="21843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построениями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признаки основаны на углах, а не на измерении всей прямой. Поэтому параллельность можно подтвердить или задать с помощью простых школьных инструментов и аккуратного чертежа.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22122" y="1653603"/>
            <a:ext cx="2592069" cy="288091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98337" y="358714"/>
            <a:ext cx="7087622" cy="7215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Линейка и угольник как самый удобный школьный способ
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  <p:sp>
        <p:nvSpPr>
          <p:cNvPr id="11" name="Text 2"/>
          <p:cNvSpPr txBox="1"/>
          <p:nvPr/>
        </p:nvSpPr>
        <p:spPr>
          <a:xfrm>
            <a:off x="398350" y="1799900"/>
            <a:ext cx="1779600" cy="268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Неподвижная направляющая
</a:t>
            </a:r>
            <a:pPr algn="l" indent="0" marL="0">
              <a:lnSpc>
                <a:spcPct val="100000"/>
              </a:lnSpc>
              <a:buNone/>
            </a:pPr>
            <a:r>
              <a:rPr lang="en-US" sz="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Линейка задаёт ровную основу, вдоль которой легко перемещать угольник. Благодаря этому сохраняется одно и то же направление будущей прямой на всём чертеже.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2353405" y="1799900"/>
            <a:ext cx="1779600" cy="268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Скользящее движение
</a:t>
            </a:r>
            <a:pPr algn="l" indent="0" marL="0">
              <a:lnSpc>
                <a:spcPct val="100000"/>
              </a:lnSpc>
              <a:buNone/>
            </a:pPr>
            <a:r>
              <a:rPr lang="en-US" sz="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прижать одну сторону угольника к линейке и аккуратно сдвигать его, положение угла не меняется. Новая линия получится точно такой же направленности, как исходная.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4308460" y="1799900"/>
            <a:ext cx="1779600" cy="268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Удобство в тетради
</a:t>
            </a:r>
            <a:pPr algn="l" indent="0" marL="0">
              <a:lnSpc>
                <a:spcPct val="100000"/>
              </a:lnSpc>
              <a:buNone/>
            </a:pPr>
            <a:r>
              <a:rPr lang="en-US" sz="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способ особенно хорош для школьной тетради: он быстрый, понятный и не требует сложных вычислений. Достаточно ровно совместить инструменты и провести линию.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8336" y="1731637"/>
            <a:ext cx="8347328" cy="277291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336" y="567745"/>
            <a:ext cx="7027500" cy="7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41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Построение параллельной прямой через заданную точку
</a:t>
            </a:r>
            <a:pPr algn="l" indent="0" marL="0">
              <a:lnSpc>
                <a:spcPct val="100000"/>
              </a:lnSpc>
              <a:buNone/>
            </a:pPr>
            <a:r>
              <a:rPr lang="en-US" sz="1021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2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при работе с линейкой и угольником
</a:t>
            </a:r>
            <a:endParaRPr lang="en-US" sz="2041" dirty="0"/>
          </a:p>
        </p:txBody>
      </p:sp>
      <p:sp>
        <p:nvSpPr>
          <p:cNvPr id="6" name="Text 1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4948" y="1900220"/>
            <a:ext cx="720000" cy="720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49779" y="1900220"/>
            <a:ext cx="720000" cy="720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29948" y="3478989"/>
            <a:ext cx="630000" cy="7200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4894779" y="3465336"/>
            <a:ext cx="630000" cy="7200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5" name="Image 13" descr="preencoded.png">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6" name="Text 0"/>
          <p:cNvSpPr txBox="1"/>
          <p:nvPr/>
        </p:nvSpPr>
        <p:spPr>
          <a:xfrm>
            <a:off x="398337" y="358714"/>
            <a:ext cx="7087621" cy="7215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построение линейкой и угольником работает
</a:t>
            </a:r>
            <a:endParaRPr lang="en-US" sz="2400" dirty="0"/>
          </a:p>
        </p:txBody>
      </p:sp>
      <p:sp>
        <p:nvSpPr>
          <p:cNvPr id="17" name="Text 1"/>
          <p:cNvSpPr txBox="1"/>
          <p:nvPr/>
        </p:nvSpPr>
        <p:spPr>
          <a:xfrm>
            <a:off x="1569812" y="1883268"/>
            <a:ext cx="2520000" cy="7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5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Одинаковое направление
</a:t>
            </a:r>
            <a:pPr algn="l" indent="0" marL="0">
              <a:lnSpc>
                <a:spcPct val="100000"/>
              </a:lnSpc>
              <a:buNone/>
            </a:pPr>
            <a:r>
              <a:rPr lang="en-US" sz="85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5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Линейка служит опорой, а угольник при движении сохраняет своё положение относительно неё. Поэтому рабочая сторона остаётся направленной так же, как в начале построения.
</a:t>
            </a:r>
            <a:endParaRPr lang="en-US" sz="852" dirty="0"/>
          </a:p>
        </p:txBody>
      </p:sp>
      <p:sp>
        <p:nvSpPr>
          <p:cNvPr id="18" name="Text 2"/>
          <p:cNvSpPr txBox="1"/>
          <p:nvPr/>
        </p:nvSpPr>
        <p:spPr>
          <a:xfrm>
            <a:off x="5932626" y="1883268"/>
            <a:ext cx="2520000" cy="7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4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Постоянный угол
</a:t>
            </a:r>
            <a:pPr algn="l" indent="0" marL="0">
              <a:lnSpc>
                <a:spcPct val="100000"/>
              </a:lnSpc>
              <a:buNone/>
            </a:pPr>
            <a:r>
              <a:rPr lang="en-US" sz="94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Пока угольник скользит вдоль линейки, угол между его стороной и направляющей не меняется. Именно это обеспечивает одинаковый наклон обеих прямых.
</a:t>
            </a:r>
            <a:endParaRPr lang="en-US" sz="944" dirty="0"/>
          </a:p>
        </p:txBody>
      </p:sp>
      <p:sp>
        <p:nvSpPr>
          <p:cNvPr id="19" name="Text 3"/>
          <p:cNvSpPr txBox="1"/>
          <p:nvPr/>
        </p:nvSpPr>
        <p:spPr>
          <a:xfrm>
            <a:off x="1569812" y="3505474"/>
            <a:ext cx="2520000" cy="7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3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Одинаковое расстояние
</a:t>
            </a:r>
            <a:pPr algn="l" indent="0" marL="0">
              <a:lnSpc>
                <a:spcPct val="100000"/>
              </a:lnSpc>
              <a:buNone/>
            </a:pPr>
            <a:r>
              <a:rPr lang="en-US" sz="93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3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линии идут в одном направлении, расстояние между ними на чертеже остаётся постоянным. Это помогает убедиться, что прямые не сходятся и не пересекаются.
</a:t>
            </a:r>
            <a:endParaRPr lang="en-US" sz="939" dirty="0"/>
          </a:p>
        </p:txBody>
      </p:sp>
      <p:sp>
        <p:nvSpPr>
          <p:cNvPr id="20" name="Text 4"/>
          <p:cNvSpPr txBox="1"/>
          <p:nvPr/>
        </p:nvSpPr>
        <p:spPr>
          <a:xfrm>
            <a:off x="5932626" y="3465336"/>
            <a:ext cx="2520000" cy="7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результата
</a:t>
            </a:r>
            <a:pPr algn="l" indent="0" marL="0">
              <a:lnSpc>
                <a:spcPct val="100000"/>
              </a:lnSpc>
              <a:buNone/>
            </a:pPr>
            <a:r>
              <a:rPr lang="en-US" sz="9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построения важно мысленно продолжить линии и сравнить их направление. Если оно совпадает, а углы с направляющей равны, построение выполнено верно.
</a:t>
            </a:r>
            <a:endParaRPr lang="en-US" sz="902" dirty="0"/>
          </a:p>
        </p:txBody>
      </p:sp>
      <p:sp>
        <p:nvSpPr>
          <p:cNvPr id="21" name="Text 5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98336" y="358715"/>
            <a:ext cx="7027477" cy="7782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EE5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Построение параллельной прямой через равный угол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380342" y="2939621"/>
            <a:ext cx="1716300" cy="134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2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Измерение исходного угла
</a:t>
            </a:r>
            <a:pPr algn="ctr" indent="0" marL="0">
              <a:lnSpc>
                <a:spcPct val="100000"/>
              </a:lnSpc>
              <a:buNone/>
            </a:pPr>
            <a:r>
              <a:rPr lang="en-US" sz="1123" b="1" dirty="0">
                <a:solidFill>
                  <a:srgbClr val="FEE5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23" dirty="0">
                <a:solidFill>
                  <a:srgbClr val="FEE5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рассматривают угол между данной прямой и секущей. Его величина нужна как образец для копирования на новой точке.
</a:t>
            </a:r>
            <a:endParaRPr lang="en-US" sz="1123" dirty="0"/>
          </a:p>
        </p:txBody>
      </p:sp>
      <p:sp>
        <p:nvSpPr>
          <p:cNvPr id="8" name="Text 2"/>
          <p:cNvSpPr txBox="1"/>
          <p:nvPr/>
        </p:nvSpPr>
        <p:spPr>
          <a:xfrm>
            <a:off x="3212990" y="2939621"/>
            <a:ext cx="1716300" cy="134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Откладывание равного угла
</a:t>
            </a:r>
            <a:pPr algn="ctr" indent="0" marL="0">
              <a:lnSpc>
                <a:spcPct val="100000"/>
              </a:lnSpc>
              <a:buNone/>
            </a:pPr>
            <a:r>
              <a:rPr lang="en-US" sz="1069" b="1" dirty="0">
                <a:solidFill>
                  <a:srgbClr val="FEE5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69" dirty="0">
                <a:solidFill>
                  <a:srgbClr val="FEE5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нужной точке с помощью транспортира строят угол той же величины. Важно точно совместить центр инструмента и одну из сторон.
</a:t>
            </a:r>
            <a:endParaRPr lang="en-US" sz="1069" dirty="0"/>
          </a:p>
        </p:txBody>
      </p:sp>
      <p:sp>
        <p:nvSpPr>
          <p:cNvPr id="9" name="Text 3"/>
          <p:cNvSpPr txBox="1"/>
          <p:nvPr/>
        </p:nvSpPr>
        <p:spPr>
          <a:xfrm>
            <a:off x="6203406" y="2939621"/>
            <a:ext cx="1716300" cy="134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3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Получение параллели
</a:t>
            </a:r>
            <a:pPr algn="ctr" indent="0" marL="0">
              <a:lnSpc>
                <a:spcPct val="100000"/>
              </a:lnSpc>
              <a:buNone/>
            </a:pPr>
            <a:r>
              <a:rPr lang="en-US" sz="1133" b="1" dirty="0">
                <a:solidFill>
                  <a:srgbClr val="FEE5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33" dirty="0">
                <a:solidFill>
                  <a:srgbClr val="FEE5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новый угол равен исходному, прямая имеет то же направление. По признаку равных углов она будет параллельна данной прямой.
</a:t>
            </a:r>
            <a:endParaRPr lang="en-US" sz="1133" dirty="0"/>
          </a:p>
        </p:txBody>
      </p:sp>
      <p:sp>
        <p:nvSpPr>
          <p:cNvPr id="10" name="Text 4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5979" y="1424662"/>
            <a:ext cx="5139684" cy="252935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336" y="358715"/>
            <a:ext cx="7027477" cy="7782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способов построения по удобству и точности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98336" y="1611697"/>
            <a:ext cx="2669329" cy="23603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что разные способы полезны в разных условиях. На уроке важно уметь выбрать не только самый быстрый, но и самый уместный вариант.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398337" y="4297793"/>
            <a:ext cx="2669328" cy="3808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50" dirty="0">
                <a:solidFill>
                  <a:srgbClr val="6E9D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Линейка с угольником выигрывает по скорости, транспортир удобен при работе с углами, а перпендикуляры полезны там, где легко построить прямой угол.
</a:t>
            </a:r>
            <a:endParaRPr lang="en-US" sz="750" dirty="0"/>
          </a:p>
        </p:txBody>
      </p:sp>
      <p:sp>
        <p:nvSpPr>
          <p:cNvPr id="8" name="Text 3"/>
          <p:cNvSpPr txBox="1"/>
          <p:nvPr/>
        </p:nvSpPr>
        <p:spPr>
          <a:xfrm>
            <a:off x="3605981" y="4297793"/>
            <a:ext cx="5139684" cy="3808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Оценка по учебным признакам: скорость, точность, простота освоения и удобство в тетради.
</a:t>
            </a:r>
            <a:endParaRPr lang="en-US" sz="900" dirty="0"/>
          </a:p>
        </p:txBody>
      </p:sp>
      <p:sp>
        <p:nvSpPr>
          <p:cNvPr id="9" name="Text 4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5981" y="1775404"/>
            <a:ext cx="5139684" cy="220566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336" y="367916"/>
            <a:ext cx="7027500" cy="77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Инструменты и их назначение в построении параллельных прямых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98336" y="1611697"/>
            <a:ext cx="2669329" cy="253308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помогает быстро выбрать подходящий инструмент в зависимости от того, что уже дано в задаче.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398337" y="4297794"/>
            <a:ext cx="2669328" cy="3808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85" dirty="0">
                <a:solidFill>
                  <a:srgbClr val="6E9D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Инструмент выбирают по исходным данным: прямая, угол или расстояние. Чем точнее условия задачи, тем проще подобрать подходящий способ.
</a:t>
            </a:r>
            <a:endParaRPr lang="en-US" sz="885" dirty="0"/>
          </a:p>
        </p:txBody>
      </p:sp>
      <p:sp>
        <p:nvSpPr>
          <p:cNvPr id="8" name="Text 3"/>
          <p:cNvSpPr txBox="1"/>
          <p:nvPr/>
        </p:nvSpPr>
        <p:spPr>
          <a:xfrm>
            <a:off x="3605981" y="4297794"/>
            <a:ext cx="5139684" cy="41549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способы построения в евклидовой геометрии.
</a:t>
            </a:r>
            <a:endParaRPr lang="en-US" sz="900" dirty="0"/>
          </a:p>
        </p:txBody>
      </p:sp>
      <p:sp>
        <p:nvSpPr>
          <p:cNvPr id="9" name="Text 4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59650" y="1588225"/>
            <a:ext cx="2699700" cy="214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400" b="1" dirty="0">
                <a:solidFill>
                  <a:srgbClr val="4B77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90°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B778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 это величина прямого угла, по которому удобно строить две прямые, параллельные одной и той же линии.
</a:t>
            </a:r>
            <a:endParaRPr lang="en-US" sz="4400" dirty="0"/>
          </a:p>
        </p:txBody>
      </p:sp>
      <p:sp>
        <p:nvSpPr>
          <p:cNvPr id="5" name="Text 1"/>
          <p:cNvSpPr txBox="1"/>
          <p:nvPr/>
        </p:nvSpPr>
        <p:spPr>
          <a:xfrm>
            <a:off x="5061099" y="2628013"/>
            <a:ext cx="3214148" cy="160648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обе прямые перпендикулярны одной и той же прямой, они будут параллельны. Такой способ особенно полезен, когда легко построить прямой угол.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9235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Свойство перпендикулярных прямых в евклидовой геометрии.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6774" y="1342667"/>
            <a:ext cx="3916500" cy="186263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13159" y="1342681"/>
            <a:ext cx="3916490" cy="1862628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667555" y="3005333"/>
            <a:ext cx="3420000" cy="36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E9D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Одинаковый шаг по клеткам
</a:t>
            </a:r>
            <a:endParaRPr lang="en-US" sz="1200" dirty="0"/>
          </a:p>
        </p:txBody>
      </p:sp>
      <p:sp>
        <p:nvSpPr>
          <p:cNvPr id="9" name="Text 1"/>
          <p:cNvSpPr txBox="1"/>
          <p:nvPr/>
        </p:nvSpPr>
        <p:spPr>
          <a:xfrm>
            <a:off x="667555" y="3623916"/>
            <a:ext cx="3420000" cy="82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клетчатой бумаге параллельные прямые удобно строить по одному и тому же «шагу». Если линия идёт, например, на две клетки вправо и на одну вверх, то другая должна повторять этот наклон без изменений. Тогда обе прямые сохраняют одно направление и не сближаются.
</a:t>
            </a:r>
            <a:endParaRPr lang="en-US" sz="1086" dirty="0"/>
          </a:p>
        </p:txBody>
      </p:sp>
      <p:sp>
        <p:nvSpPr>
          <p:cNvPr id="10" name="Text 2"/>
          <p:cNvSpPr txBox="1"/>
          <p:nvPr/>
        </p:nvSpPr>
        <p:spPr>
          <a:xfrm>
            <a:off x="4960629" y="3005333"/>
            <a:ext cx="3420000" cy="36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E9D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Сетка помогает видеть направление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4960629" y="3623916"/>
            <a:ext cx="3420000" cy="82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Тетрадная клетка служит простой опорой для глаза и руки. По ней легко заметить, сохраняется ли наклон линии, не «уходит» ли она в сторону и не меняется ли расстояние между соседними точками. Это особенно полезно при черчении без сложных инструментов.
</a:t>
            </a:r>
            <a:endParaRPr lang="en-US" sz="1086" dirty="0"/>
          </a:p>
        </p:txBody>
      </p:sp>
      <p:sp>
        <p:nvSpPr>
          <p:cNvPr id="12" name="Text 4"/>
          <p:cNvSpPr txBox="1"/>
          <p:nvPr/>
        </p:nvSpPr>
        <p:spPr>
          <a:xfrm>
            <a:off x="398336" y="358715"/>
            <a:ext cx="7027500" cy="77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Параллельные прямые на клетчатой бумаге
</a:t>
            </a:r>
            <a:endParaRPr lang="en-US" sz="2400" dirty="0"/>
          </a:p>
        </p:txBody>
      </p:sp>
      <p:sp>
        <p:nvSpPr>
          <p:cNvPr id="13" name="Text 5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5979" y="1424662"/>
            <a:ext cx="5139684" cy="252935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336" y="358715"/>
            <a:ext cx="7027477" cy="7782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Частые ошибки при построении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98336" y="1611697"/>
            <a:ext cx="2669329" cy="23603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уменьшить ошибки, полезно сначала выполнить построение тонкими вспомогательными линиями и только потом обводить нужную прямую.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398337" y="4297793"/>
            <a:ext cx="2669328" cy="3808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50" dirty="0">
                <a:solidFill>
                  <a:srgbClr val="6E9D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мешает смещение инструмента, поэтому при построении важнее устойчивость, чем скорость; остальные ошибки обычно связаны с невнимательностью к мелким деталям.
</a:t>
            </a:r>
            <a:endParaRPr lang="en-US" sz="750" dirty="0"/>
          </a:p>
        </p:txBody>
      </p:sp>
      <p:sp>
        <p:nvSpPr>
          <p:cNvPr id="8" name="Text 3"/>
          <p:cNvSpPr txBox="1"/>
          <p:nvPr/>
        </p:nvSpPr>
        <p:spPr>
          <a:xfrm>
            <a:off x="3605981" y="4297793"/>
            <a:ext cx="5139684" cy="3808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оценка типичных ошибок по практическим работам на уроках геометрии, 8 класс.
</a:t>
            </a:r>
            <a:endParaRPr lang="en-US" sz="900" dirty="0"/>
          </a:p>
        </p:txBody>
      </p:sp>
      <p:sp>
        <p:nvSpPr>
          <p:cNvPr id="9" name="Text 4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67955" y="1670354"/>
            <a:ext cx="3191482" cy="311443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98337" y="358714"/>
            <a:ext cx="7087500" cy="72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правильности построения
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  <p:sp>
        <p:nvSpPr>
          <p:cNvPr id="11" name="Text 2"/>
          <p:cNvSpPr txBox="1"/>
          <p:nvPr/>
        </p:nvSpPr>
        <p:spPr>
          <a:xfrm>
            <a:off x="398337" y="3476563"/>
            <a:ext cx="2451000" cy="123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Проверьте расстояние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рисунке параллельные прямые остаются на одинаковом удалении друг от друга. Если расстояние заметно меняется, значит, в построении допущено отклонение и линию нужно исправить или построить заново.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398337" y="1705331"/>
            <a:ext cx="2450893" cy="12319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 углы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при проверке получаются равные соответствующие или накрест лежащие углы, это сильный признак параллельности. Измерение удобно делать транспортиром, не сдвигая основу и аккуратно совмещая нулевую линию.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6294772" y="3476563"/>
            <a:ext cx="2451000" cy="123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Оцените аккуратность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Тонкий карандаш, ровная линейка и точное нанесение точек помогают увидеть результат без лишних помех. Толстая линия скрывает небольшие ошибки, поэтому проверка становится менее надёжной.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6294772" y="1705331"/>
            <a:ext cx="2450893" cy="12319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Проследите направление
</a:t>
            </a:r>
            <a:pPr algn="l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Продлите обе прямые мысленно или карандашом и посмотрите, сохраняют ли они одинаковый наклон. Параллельные линии идут в одном направлении и не начинают расходиться даже на большом участке чертежа.
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8336" y="1731637"/>
            <a:ext cx="8347328" cy="277291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336" y="567745"/>
            <a:ext cx="7027500" cy="77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41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выбрать способ построения в зависимости от условия задачи
</a:t>
            </a:r>
            <a:pPr algn="l" indent="0" marL="0">
              <a:lnSpc>
                <a:spcPct val="100000"/>
              </a:lnSpc>
              <a:buNone/>
            </a:pPr>
            <a:r>
              <a:rPr lang="en-US" sz="1021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2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помогает определить инструмент по тому, что уже дано в условии.
</a:t>
            </a:r>
            <a:endParaRPr lang="en-US" sz="2041" dirty="0"/>
          </a:p>
        </p:txBody>
      </p:sp>
      <p:sp>
        <p:nvSpPr>
          <p:cNvPr id="6" name="Text 1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23385" y="3387493"/>
            <a:ext cx="8522150" cy="1439777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98336" y="358715"/>
            <a:ext cx="7027477" cy="7782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Применение параллельных прямых в практических чертежах
</a:t>
            </a:r>
            <a:endParaRPr lang="en-US" sz="2400" dirty="0"/>
          </a:p>
        </p:txBody>
      </p:sp>
      <p:sp>
        <p:nvSpPr>
          <p:cNvPr id="11" name="Text 1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  <p:sp>
        <p:nvSpPr>
          <p:cNvPr id="12" name="Text 2"/>
          <p:cNvSpPr txBox="1"/>
          <p:nvPr/>
        </p:nvSpPr>
        <p:spPr>
          <a:xfrm>
            <a:off x="547141" y="1776338"/>
            <a:ext cx="1660542" cy="13899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3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Планы помещений
</a:t>
            </a:r>
            <a:pPr algn="l" indent="0" marL="0">
              <a:lnSpc>
                <a:spcPct val="100000"/>
              </a:lnSpc>
              <a:buNone/>
            </a:pPr>
            <a:r>
              <a:rPr lang="en-US" sz="43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4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планах зданий параллельные линии помогают точно показать стены, коридоры и размеры комнат. Благодаря им чертёж выглядит аккуратно, а одинаковая ширина проходов и перегородок читается без лишних пояснений.
</a:t>
            </a:r>
            <a:endParaRPr lang="en-US" sz="1034" dirty="0"/>
          </a:p>
        </p:txBody>
      </p:sp>
      <p:sp>
        <p:nvSpPr>
          <p:cNvPr id="13" name="Text 3"/>
          <p:cNvSpPr txBox="1"/>
          <p:nvPr/>
        </p:nvSpPr>
        <p:spPr>
          <a:xfrm>
            <a:off x="2656569" y="1776338"/>
            <a:ext cx="1660542" cy="13899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6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Дорожные схемы
</a:t>
            </a:r>
            <a:pPr algn="l" indent="0" marL="0">
              <a:lnSpc>
                <a:spcPct val="100000"/>
              </a:lnSpc>
              <a:buNone/>
            </a:pPr>
            <a:r>
              <a:rPr lang="en-US" sz="44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7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схемах дорог и маршрутов параллельные линии используются для полос движения, направляющих и ограничений. Они делают изображение понятным и позволяют быстро увидеть, где сохраняется одинаковое направление движения.
</a:t>
            </a:r>
            <a:endParaRPr lang="en-US" sz="1061" dirty="0"/>
          </a:p>
        </p:txBody>
      </p:sp>
      <p:sp>
        <p:nvSpPr>
          <p:cNvPr id="14" name="Text 4"/>
          <p:cNvSpPr txBox="1"/>
          <p:nvPr/>
        </p:nvSpPr>
        <p:spPr>
          <a:xfrm>
            <a:off x="4773617" y="1776338"/>
            <a:ext cx="1660542" cy="13899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3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Орнаменты и таблицы
</a:t>
            </a:r>
            <a:pPr algn="l" indent="0" marL="0">
              <a:lnSpc>
                <a:spcPct val="100000"/>
              </a:lnSpc>
              <a:buNone/>
            </a:pPr>
            <a:r>
              <a:rPr lang="en-US" sz="47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орнаментах и табличных макетах параллельные линии задают ритм и порядок. Они помогают выровнять элементы, сохранить симметрию и избежать визуального «перекоса» в рисунке или записи.
</a:t>
            </a:r>
            <a:endParaRPr lang="en-US" sz="1132" dirty="0"/>
          </a:p>
        </p:txBody>
      </p:sp>
      <p:sp>
        <p:nvSpPr>
          <p:cNvPr id="15" name="Text 5"/>
          <p:cNvSpPr txBox="1"/>
          <p:nvPr/>
        </p:nvSpPr>
        <p:spPr>
          <a:xfrm>
            <a:off x="6887231" y="1776338"/>
            <a:ext cx="1660542" cy="13899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1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Чертежи деталей
</a:t>
            </a:r>
            <a:pPr algn="l" indent="0" marL="0">
              <a:lnSpc>
                <a:spcPct val="100000"/>
              </a:lnSpc>
              <a:buNone/>
            </a:pPr>
            <a:r>
              <a:rPr lang="en-US" sz="46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1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технических чертежах параллельность нужна для точных границ, одинаковых зазоров и повторяющихся элементов. Даже небольшое отклонение здесь заметно, поэтому построение должно быть особенно аккуратным.
</a:t>
            </a:r>
            <a:endParaRPr lang="en-US" sz="1111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8336" y="2274273"/>
            <a:ext cx="5139684" cy="164016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336" y="358715"/>
            <a:ext cx="7027477" cy="7782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Свойства параллельных прямых и способы их проверки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6002723" y="1611697"/>
            <a:ext cx="2669329" cy="19389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какой признак можно использовать на чертеже и чем его удобно проверить.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6002724" y="3670988"/>
            <a:ext cx="2669328" cy="38087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28" dirty="0">
                <a:solidFill>
                  <a:srgbClr val="6E9D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три признака основаны на углах, поэтому достаточно точно измерить один элемент построения, чтобы сделать вывод о параллельности прямых.
</a:t>
            </a:r>
            <a:endParaRPr lang="en-US" sz="828" dirty="0"/>
          </a:p>
        </p:txBody>
      </p:sp>
      <p:sp>
        <p:nvSpPr>
          <p:cNvPr id="8" name="Text 3"/>
          <p:cNvSpPr txBox="1"/>
          <p:nvPr/>
        </p:nvSpPr>
        <p:spPr>
          <a:xfrm>
            <a:off x="6002723" y="4196141"/>
            <a:ext cx="2742941" cy="3808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геометрии, признаки параллельности прямых.
</a:t>
            </a:r>
            <a:endParaRPr lang="en-US" sz="900" dirty="0"/>
          </a:p>
        </p:txBody>
      </p:sp>
      <p:sp>
        <p:nvSpPr>
          <p:cNvPr id="9" name="Text 4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4948" y="1916387"/>
            <a:ext cx="900000" cy="900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49779" y="1916387"/>
            <a:ext cx="900000" cy="900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648617" y="3738244"/>
            <a:ext cx="900000" cy="720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98337" y="358714"/>
            <a:ext cx="7087621" cy="7215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Параллельные прямые на координатной плоскости
</a:t>
            </a:r>
            <a:endParaRPr lang="en-US" sz="2400" dirty="0"/>
          </a:p>
        </p:txBody>
      </p:sp>
      <p:sp>
        <p:nvSpPr>
          <p:cNvPr id="11" name="Text 1"/>
          <p:cNvSpPr txBox="1"/>
          <p:nvPr/>
        </p:nvSpPr>
        <p:spPr>
          <a:xfrm>
            <a:off x="1768452" y="1911289"/>
            <a:ext cx="2340000" cy="90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1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Одинаковый наклон
</a:t>
            </a:r>
            <a:pPr algn="l" indent="0" marL="0">
              <a:lnSpc>
                <a:spcPct val="100000"/>
              </a:lnSpc>
              <a:buNone/>
            </a:pPr>
            <a:r>
              <a:rPr lang="en-US" sz="91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1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две прямые на графике поднимаются и опускаются одинаково, они имеют одинаковый наклон. В таком случае линии направлены одинаково и не пересекаются, даже если продлить их дальше.
</a:t>
            </a:r>
            <a:endParaRPr lang="en-US" sz="913" dirty="0"/>
          </a:p>
        </p:txBody>
      </p:sp>
      <p:sp>
        <p:nvSpPr>
          <p:cNvPr id="12" name="Text 2"/>
          <p:cNvSpPr txBox="1"/>
          <p:nvPr/>
        </p:nvSpPr>
        <p:spPr>
          <a:xfrm>
            <a:off x="6137121" y="1910855"/>
            <a:ext cx="2340000" cy="90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8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коэффициентом
</a:t>
            </a:r>
            <a:pPr algn="l" indent="0" marL="0">
              <a:lnSpc>
                <a:spcPct val="100000"/>
              </a:lnSpc>
              <a:buNone/>
            </a:pPr>
            <a:r>
              <a:rPr lang="en-US" sz="88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8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координатной плоскости одинаковый угловой коэффициент означает одно и то же направление прямых. Для восьмого класса важно понимать не формулу, а сам смысл: наклон совпадает — прямые параллельны.
</a:t>
            </a:r>
            <a:endParaRPr lang="en-US" sz="885" dirty="0"/>
          </a:p>
        </p:txBody>
      </p:sp>
      <p:sp>
        <p:nvSpPr>
          <p:cNvPr id="13" name="Text 3"/>
          <p:cNvSpPr txBox="1"/>
          <p:nvPr/>
        </p:nvSpPr>
        <p:spPr>
          <a:xfrm>
            <a:off x="3924130" y="3650716"/>
            <a:ext cx="2340000" cy="90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2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Геометрия и алгебра вместе
</a:t>
            </a:r>
            <a:pPr algn="l" indent="0" marL="0">
              <a:lnSpc>
                <a:spcPct val="100000"/>
              </a:lnSpc>
              <a:buNone/>
            </a:pPr>
            <a:r>
              <a:rPr lang="en-US" sz="92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2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признак помогает читать графики функций, схемы и чертежи быстрее. Он показывает, что геометрическое свойство можно заметить по числам и координатам, не измеряя каждую линию отдельно.
</a:t>
            </a:r>
            <a:endParaRPr lang="en-US" sz="921" dirty="0"/>
          </a:p>
        </p:txBody>
      </p:sp>
      <p:sp>
        <p:nvSpPr>
          <p:cNvPr id="14" name="Text 4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5979" y="1424662"/>
            <a:ext cx="5139684" cy="252935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336" y="358715"/>
            <a:ext cx="7027477" cy="7782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инструменты используются чаще всего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98336" y="1611697"/>
            <a:ext cx="2669329" cy="23603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Частота может меняться в зависимости от задания, но для школьных построений особенно важны простые и доступные инструменты.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398337" y="4297793"/>
            <a:ext cx="2669328" cy="3808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6E9DA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Линейка и угольник лидируют по удобству, а транспортир остаётся необходимым там, где нужно точно воспроизвести угол.
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3605981" y="4297793"/>
            <a:ext cx="5139684" cy="38087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диаграмма по частоте использования инструментов на уроках геометрии, 8 класс.
</a:t>
            </a:r>
            <a:endParaRPr lang="en-US" sz="900" dirty="0"/>
          </a:p>
        </p:txBody>
      </p:sp>
      <p:sp>
        <p:nvSpPr>
          <p:cNvPr id="9" name="Text 4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98336" y="358715"/>
            <a:ext cx="7027477" cy="7782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точного построения
</a:t>
            </a:r>
            <a:endParaRPr lang="en-US" sz="2400" dirty="0"/>
          </a:p>
        </p:txBody>
      </p:sp>
      <p:sp>
        <p:nvSpPr>
          <p:cNvPr id="11" name="Text 1"/>
          <p:cNvSpPr txBox="1"/>
          <p:nvPr/>
        </p:nvSpPr>
        <p:spPr>
          <a:xfrm>
            <a:off x="7919883" y="638681"/>
            <a:ext cx="992700" cy="16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  <p:sp>
        <p:nvSpPr>
          <p:cNvPr id="12" name="Text 2"/>
          <p:cNvSpPr txBox="1"/>
          <p:nvPr/>
        </p:nvSpPr>
        <p:spPr>
          <a:xfrm>
            <a:off x="596446" y="1911247"/>
            <a:ext cx="2327571" cy="8769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9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Острый карандаш
</a:t>
            </a:r>
            <a:pPr algn="l" indent="0" marL="0">
              <a:lnSpc>
                <a:spcPct val="100000"/>
              </a:lnSpc>
              <a:buNone/>
            </a:pPr>
            <a:r>
              <a:rPr lang="en-US" sz="41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1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Тонкий острый грифель помогает проводить аккуратные линии без лишней толщины. Чем меньше штрих, тем легче заметить отклонение и вовремя исправить его ещё до завершения построения.
</a:t>
            </a:r>
            <a:endParaRPr lang="en-US" sz="998" dirty="0"/>
          </a:p>
        </p:txBody>
      </p:sp>
      <p:sp>
        <p:nvSpPr>
          <p:cNvPr id="13" name="Text 3"/>
          <p:cNvSpPr txBox="1"/>
          <p:nvPr/>
        </p:nvSpPr>
        <p:spPr>
          <a:xfrm>
            <a:off x="3414398" y="1911247"/>
            <a:ext cx="2327571" cy="8769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Надёжная фиксация
</a:t>
            </a:r>
            <a:pPr algn="l" indent="0" marL="0">
              <a:lnSpc>
                <a:spcPct val="100000"/>
              </a:lnSpc>
              <a:buNone/>
            </a:pPr>
            <a:r>
              <a:rPr lang="en-US" sz="44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6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Линейку, угольник и другие инструменты нужно держать неподвижно, пока проводится линия. Любое смещение меняет направление чертежа, даже если оно кажется совсем небольшим.
</a:t>
            </a:r>
            <a:endParaRPr lang="en-US" sz="1057" dirty="0"/>
          </a:p>
        </p:txBody>
      </p:sp>
      <p:sp>
        <p:nvSpPr>
          <p:cNvPr id="14" name="Text 4"/>
          <p:cNvSpPr txBox="1"/>
          <p:nvPr/>
        </p:nvSpPr>
        <p:spPr>
          <a:xfrm>
            <a:off x="6225576" y="1911247"/>
            <a:ext cx="2327571" cy="8769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3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точек
</a:t>
            </a:r>
            <a:pPr algn="l" indent="0" marL="0">
              <a:lnSpc>
                <a:spcPct val="100000"/>
              </a:lnSpc>
              <a:buNone/>
            </a:pPr>
            <a:r>
              <a:rPr lang="en-US" sz="42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4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проведением прямой полезно ещё раз посмотреть, правильно ли отмечены исходные точки. Ошибка на этом этапе сразу влияет на весь результат и потом исправляется с трудом.
</a:t>
            </a:r>
            <a:endParaRPr lang="en-US" sz="1030" dirty="0"/>
          </a:p>
        </p:txBody>
      </p:sp>
      <p:sp>
        <p:nvSpPr>
          <p:cNvPr id="15" name="Text 5"/>
          <p:cNvSpPr txBox="1"/>
          <p:nvPr/>
        </p:nvSpPr>
        <p:spPr>
          <a:xfrm>
            <a:off x="2095463" y="3605137"/>
            <a:ext cx="2327571" cy="8769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Достаточная длина
</a:t>
            </a:r>
            <a:pPr algn="l" indent="0" marL="0">
              <a:lnSpc>
                <a:spcPct val="100000"/>
              </a:lnSpc>
              <a:buNone/>
            </a:pPr>
            <a:r>
              <a:rPr lang="en-US" sz="46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3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Прямую лучше продолжать немного дальше, чем кажется нужным. Тогда легче увидеть её направление и сравнить его с исходной линией или с помощью признака параллельности.
</a:t>
            </a:r>
            <a:endParaRPr lang="en-US" sz="1124" dirty="0"/>
          </a:p>
        </p:txBody>
      </p:sp>
      <p:sp>
        <p:nvSpPr>
          <p:cNvPr id="16" name="Text 6"/>
          <p:cNvSpPr txBox="1"/>
          <p:nvPr/>
        </p:nvSpPr>
        <p:spPr>
          <a:xfrm>
            <a:off x="4913415" y="3605137"/>
            <a:ext cx="2327571" cy="87692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6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Аккуратность прежде всего
</a:t>
            </a:r>
            <a:pPr algn="l" indent="0" marL="0">
              <a:lnSpc>
                <a:spcPct val="100000"/>
              </a:lnSpc>
              <a:buNone/>
            </a:pPr>
            <a:r>
              <a:rPr lang="en-US" sz="44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Скорость не должна быть важнее точности. В геометрическом построении даже маленькое отклонение заметно меняет итог, поэтому лучше работать спокойно и последовательно.
</a:t>
            </a:r>
            <a:endParaRPr lang="en-US" sz="1062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274061" y="1394505"/>
            <a:ext cx="6595879" cy="117724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FB6F9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способа, один результат
</a:t>
            </a:r>
            <a:endParaRPr lang="en-US" sz="3600" dirty="0"/>
          </a:p>
        </p:txBody>
      </p:sp>
      <p:sp>
        <p:nvSpPr>
          <p:cNvPr id="6" name="Text 1"/>
          <p:cNvSpPr txBox="1"/>
          <p:nvPr/>
        </p:nvSpPr>
        <p:spPr>
          <a:xfrm>
            <a:off x="1282111" y="2914262"/>
            <a:ext cx="6579779" cy="699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Линейка с угольником, транспортир и построение через перпендикуляры помогают получить параллельные прямые в разных условиях. Главное — понимать признак параллельности, работать аккуратно и уметь проверить чертёж.
</a:t>
            </a:r>
            <a:endParaRPr lang="en-US" sz="1377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2026-05-29T04:33:24Z</dcterms:created>
  <dcterms:modified xsi:type="dcterms:W3CDTF">2026-05-29T04:33:24Z</dcterms:modified>
</cp:coreProperties>
</file>