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Земля—Луна: единая динамическая пара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небесных тела, одна общая история, одна динамическая система.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система Земля—Луна уникальна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необычно велика по отношению к своей планете и заметно влияет на её вращение, приливы и устойчивость оси. Такое взаимодействие делает систему Земля—Луна редким примером тесной гравитационной связи в Солнечной системе.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3800" y="276600"/>
            <a:ext cx="573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параметры Земли и Луны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826825" y="1125425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тел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Земли составляет 6371 км, тогда как радиус Луны — 1737 км. Разница в масштабе хорошо показывает, почему Луна выглядит крупным спутником, а не самостоятельной планетой.
</a:t>
            </a:r>
            <a:endParaRPr lang="en-US" sz="843" dirty="0"/>
          </a:p>
        </p:txBody>
      </p:sp>
      <p:sp>
        <p:nvSpPr>
          <p:cNvPr id="12" name="Text 3"/>
          <p:cNvSpPr txBox="1"/>
          <p:nvPr/>
        </p:nvSpPr>
        <p:spPr>
          <a:xfrm>
            <a:off x="826825" y="1775859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Масса Земли равна 5,97×10^24 кг, а масса Луны — 7,35×10^22 кг. При таком соотношении Земля доминирует в системе, но Луна всё же достаточно массивна, чтобы заметно влиять на неё.
</a:t>
            </a:r>
            <a:endParaRPr lang="en-US" sz="843" dirty="0"/>
          </a:p>
        </p:txBody>
      </p:sp>
      <p:sp>
        <p:nvSpPr>
          <p:cNvPr id="13" name="Text 4"/>
          <p:cNvSpPr txBox="1"/>
          <p:nvPr/>
        </p:nvSpPr>
        <p:spPr>
          <a:xfrm>
            <a:off x="826825" y="2419937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Периоды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совершает один оборот вокруг оси за 23 ч 56 мин, а Луна обращается вокруг Земли за 27,3 суток. Эти различия определяют смену дня и ночи, а также лунный цикл.
</a:t>
            </a:r>
            <a:endParaRPr lang="en-US" sz="846" dirty="0"/>
          </a:p>
        </p:txBody>
      </p:sp>
      <p:sp>
        <p:nvSpPr>
          <p:cNvPr id="14" name="Text 5"/>
          <p:cNvSpPr txBox="1"/>
          <p:nvPr/>
        </p:nvSpPr>
        <p:spPr>
          <a:xfrm>
            <a:off x="826825" y="3071421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Орбитальная скорость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Средняя орбитальная скорость Луны составляет примерно 1,0 км/с. Это сравнительно небольшая скорость по космическим меркам, но её достаточно для устойчивого обращения вокруг Земли.
</a:t>
            </a:r>
            <a:endParaRPr lang="en-US" sz="843" dirty="0"/>
          </a:p>
        </p:txBody>
      </p:sp>
      <p:sp>
        <p:nvSpPr>
          <p:cNvPr id="15" name="Text 6"/>
          <p:cNvSpPr txBox="1"/>
          <p:nvPr/>
        </p:nvSpPr>
        <p:spPr>
          <a:xfrm>
            <a:off x="826825" y="3728464"/>
            <a:ext cx="38094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орбит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Орбиты Земли и Луны близки к эллиптическим и имеют небольшой эксцентриситет. Поэтому расстояние между телами и скорость их движения слегка меняются в течение орбитального цикла.
</a:t>
            </a:r>
            <a:endParaRPr lang="en-US" sz="8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Внешний вид системы в космосе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рядом с планетой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общем изображении особенно заметен контраст размеров: Земля выглядит доминирующим телом, а Луна — крупным спутником, тесно связанным с планетой, но не сопоставимым с ней по масштабу.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и тень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Лунный диск обычно виден частично освещённым: одна сторона отражает солнечный свет, а другая остаётся в тени. Именно это создаёт знакомый наблюдателю вид меняющейся лунной поверхности.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Тонкая атмосфера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Земли заметен тонкий атмосферный слой, придающий планете мягкий голубоватый обод. Он подчёркивает её обитаемость и отличает Землю от безвоздушной Луны в визуальном и физическом смысле.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яркости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кажется ярче благодаря облакам и океанам, хорошо отражающим свет. Луна видна только за счёт отражения солнечного излучения от своей поверхности, поэтому её блеск значительно слабее.
</a:t>
            </a:r>
            <a:endParaRPr lang="en-US" sz="11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сформировалась система Земля—Луна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этапов гипотезы гигантского удара и её последствия для 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и геологические свидетельства происхождения Луны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 летучих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породы бедны летучими компонентами, что указывает на формирование материала при высоких температурах. Такой состав плохо согласуется с холодным происхождением готового внешнего спутника.
</a:t>
            </a:r>
            <a:endParaRPr lang="en-US" sz="939" dirty="0"/>
          </a:p>
        </p:txBody>
      </p:sp>
      <p:sp>
        <p:nvSpPr>
          <p:cNvPr id="10" name="Text 3"/>
          <p:cNvSpPr txBox="1"/>
          <p:nvPr/>
        </p:nvSpPr>
        <p:spPr>
          <a:xfrm>
            <a:off x="2447939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к мантии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составу лунные породы ближе к земной мантии, чем к большинству малых тел Солнечной системы. Это поддерживает идею общего исходного вещества после крупного столкновения.
</a:t>
            </a:r>
            <a:endParaRPr lang="en-US" sz="1059" dirty="0"/>
          </a:p>
        </p:txBody>
      </p:sp>
      <p:sp>
        <p:nvSpPr>
          <p:cNvPr id="11" name="Text 4"/>
          <p:cNvSpPr txBox="1"/>
          <p:nvPr/>
        </p:nvSpPr>
        <p:spPr>
          <a:xfrm>
            <a:off x="462207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Изотопное сходство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5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Изотопы кислорода, титана и кремния на Луне и Земле демонстрируют сильное сходство. Для естественных спутников, захваченных извне, такое совпадение было бы трудно объяснить.
</a:t>
            </a:r>
            <a:endParaRPr lang="en-US" sz="1027" dirty="0"/>
          </a:p>
        </p:txBody>
      </p:sp>
      <p:sp>
        <p:nvSpPr>
          <p:cNvPr id="12" name="Text 5"/>
          <p:cNvSpPr txBox="1"/>
          <p:nvPr/>
        </p:nvSpPr>
        <p:spPr>
          <a:xfrm>
            <a:off x="6796218" y="2219325"/>
            <a:ext cx="2073900" cy="10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модели удара
</a:t>
            </a:r>
            <a:pPr algn="l" indent="0" marL="0">
              <a:lnSpc>
                <a:spcPct val="115000"/>
              </a:lnSpc>
              <a:buNone/>
            </a:pPr>
            <a:r>
              <a:rPr lang="en-US" sz="5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данных лучше всего согласуется с гипотезой гигантского удара, при котором Луна возникла из вещества, выброшенного в околоземное пространство, а не была захвачена позже.
</a:t>
            </a:r>
            <a:endParaRPr lang="en-US" sz="105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физических характеристик Земли и Луны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данные; значения приведены по общеизвестным средним параметрам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только разницу в масштабе, но и меньшую плотность Луны, что связано с её строением и происхождением.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существенно легче и слабее по гравитации, поэтому удерживает менее плотную структуру и иначе эволюционирует, чем Земля.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Орбитальная динамика и синхронное вращение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273800" y="109717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Приливный захват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Луна обращена к Земле одной и той же стороной из-за приливного захвата. Её собственное вращение синхронизировано с обращением вокруг Земли, поэтому видимая картина почти не меняется.
</a:t>
            </a:r>
            <a:endParaRPr lang="en-US" sz="1122" dirty="0"/>
          </a:p>
        </p:txBody>
      </p:sp>
      <p:sp>
        <p:nvSpPr>
          <p:cNvPr id="11" name="Text 3"/>
          <p:cNvSpPr txBox="1"/>
          <p:nvPr/>
        </p:nvSpPr>
        <p:spPr>
          <a:xfrm>
            <a:off x="273800" y="1995595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либрации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колебания положения Луны, называемые либрациями, позволяют наблюдать не одну половину, а примерно 59% её поверхности. Это важное следствие неидеальной геометрии орбиты и вращения.
</a:t>
            </a:r>
            <a:endParaRPr lang="en-US" sz="1122" dirty="0"/>
          </a:p>
        </p:txBody>
      </p:sp>
      <p:sp>
        <p:nvSpPr>
          <p:cNvPr id="12" name="Text 4"/>
          <p:cNvSpPr txBox="1"/>
          <p:nvPr/>
        </p:nvSpPr>
        <p:spPr>
          <a:xfrm>
            <a:off x="273800" y="2894011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 Луны наклонена примерно на 5,1° к плоскости эклиптики. Именно этот небольшой наклон объясняет, почему затмения происходят не каждый месяц, хотя новолуние и полнолуние повторяются регулярно.
</a:t>
            </a:r>
            <a:endParaRPr lang="en-US" sz="1122" dirty="0"/>
          </a:p>
        </p:txBody>
      </p:sp>
      <p:sp>
        <p:nvSpPr>
          <p:cNvPr id="13" name="Text 5"/>
          <p:cNvSpPr txBox="1"/>
          <p:nvPr/>
        </p:nvSpPr>
        <p:spPr>
          <a:xfrm>
            <a:off x="273800" y="3792428"/>
            <a:ext cx="4530000" cy="77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Наблюдательная перспектива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Синхронное вращение делает Луну удобным объектом для изучения: многие крупные структуры видны с Земли повторно и в одинаковой ориентации, что облегчает сравнение деталей поверхности.
</a:t>
            </a:r>
            <a:endParaRPr lang="en-US" sz="11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780251"/>
            <a:ext cx="4389600" cy="14007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орбитальные параметры системы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сопоставляет параметры Земли и Луны, которые определяют их движение и наблюдаемые явления.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различия в периодах и орбитах приводят к фазам Луны, её переменной видимости и редкой повторяемости затмений.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
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151550"/>
            <a:ext cx="3142200" cy="14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за это время Луна возвращается к той же фазе, потому что меняется её положение относительно Земли и Солнца.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952850" y="1662738"/>
            <a:ext cx="3702000" cy="89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4955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29,53 суток
</a:t>
            </a:r>
            <a:endParaRPr lang="en-US" sz="4955" dirty="0"/>
          </a:p>
        </p:txBody>
      </p:sp>
      <p:sp>
        <p:nvSpPr>
          <p:cNvPr id="6" name="Text 3"/>
          <p:cNvSpPr txBox="1"/>
          <p:nvPr/>
        </p:nvSpPr>
        <p:spPr>
          <a:xfrm>
            <a:off x="2838625" y="4672200"/>
            <a:ext cx="37368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астрономические данные
</a:t>
            </a:r>
            <a:endParaRPr lang="en-US" sz="700" dirty="0"/>
          </a:p>
        </p:txBody>
      </p:sp>
      <p:sp>
        <p:nvSpPr>
          <p:cNvPr id="7" name="Text 4"/>
          <p:cNvSpPr txBox="1"/>
          <p:nvPr/>
        </p:nvSpPr>
        <p:spPr>
          <a:xfrm>
            <a:off x="4952850" y="2666275"/>
            <a:ext cx="3702000" cy="132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длится один полный синодический цикл смены лунных фаз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860" y="1239627"/>
            <a:ext cx="2387760" cy="191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123" y="1239627"/>
            <a:ext cx="2387760" cy="1912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приливы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океанических горба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гравитация растягивает океаны, и на противоположных сторонах Земли возникают два приливных поднятия. Пока планета вращается, эти области смещаются, поэтому в разных точках берега вода то наступает, то отступает в течение суток.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Солнце помогает Луне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Солнечное притяжение не отменяет лунные приливы, а меняет их силу. Во время новолуния и полнолуния оба воздействия складываются, и прилив становится особенно высоким. В первую и последнюю четверть Луны их влияние частично взаимно ослабляется.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людям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Приливы определяют режим портов, работу судоходства и безопасность прибрежных районов. Они также переносят питательные вещества, поддерживают жизнь в эстуариях и мелководьях, а в ряде стран используются как источник возобновляемой энергии.
</a:t>
            </a:r>
            <a:endParaRPr lang="en-US" sz="107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Луна кажется большой на небе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справочные значения: средние угловые размеры Луны и Солнца; по данным открытых астрономических эфемерид
</a:t>
            </a:r>
            <a:endParaRPr lang="en-US" sz="645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размеров на небе — это геометрический эффект: Солнце намного дальше, но и намного крупнее. Поэтому оба диска выглядят почти одинаковыми.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равные угловые размеры создают редкое совпадение, благодаря которому возможны полные солнечные затмения.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выравнивания орбит к затмению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Новолуние или полнолуние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Затмение возможно только тогда, когда Солнце, Земля и Луна оказываются близко к одной линии. Для солнечного затмения нужна фаза новолуния, для лунного — полнолуния.
</a:t>
            </a:r>
            <a:endParaRPr lang="en-US" sz="952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Близость к узлу орбиты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Одной фазы недостаточно: Луна должна проходить около узла своей орбиты, где её плоскость пересекает плоскость земной орбиты. Иначе тени проходят мимо Земли.
</a:t>
            </a:r>
            <a:endParaRPr lang="en-US" sz="999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Появление затмения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геометрия совпадает, лунная тень падает на Землю или Земля закрывает Луну от солнечного света. Тогда наблюдатель видит частное, полное или кольцеобразное затмение.
</a:t>
            </a:r>
            <a:endParaRPr lang="en-US" sz="958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Цикл сарос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примерно 18 лет и 11 дней условия повторяются достаточно близко, поэтому похожие затмения возвращаются. Этот цикл издавна помогает астрономам оценивать будущие события.
</a:t>
            </a:r>
            <a:endParaRPr lang="en-US" sz="95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3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Гравитация Луны меняет Землю и саму систему
</a:t>
            </a:r>
            <a:endParaRPr lang="en-US" sz="1923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 физике приливного взаимодействия и передаче углового момента между Землёй и Луной.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714739"/>
            <a:ext cx="4389600" cy="149117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Луны: этапы и достижения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миссии показывают, как изучение Луны перешло от первых пролётов к точным посадкам и поиску ресурсов.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Луны эволюционировало от демонстрации возможности полёта к прикладной науке, ресурсной разведке и работе в полярных областях.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лунных миссий: СССР, NASA и ISRO; общедоступные справочные материалы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8725" y="3007376"/>
            <a:ext cx="8565300" cy="17230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лунная поверхность и внутренность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1379075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Реголит и кратеры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Луны покрыта слоем рыхлого реголита и множеством ударных кратеров. Эти следы почти не стираются, потому что там нет дождей, ветра и активной эрозии, как на Земле.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2461853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моря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Тёмные равнины, называемые морями, сложены в основном базальтами. Это древние лавовые покровы, которые заполнили крупные впадины и создали характерный рисунок на видимой стороне Луны.
</a:t>
            </a:r>
            <a:endParaRPr lang="en-US" sz="1122" dirty="0"/>
          </a:p>
        </p:txBody>
      </p:sp>
      <p:sp>
        <p:nvSpPr>
          <p:cNvPr id="13" name="Text 4"/>
          <p:cNvSpPr txBox="1"/>
          <p:nvPr/>
        </p:nvSpPr>
        <p:spPr>
          <a:xfrm>
            <a:off x="4649901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Кора, мантия и ядро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Луны выделяют кору, мантию и небольшое металлическое ядро. По сравнению с Землёй её строение менее активно, поэтому внутренние процессы давно почти не меняют поверхность.
</a:t>
            </a:r>
            <a:endParaRPr lang="en-US" sz="1122" dirty="0"/>
          </a:p>
        </p:txBody>
      </p:sp>
      <p:sp>
        <p:nvSpPr>
          <p:cNvPr id="14" name="Text 5"/>
          <p:cNvSpPr txBox="1"/>
          <p:nvPr/>
        </p:nvSpPr>
        <p:spPr>
          <a:xfrm>
            <a:off x="6837949" y="1379078"/>
            <a:ext cx="2032200" cy="14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без атмосферы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Луны крайне разреженная экзосфера, поэтому жидкая вода на поверхности существовать не может. Днём и ночью температура резко меняется, а следы древних процессов сохраняются очень долго.
</a:t>
            </a:r>
            <a:endParaRPr lang="en-US" sz="11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73625" y="1293869"/>
            <a:ext cx="4615500" cy="2438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73800" y="276600"/>
            <a:ext cx="5641800" cy="6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Луна стала календарём и архивом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26834" y="1162916"/>
            <a:ext cx="38094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счёт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Лунные фазы удобно отмечают течение месяца: от новолуния до новолуния проходит примерно 29,5 суток. Поэтому многие древние культуры использовали Луну как понятный ориентир для календарей и обрядов.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826825" y="2150850"/>
            <a:ext cx="36330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символ
</a:t>
            </a:r>
            <a:pPr algn="l" indent="0" marL="0">
              <a:lnSpc>
                <a:spcPct val="115000"/>
              </a:lnSpc>
              <a:buNone/>
            </a:pPr>
            <a:r>
              <a:rPr lang="en-US" sz="5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мифах, поэзии и народных традициях Луна связана с обновлением, сменой циклов и наблюдением неба. Её видимые изменения легко заметить без приборов, поэтому она стала универсальным знаком времени.
</a:t>
            </a:r>
            <a:endParaRPr lang="en-US" sz="1030" dirty="0"/>
          </a:p>
        </p:txBody>
      </p:sp>
      <p:sp>
        <p:nvSpPr>
          <p:cNvPr id="12" name="Text 4"/>
          <p:cNvSpPr txBox="1"/>
          <p:nvPr/>
        </p:nvSpPr>
        <p:spPr>
          <a:xfrm>
            <a:off x="826825" y="3157400"/>
            <a:ext cx="2939700" cy="7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Архив ранней 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поверхность хранит следы древних ударов и вулканизма, которые на Земле во многом уничтожены эрозией и тектоникой плит. Поэтому Луна помогает восстанавливать историю ранних этапов Солнечной системы.
</a:t>
            </a:r>
            <a:endParaRPr lang="en-US" sz="89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система Земля—Луна меняется со временем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лазерной лунной локации; усреднённая оценка ~3,8 см в год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Лазерная локация позволяет измерять расстояние до Луны с очень высокой точностью и отслеживать его медленное увеличение.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расстояния идёт очень медленно, но в геологическом масштабе он заметно изменяет вращение Земли и динамику системы.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175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93100" y="1916019"/>
            <a:ext cx="256800" cy="2282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400" y="1901753"/>
            <a:ext cx="256800" cy="256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91700" y="1927420"/>
            <a:ext cx="256800" cy="2054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системы для будущих исследований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273800" y="2342650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моделей происхождения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Луна служат естественной лабораторией для проверки гипотез о гигантских столкновениях, формировании спутников и ранней перестройке протопланетных оболочек.
</a:t>
            </a:r>
            <a:endParaRPr lang="en-US" sz="1183" dirty="0"/>
          </a:p>
        </p:txBody>
      </p:sp>
      <p:sp>
        <p:nvSpPr>
          <p:cNvPr id="14" name="Text 3"/>
          <p:cNvSpPr txBox="1"/>
          <p:nvPr/>
        </p:nvSpPr>
        <p:spPr>
          <a:xfrm>
            <a:off x="23231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Полярный водяной лёд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Затенённые кратеры у южного полюса особенно интересны: там могут сохраняться запасы водяного льда, важные для науки, жизнеобеспечения и производства топлива.
</a:t>
            </a:r>
            <a:endParaRPr lang="en-US" sz="1222" dirty="0"/>
          </a:p>
        </p:txBody>
      </p:sp>
      <p:sp>
        <p:nvSpPr>
          <p:cNvPr id="15" name="Text 4"/>
          <p:cNvSpPr txBox="1"/>
          <p:nvPr/>
        </p:nvSpPr>
        <p:spPr>
          <a:xfrm>
            <a:off x="43724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Платформа для 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Лунная поверхность подходит для астрономических приборов, которым мешают атмосфера, облачность и радиопомехи Земли. Это делает спутник перспективной площадкой для обсерваторий.
</a:t>
            </a:r>
            <a:endParaRPr lang="en-US" sz="1183" dirty="0"/>
          </a:p>
        </p:txBody>
      </p:sp>
      <p:sp>
        <p:nvSpPr>
          <p:cNvPr id="16" name="Text 5"/>
          <p:cNvSpPr txBox="1"/>
          <p:nvPr/>
        </p:nvSpPr>
        <p:spPr>
          <a:xfrm>
            <a:off x="6421700" y="2342763"/>
            <a:ext cx="1807200" cy="147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пилотируемых миссий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базы на Луне могут стать шагом к длительному присутствию человека в космосе. Локальные ресурсы и близость к Земле упрощают снабжение и испытание технологий.
</a:t>
            </a:r>
            <a:endParaRPr lang="en-US" sz="118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и Луна — не два отдельных мира, а одна система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связь проявляется в приливах, затмениях, замедлении вращения Земли и медленной орбитальной эволюции. Изучая Луну, мы лучше понимаем и собственную планету, и устройство планетных 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2026-05-31T18:18:10Z</dcterms:created>
  <dcterms:modified xsi:type="dcterms:W3CDTF">2026-05-31T18:18:10Z</dcterms:modified>
</cp:coreProperties>
</file>