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20550" y="346250"/>
            <a:ext cx="81447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многочленов: основные способы и применение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деление многочленов, остаток и проверку результата.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многочленов помогает упрощать выражения, находить множители и сокращать дроби. Важна формула: делимое = делитель × частное + остаток. Иногда деление выполняется точно, а иногда остаётся остаток меньшей степени, что тоже является нормальным результатом решения задач.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деление многочленов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многочлен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44325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многочлена
</a:t>
            </a:r>
            <a:pPr algn="l" indent="0" marL="0">
              <a:lnSpc>
                <a:spcPct val="150000"/>
              </a:lnSpc>
              <a:buNone/>
            </a:pPr>
            <a:r>
              <a:rPr lang="en-US" sz="128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Многочлен — это сумма или разность нескольких одночленов, записанных в одном выражении. Он может содержать одну или несколько переменных, а также числа с разными знаками.
</a:t>
            </a:r>
            <a:endParaRPr lang="en-US" sz="1281" dirty="0"/>
          </a:p>
        </p:txBody>
      </p:sp>
      <p:sp>
        <p:nvSpPr>
          <p:cNvPr id="10" name="Text 3"/>
          <p:cNvSpPr txBox="1"/>
          <p:nvPr/>
        </p:nvSpPr>
        <p:spPr>
          <a:xfrm>
            <a:off x="4814750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одночлен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одночлен состоит из коэффициента, буквенной части и степени. Например, в 7a³ коэффициент равен 7, буквенная часть — a³, а степень определяется показателем 3.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записей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многочленам относятся выражения 3x²−5x+2, 7a³−a, 4m²+9m−1. Они состоят из нескольких членов, которые соединены знаками плюс или минус.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814750" y="31745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многочлена
</a:t>
            </a:r>
            <a:pPr algn="l" indent="0" marL="0">
              <a:lnSpc>
                <a:spcPct val="150000"/>
              </a:lnSpc>
              <a:buNone/>
            </a:pPr>
            <a:r>
              <a:rPr lang="en-US" sz="120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многочлена равна наибольшей степени его одночленов. Именно старшая степень помогает сравнивать многочлены и определять, как будет проходить деление или преобразование выражения.
</a:t>
            </a:r>
            <a:endParaRPr lang="en-US" sz="12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деления с остатком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многочленов действует правило: делимое = делитель × частное + остаток. Оно задаёт правильную запись ответа и позволяет не потерять ни один член при вычислениях.
</a:t>
            </a:r>
            <a:endParaRPr lang="en-US" sz="1080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Остаток по степени
</a:t>
            </a:r>
            <a:pPr algn="l" indent="0" marL="0">
              <a:lnSpc>
                <a:spcPct val="115000"/>
              </a:lnSpc>
              <a:buNone/>
            </a:pPr>
            <a:r>
              <a:rPr lang="en-US" sz="61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остатка всегда меньше степени делителя. Это важное условие показывает, что деление уже нельзя продолжать тем же способом, даже если ответ ещё не получился целым.
</a:t>
            </a:r>
            <a:endParaRPr lang="en-US" sz="1079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без остатка
</a:t>
            </a:r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остаток равен нулю, деление считается выполненным без остатка. Такой случай особенно удобен, потому что результат можно сразу использовать для дальнейших преобразований.
</a:t>
            </a:r>
            <a:endParaRPr lang="en-US" sz="1045" dirty="0"/>
          </a:p>
        </p:txBody>
      </p:sp>
      <p:sp>
        <p:nvSpPr>
          <p:cNvPr id="12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убедиться в правильности решения, достаточно умножить делитель на частное и прибавить остаток. Если получилось исходное делимое, значит, вычисления выполнены верно.
</a:t>
            </a:r>
            <a:endParaRPr lang="en-US" sz="102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180730"/>
            <a:ext cx="4063200" cy="13887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многочлена на одночлен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025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Делим по членам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делении на одночлен каждый член многочлена рассматривается отдельно. Это делает вычисления понятными: сначала делят коэффициенты, а затем переходят к буквенной части.
</a:t>
            </a:r>
            <a:endParaRPr lang="en-US" sz="862" dirty="0"/>
          </a:p>
        </p:txBody>
      </p:sp>
      <p:sp>
        <p:nvSpPr>
          <p:cNvPr id="12" name="Text 3"/>
          <p:cNvSpPr txBox="1"/>
          <p:nvPr/>
        </p:nvSpPr>
        <p:spPr>
          <a:xfrm>
            <a:off x="602575" y="33821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запись
</a:t>
            </a:r>
            <a:pPr algn="l" indent="0" marL="0">
              <a:lnSpc>
                <a:spcPct val="150000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выделять каждый член цветом или отдельной строкой, чтобы не пропустить ни один из них. Такой способ помогает избежать ошибок в знаках и степенях.
</a:t>
            </a:r>
            <a:endParaRPr lang="en-US" sz="1178" dirty="0"/>
          </a:p>
        </p:txBody>
      </p:sp>
      <p:sp>
        <p:nvSpPr>
          <p:cNvPr id="13" name="Text 4"/>
          <p:cNvSpPr txBox="1"/>
          <p:nvPr/>
        </p:nvSpPr>
        <p:spPr>
          <a:xfrm>
            <a:off x="3454800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со степенями
</a:t>
            </a:r>
            <a:pPr algn="l" indent="0" marL="0">
              <a:lnSpc>
                <a:spcPct val="15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делении одинаковых букв показатели степеней вычитаются. Поэтому x³: x = x², а a²: a = a. Такой шаг сокращает запись и ускоряет вычисление.
</a:t>
            </a:r>
            <a:endParaRPr lang="en-US" sz="974" dirty="0"/>
          </a:p>
        </p:txBody>
      </p:sp>
      <p:sp>
        <p:nvSpPr>
          <p:cNvPr id="14" name="Text 5"/>
          <p:cNvSpPr txBox="1"/>
          <p:nvPr/>
        </p:nvSpPr>
        <p:spPr>
          <a:xfrm>
            <a:off x="63024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решения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примере 12x³−6x²+18x: 6x получаем 2x²−x+3. Каждый член делимого делится на 6x отдельно, без объединения соседних слагаемых.
</a:t>
            </a:r>
            <a:endParaRPr lang="en-US" sz="103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анализ типичных ошибок при выполнении заданий по алгебре 9 класса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делении на одночлен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неточности встречаются чаще всего при записи ответа и вычислениях.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со знаками и степенями, поэтому именно этим шагам нужно уделять особое внимание.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деления на одночлен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824050" y="1158925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Выделить члены
</a:t>
            </a:r>
            <a:pPr algn="l" indent="0" marL="0">
              <a:lnSpc>
                <a:spcPct val="15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Запишите многочлен так, чтобы было видно каждый отдельный член. Это помогает не пропустить слагаемое и сразу понять, какие действия нужно выполнить дальше.
</a:t>
            </a:r>
            <a:endParaRPr lang="en-US" sz="1236" dirty="0"/>
          </a:p>
        </p:txBody>
      </p:sp>
      <p:sp>
        <p:nvSpPr>
          <p:cNvPr id="12" name="Text 3"/>
          <p:cNvSpPr txBox="1"/>
          <p:nvPr/>
        </p:nvSpPr>
        <p:spPr>
          <a:xfrm>
            <a:off x="910675" y="1831977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Разделить коэффициенты
</a:t>
            </a:r>
            <a:pPr algn="r" indent="0" marL="0">
              <a:lnSpc>
                <a:spcPct val="15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частное для числовых коэффициентов каждого члена. Именно с этого шага начинается вычисление, потому что числа делятся проще, чем буквенная часть.
</a:t>
            </a:r>
            <a:endParaRPr lang="en-US" sz="1236" dirty="0"/>
          </a:p>
        </p:txBody>
      </p:sp>
      <p:sp>
        <p:nvSpPr>
          <p:cNvPr id="13" name="Text 4"/>
          <p:cNvSpPr txBox="1"/>
          <p:nvPr/>
        </p:nvSpPr>
        <p:spPr>
          <a:xfrm>
            <a:off x="4824050" y="2446488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Сократить степени
</a:t>
            </a:r>
            <a:pPr algn="l" indent="0" marL="0">
              <a:lnSpc>
                <a:spcPct val="15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одинаковых букв вычтите показатели степеней. Если букв несколько, каждая степень обрабатывается отдельно, а результат записывается в упрощённом виде.
</a:t>
            </a:r>
            <a:endParaRPr lang="en-US" sz="1236" dirty="0"/>
          </a:p>
        </p:txBody>
      </p:sp>
      <p:sp>
        <p:nvSpPr>
          <p:cNvPr id="14" name="Text 5"/>
          <p:cNvSpPr txBox="1"/>
          <p:nvPr/>
        </p:nvSpPr>
        <p:spPr>
          <a:xfrm>
            <a:off x="910675" y="3135052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Записать ответ
</a:t>
            </a:r>
            <a:pPr algn="r" indent="0" marL="0">
              <a:lnSpc>
                <a:spcPct val="15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Соберите полученные части в порядке убывания степеней. Так ответ получается аккуратным и удобным для последующей проверки или использования в другом выражении.
</a:t>
            </a:r>
            <a:endParaRPr lang="en-US" sz="1236" dirty="0"/>
          </a:p>
        </p:txBody>
      </p:sp>
      <p:sp>
        <p:nvSpPr>
          <p:cNvPr id="15" name="Text 6"/>
          <p:cNvSpPr txBox="1"/>
          <p:nvPr/>
        </p:nvSpPr>
        <p:spPr>
          <a:xfrm>
            <a:off x="4824050" y="3800237"/>
            <a:ext cx="34029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Проверить умножением
</a:t>
            </a:r>
            <a:pPr algn="l" indent="0" marL="0">
              <a:lnSpc>
                <a:spcPct val="15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Умножьте полученное частное на одночлен и сравните результат с исходным многочленом. Если выражения совпадают, деление выполнено правильно.
</a:t>
            </a:r>
            <a:endParaRPr lang="en-US" sz="123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2119328"/>
            <a:ext cx="4063200" cy="13922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 одному правилу решаются разные примеры и как выглядит итоговый ответ.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каждый член делимого делится отдельно, поэтому способ остаётся одинаковым независимо от букв и коэффициентов.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школьного курса алгебры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деления многочлена на одночлен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56483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0294" y="144045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806" y="3137000"/>
            <a:ext cx="169650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множитель в группах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группировки используют, когда выражение удобно разбить на части. В каждой группе можно вынести общий множитель, а затем продолжить преобразование всего многочлена.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разложению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 часто помогает увидеть скрытую структуру многочлена. После объединения членов проще заметить одинаковые множители и подготовить выражение к разложению.
</a:t>
            </a:r>
            <a:endParaRPr lang="en-US" sz="1453" dirty="0"/>
          </a:p>
        </p:txBody>
      </p:sp>
      <p:sp>
        <p:nvSpPr>
          <p:cNvPr id="13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вычислений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приём делает длинные выражения короче и понятнее. Он особенно полезен, когда нужно упростить запись перед делением на многочлен или проверить, можно ли вынести общий множитель.
</a:t>
            </a:r>
            <a:endParaRPr lang="en-US" sz="1431" dirty="0"/>
          </a:p>
        </p:txBody>
      </p:sp>
      <p:sp>
        <p:nvSpPr>
          <p:cNvPr id="14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способ группировки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деления многочлена на многочлен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 делении столбиком и проверке результата.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деления столбиком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формуле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деление завершено, результат проверяют по записи: делимое равно делитель, умноженный на частное, плюс остаток. Это помогает быстро заметить ошибку в знаке, степени или вычитании.
</a:t>
            </a:r>
            <a:endParaRPr lang="en-US" sz="1032" dirty="0"/>
          </a:p>
        </p:txBody>
      </p:sp>
      <p:sp>
        <p:nvSpPr>
          <p:cNvPr id="11" name="Text 3"/>
          <p:cNvSpPr txBox="1"/>
          <p:nvPr/>
        </p:nvSpPr>
        <p:spPr>
          <a:xfrm>
            <a:off x="693475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старших членов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на самые старшие члены делимого и делителя. По ним находят первый член частного, потому что именно он задаёт дальнейший ход вычислений и уменьшает степень многочлена.
</a:t>
            </a:r>
            <a:endParaRPr lang="en-US" sz="1032" dirty="0"/>
          </a:p>
        </p:txBody>
      </p:sp>
      <p:sp>
        <p:nvSpPr>
          <p:cNvPr id="12" name="Text 4"/>
          <p:cNvSpPr txBox="1"/>
          <p:nvPr/>
        </p:nvSpPr>
        <p:spPr>
          <a:xfrm>
            <a:off x="3441939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и вычитание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Найденный член частного умножают на делитель, затем полученный результат вычитают из делимого. После этого остаётся новый многочлен, у которого степень ниже, чем была в начале.
</a:t>
            </a:r>
            <a:endParaRPr lang="en-US" sz="1032" dirty="0"/>
          </a:p>
        </p:txBody>
      </p:sp>
      <p:sp>
        <p:nvSpPr>
          <p:cNvPr id="13" name="Text 5"/>
          <p:cNvSpPr txBox="1"/>
          <p:nvPr/>
        </p:nvSpPr>
        <p:spPr>
          <a:xfrm>
            <a:off x="6190400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шага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остаток ещё можно делить, действия повторяют: снова сравнивают старшие члены, находят следующий член частного и продолжают вычитания до тех пор, пока не получится ноль или остаток меньшей степени.
</a:t>
            </a:r>
            <a:endParaRPr lang="en-US" sz="97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057" y="0"/>
            <a:ext cx="2400686" cy="392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деления столбиком
</a:t>
            </a:r>
            <a:endParaRPr lang="en-US" sz="3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7757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многочлена x²+5x+6 и делителя x+2 сравнивают старшие члены. Деление x² на x даёт x, поэтому именно он становится первым членом частного и задаёт начало вычислений.
</a:t>
            </a:r>
            <a:endParaRPr lang="en-US" sz="968" dirty="0"/>
          </a:p>
        </p:txBody>
      </p:sp>
      <p:sp>
        <p:nvSpPr>
          <p:cNvPr id="12" name="Text 3"/>
          <p:cNvSpPr txBox="1"/>
          <p:nvPr/>
        </p:nvSpPr>
        <p:spPr>
          <a:xfrm>
            <a:off x="3377575" y="2374050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Промежуточное вычитание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61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Умножаем x+2 на x и получаем x²+2x. Затем вычитаем это из исходного многочлена, после чего остаётся выражение 3x+6, которое уже имеет меньшую степень.
</a:t>
            </a:r>
            <a:endParaRPr lang="en-US" sz="1071" dirty="0"/>
          </a:p>
        </p:txBody>
      </p:sp>
      <p:sp>
        <p:nvSpPr>
          <p:cNvPr id="13" name="Text 4"/>
          <p:cNvSpPr txBox="1"/>
          <p:nvPr/>
        </p:nvSpPr>
        <p:spPr>
          <a:xfrm>
            <a:off x="611082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член частного
</a:t>
            </a:r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делим 3x на x и получаем 3. Умножение делителя на 3 даёт 3x+6, а последующее вычитание приводит к нулю, значит деление выполнено без остатка.
</a:t>
            </a:r>
            <a:endParaRPr lang="en-US" sz="1116" dirty="0"/>
          </a:p>
        </p:txBody>
      </p:sp>
      <p:sp>
        <p:nvSpPr>
          <p:cNvPr id="14" name="Text 5"/>
          <p:cNvSpPr txBox="1"/>
          <p:nvPr/>
        </p:nvSpPr>
        <p:spPr>
          <a:xfrm>
            <a:off x="6110825" y="2374050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примера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Частное равно x+3, а остаток отсутствует. Такой пример хорошо показывает, как деление столбиком шаг за шагом превращает исходный многочлен в произведение делителя и частного.
</a:t>
            </a:r>
            <a:endParaRPr lang="en-US" sz="96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на основе алгоритмов деления многочленов в школьном курсе алгебры.
</a:t>
            </a:r>
            <a:endParaRPr lang="en-US" sz="1103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растёт сложность деления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длиннее делитель, тем больше промежуточных вычислений и внимательнее нужно следить за знаками и степенями. Это особенно заметно в делении столбиком.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видно: переход от одногочлена к многочлену повышает число шагов почти последовательно, поэтому растёт риск арифметических ошибок.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 деления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пропускай знак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внимательно проверяй знаки при вычитании. В делении столбиком одна неверная запись меняет весь результат, поэтому проверка после решения экономит время и помогает быстро исправить ошибку.
</a:t>
            </a:r>
            <a:endParaRPr lang="en-US" sz="988" dirty="0"/>
          </a:p>
        </p:txBody>
      </p:sp>
      <p:sp>
        <p:nvSpPr>
          <p:cNvPr id="11" name="Text 3"/>
          <p:cNvSpPr txBox="1"/>
          <p:nvPr/>
        </p:nvSpPr>
        <p:spPr>
          <a:xfrm>
            <a:off x="693475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формулу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ответ, запиши выражение в виде: делитель умножить на частное, затем прибавить остаток. Если всё выполнено верно, получится исходный многочлен без изменений.
</a:t>
            </a:r>
            <a:endParaRPr lang="en-US" sz="1032" dirty="0"/>
          </a:p>
        </p:txBody>
      </p:sp>
      <p:sp>
        <p:nvSpPr>
          <p:cNvPr id="12" name="Text 4"/>
          <p:cNvSpPr txBox="1"/>
          <p:nvPr/>
        </p:nvSpPr>
        <p:spPr>
          <a:xfrm>
            <a:off x="3441939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 степень остатка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остаток есть, его степень должна быть меньше степени делителя. Это важное условие помогает отличить правильный результат от ошибки в записи или вычислениях.
</a:t>
            </a:r>
            <a:endParaRPr lang="en-US" sz="1032" dirty="0"/>
          </a:p>
        </p:txBody>
      </p:sp>
      <p:sp>
        <p:nvSpPr>
          <p:cNvPr id="13" name="Text 5"/>
          <p:cNvSpPr txBox="1"/>
          <p:nvPr/>
        </p:nvSpPr>
        <p:spPr>
          <a:xfrm>
            <a:off x="6190400" y="21762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умножением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Перемножь делитель и частное, после чего добавь остаток. Совпадение с исходным многочленом означает, что деление выполнено верно и промежуточные действия не содержат неточностей.
</a:t>
            </a:r>
            <a:endParaRPr lang="en-US" sz="10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2065551"/>
            <a:ext cx="4063200" cy="149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когда удобно применять каждый способ и чем он отличается от других.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способа определяется видом делителя и структурой многочлена: чем сложнее делитель, тем чаще нужен алгоритм столбиком.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 9 класса.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деления многочленов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деления остаётся ненулевой остаток, это нормальный результат. Он просто показывает, что исходный многочлен не делится на данный делитель без остатка.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означает деление без остатка, а ненулевой остаток показывает, что деление нацело невозможно.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деления с остатком в школьной алгебре.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многочлен делится без остатка, делитель и частное можно записать как множители исходного выражения. Так деление помогает увидеть структуру многочлена и перейти к разложению на множители без лишних преобразований.
</a:t>
            </a:r>
            <a:endParaRPr lang="en-US" sz="844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деление открывает множители
</a:t>
            </a:r>
            <a:endParaRPr lang="en-US" sz="1321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множители часто позволяет находить корни уравнений. Когда выражение представлено в виде произведения, можно использовать нулевое произведение и быстро определить значения переменной, при которых уравнение становится верным.
</a:t>
            </a:r>
            <a:endParaRPr lang="en-US" sz="83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помогает в уравнениях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удобно показать исходный многочлен, делитель, частное и их произведение. Тогда становится ясно, что деление и разложение связаны между собой и приводят к одному и тому же результату в разных записях.
</a:t>
            </a:r>
            <a:endParaRPr lang="en-US" sz="920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схема для разных задач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деления и разложения на множители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типовым заданиям школьного курса алгебры 9 класса.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деление многочленов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алгебры это не отдельный приём, а инструмент для преобразования выражений, который часто встречается вместе с сокращением и разложением.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деление многочленов нужно для упрощения дробей и подготовки выражений к дальнейшим преобразованиям.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2119328"/>
            <a:ext cx="4063200" cy="13922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Проверь, как работает деление в простых примерах, и сравни ответы с результатами умножения.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заданиях деление выполняется без остатка, а проверка умножением подтверждает правильность частного.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Подборка учебных примеров по теме «Деление многочленов».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по делению многочленов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многочленов помогает преобразовывать выражения, находить множители и решать уравнения. Если помнить про деление членов, остаток и проверку умножением, задача становится понятной и выполнимой.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делении многочленов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2026-05-30T01:39:41Z</dcterms:created>
  <dcterms:modified xsi:type="dcterms:W3CDTF">2026-05-30T01:39:41Z</dcterms:modified>
</cp:coreProperties>
</file>