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 building: суффиксы -ic, -al, -ical
</a:t>
            </a:r>
            <a:endParaRPr lang="en-US" sz="1412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различать суффиксы и строить точные прилагательные.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эти суффиксы?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-ic, -al и -ical часто меняют существительные на прилагательные и встречаются в учебных текстах, науке и повседневной речи. Похожие формы легко спутать, поэтому важно смотреть и на форму, и на смысл.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68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55289"/>
            <a:ext cx="4238400" cy="9809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9800" y="2453026"/>
            <a:ext cx="4238400" cy="9809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45450" y="3650659"/>
            <a:ext cx="4238400" cy="98095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Пары-ловушки: похожие слова, разный смысл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68" dirty="0"/>
          </a:p>
        </p:txBody>
      </p:sp>
      <p:sp>
        <p:nvSpPr>
          <p:cNvPr id="13" name="Text 2"/>
          <p:cNvSpPr txBox="1"/>
          <p:nvPr/>
        </p:nvSpPr>
        <p:spPr>
          <a:xfrm>
            <a:off x="360000" y="125466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Historic: не просто «старый»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слове historic суффикс подсказывает связь с историей, но смысл шире простого описания. Так говорят о событии или месте, которое важно для истории и запоминается как особое.
</a:t>
            </a:r>
            <a:endParaRPr lang="en-US" sz="1088" dirty="0"/>
          </a:p>
        </p:txBody>
      </p:sp>
      <p:sp>
        <p:nvSpPr>
          <p:cNvPr id="14" name="Text 3"/>
          <p:cNvSpPr txBox="1"/>
          <p:nvPr/>
        </p:nvSpPr>
        <p:spPr>
          <a:xfrm>
            <a:off x="360000" y="2452355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Economic и economical: разный оттенок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Economic относится к экономике как к науке, сфере или системе. Но economical — это уже не про область знаний, а про бережливость, когда человек или вещь не тратит лишнего.
</a:t>
            </a:r>
            <a:endParaRPr lang="en-US" sz="1088" dirty="0"/>
          </a:p>
        </p:txBody>
      </p:sp>
      <p:sp>
        <p:nvSpPr>
          <p:cNvPr id="15" name="Text 4"/>
          <p:cNvSpPr txBox="1"/>
          <p:nvPr/>
        </p:nvSpPr>
        <p:spPr>
          <a:xfrm>
            <a:off x="360000" y="3650038"/>
            <a:ext cx="39321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значение меняется?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окончания могут вести к разным значениям, поэтому одного перевода недостаточно. Чтобы выбрать суффикс правильно, нужно понять, что именно описывает слово: признак, связь или качество.
</a:t>
            </a:r>
            <a:endParaRPr lang="en-US" sz="10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7068" y="1516014"/>
            <a:ext cx="470400" cy="4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7068" y="2710439"/>
            <a:ext cx="470400" cy="47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27068" y="3910084"/>
            <a:ext cx="470400" cy="470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суффикс
</a:t>
            </a:r>
            <a:endParaRPr lang="en-US" sz="1812" dirty="0"/>
          </a:p>
        </p:txBody>
      </p:sp>
      <p:sp>
        <p:nvSpPr>
          <p:cNvPr id="13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68" dirty="0"/>
          </a:p>
        </p:txBody>
      </p:sp>
      <p:sp>
        <p:nvSpPr>
          <p:cNvPr id="14" name="Text 2"/>
          <p:cNvSpPr txBox="1"/>
          <p:nvPr/>
        </p:nvSpPr>
        <p:spPr>
          <a:xfrm>
            <a:off x="360000" y="1218125"/>
            <a:ext cx="44538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слова в конце
</a:t>
            </a:r>
            <a:pPr algn="l" indent="0" marL="0">
              <a:lnSpc>
                <a:spcPct val="115000"/>
              </a:lnSpc>
              <a:buNone/>
            </a:pPr>
            <a:r>
              <a:rPr lang="en-US" sz="4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стоит в конце слова и помогает изменить его значение. В word building он часто делает из существительного прилагательное, поэтому nation превращается в national, а music — в musical.
</a:t>
            </a:r>
            <a:endParaRPr lang="en-US" sz="1102" dirty="0"/>
          </a:p>
        </p:txBody>
      </p:sp>
      <p:sp>
        <p:nvSpPr>
          <p:cNvPr id="15" name="Text 3"/>
          <p:cNvSpPr txBox="1"/>
          <p:nvPr/>
        </p:nvSpPr>
        <p:spPr>
          <a:xfrm>
            <a:off x="360000" y="2412553"/>
            <a:ext cx="44538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к значению
</a:t>
            </a:r>
            <a:pPr algn="l" indent="0" marL="0">
              <a:lnSpc>
                <a:spcPct val="115000"/>
              </a:lnSpc>
              <a:buNone/>
            </a:pPr>
            <a:r>
              <a:rPr lang="en-US" sz="4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нередко показывает, к чему относится слово или какое оно по свойству. Это помогает читать тексты быстрее и точнее понимать новые слова без полного перевода каждого примера.
</a:t>
            </a:r>
            <a:endParaRPr lang="en-US" sz="1102" dirty="0"/>
          </a:p>
        </p:txBody>
      </p:sp>
      <p:sp>
        <p:nvSpPr>
          <p:cNvPr id="16" name="Text 4"/>
          <p:cNvSpPr txBox="1"/>
          <p:nvPr/>
        </p:nvSpPr>
        <p:spPr>
          <a:xfrm>
            <a:off x="360000" y="3612201"/>
            <a:ext cx="44538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учёбе
</a:t>
            </a:r>
            <a:pPr algn="l" indent="0" marL="0">
              <a:lnSpc>
                <a:spcPct val="115000"/>
              </a:lnSpc>
              <a:buNone/>
            </a:pPr>
            <a:r>
              <a:rPr lang="en-US" sz="4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на выбор формы суффикс особенно полезен: он помогает заметить правильный вариант и избежать ошибки. Это важный инструмент для чтения, письма и тестов.
</a:t>
            </a:r>
            <a:endParaRPr lang="en-US" sz="11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138675"/>
            <a:ext cx="4491900" cy="15259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-ic: основное значение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-ic часто образует прилагательные со значением связи или свойства. Ниже — типичные примеры, которые часто встречаются в учебной лексике.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68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-ic обычно делает слово короче и придаёт ему значение «связанный с» или «обладающий свойством».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английского языка
</a:t>
            </a:r>
            <a:endParaRPr lang="en-US" sz="8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-ic: произношение и написание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722850" y="1311375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ударение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словах с -ic ударение часто падает на слог перед суффиксом: eco-NOM-ic, his-TOR-ic. Это помогает не только произносить слово правильно, но и быстрее узнавать знакомую модель.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722850" y="2484168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Пишем без лишних букв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письме важно не добавлять лишние буквы. Суффикс -ic присоединяется к основе без выдуманных вставок, поэтому форму нужно проверять по образцу, а не писать на слух.
</a:t>
            </a:r>
            <a:endParaRPr lang="en-US" sz="1343" dirty="0"/>
          </a:p>
        </p:txBody>
      </p:sp>
      <p:sp>
        <p:nvSpPr>
          <p:cNvPr id="11" name="Text 4"/>
          <p:cNvSpPr txBox="1"/>
          <p:nvPr/>
        </p:nvSpPr>
        <p:spPr>
          <a:xfrm>
            <a:off x="722850" y="3656963"/>
            <a:ext cx="4448100" cy="10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окончание -ic удобно запоминать как признак «сжатого» и точного слова. Если форма звучит резко и компактно, часто именно этот суффикс подходит лучше всего.
</a:t>
            </a:r>
            <a:endParaRPr lang="en-US" sz="134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5455" y="1311375"/>
            <a:ext cx="6293091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-al: основное значение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-al часто встречается в нейтральных, учебных и официальных словах, где нужно обозначить отношение к предмету или области.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68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-al часто помогает построить прилагательное со значением принадлежности, отношения или общего признака.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английского языка
</a:t>
            </a:r>
            <a:endParaRPr lang="en-US" sz="8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-al: произношение и подсказки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68" dirty="0"/>
          </a:p>
        </p:txBody>
      </p:sp>
      <p:sp>
        <p:nvSpPr>
          <p:cNvPr id="8" name="Text 2"/>
          <p:cNvSpPr txBox="1"/>
          <p:nvPr/>
        </p:nvSpPr>
        <p:spPr>
          <a:xfrm>
            <a:off x="359988" y="1458065"/>
            <a:ext cx="4067739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слова -al обычно не выделяется сильным ударением: nat-u-ral, per-son-al. Из-за этого окончание может звучать мягче, чем в других моделях, и его легко не заметить.
</a:t>
            </a:r>
            <a:endParaRPr lang="en-US" sz="1102" dirty="0"/>
          </a:p>
        </p:txBody>
      </p:sp>
      <p:sp>
        <p:nvSpPr>
          <p:cNvPr id="9" name="Text 3"/>
          <p:cNvSpPr txBox="1"/>
          <p:nvPr/>
        </p:nvSpPr>
        <p:spPr>
          <a:xfrm>
            <a:off x="359988" y="1189626"/>
            <a:ext cx="4067739" cy="2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конец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359988" y="2681489"/>
            <a:ext cx="4067739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 заканчивается на -ion, часто появляется форма -ional: nation → national. Эта подсказка особенно полезна, когда нужно быстро выбрать правильный вариант в упражнении.
</a:t>
            </a:r>
            <a:endParaRPr lang="en-US" sz="1102" dirty="0"/>
          </a:p>
        </p:txBody>
      </p:sp>
      <p:sp>
        <p:nvSpPr>
          <p:cNvPr id="11" name="Text 5"/>
          <p:cNvSpPr txBox="1"/>
          <p:nvPr/>
        </p:nvSpPr>
        <p:spPr>
          <a:xfrm>
            <a:off x="359988" y="2413050"/>
            <a:ext cx="4067739" cy="2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по основе
</a:t>
            </a:r>
            <a:endParaRPr lang="en-US" sz="1202" dirty="0"/>
          </a:p>
        </p:txBody>
      </p:sp>
      <p:sp>
        <p:nvSpPr>
          <p:cNvPr id="12" name="Text 6"/>
          <p:cNvSpPr txBox="1"/>
          <p:nvPr/>
        </p:nvSpPr>
        <p:spPr>
          <a:xfrm>
            <a:off x="359988" y="3904929"/>
            <a:ext cx="4067739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-al обычно короче, чем -ical, поэтому слово выглядит проще и компактнее. Это помогает отличить его от более длинных и «учёных» форм.
</a:t>
            </a:r>
            <a:endParaRPr lang="en-US" sz="1102" dirty="0"/>
          </a:p>
        </p:txBody>
      </p:sp>
      <p:sp>
        <p:nvSpPr>
          <p:cNvPr id="13" name="Text 7"/>
          <p:cNvSpPr txBox="1"/>
          <p:nvPr/>
        </p:nvSpPr>
        <p:spPr>
          <a:xfrm>
            <a:off x="359988" y="3636489"/>
            <a:ext cx="4067739" cy="2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
</a:t>
            </a:r>
            <a:endParaRPr lang="en-US" sz="120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138675"/>
            <a:ext cx="4491900" cy="15259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-ical: основное значение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-ical часто образует прилагательные более книжного или официального звучания. Такие слова нередко встречаются в учебных и научных темах.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68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-ical помогает строить слова с более развёрнутым значением и часто делает форму длиннее и заметнее в тексте.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английского языка
</a:t>
            </a:r>
            <a:endParaRPr lang="en-US" sz="8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68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суффикса, которые нужно сравнивать, чтобы не путать близкие формы.
</a:t>
            </a:r>
            <a:endParaRPr lang="en-US" sz="283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суффикса помогают отличать похожие прилагательные и точнее понимать смысл слова в контексте.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шага к правильному суффиксу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68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соотнести значение основы с типичным суффиксом и уменьшить ошибки в заданиях.
</a:t>
            </a:r>
            <a:endParaRPr lang="en-US" sz="10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68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чаще всего путают на уроках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не из-за формы, а из-за значения: похожие слова требуют разных суффиксов и дают разные оттенки смысла.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подборка типичных учебных ошибок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25455" y="1311375"/>
            <a:ext cx="6293091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1: сортировка по суффиксам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быстро группировать слова по форме, но значение нужно проверять отдельно.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68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Распределите слова по трём группам и найдите общий признак каждой колонки.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упражнение для закрепления темы
</a:t>
            </a:r>
            <a:endParaRPr lang="en-US" sz="8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68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пропусков нужно заполнить в этом задании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Вставьте нужное окончание и проверьте, как меняется слово по смыслу.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упражнение для закрепления темы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68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 даны для преобразования и употребления в предложении
</a:t>
            </a:r>
            <a:endParaRPr lang="en-US" sz="2575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образуйте прилагательное, затем составьте короткое предложение с ним. Это помогает увидеть слово в реальном контексте.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упражнение для закрепления темы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25" y="3051280"/>
            <a:ext cx="4125000" cy="1655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58972" y="3051280"/>
            <a:ext cx="4125000" cy="1655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тексты для поиска прилагательных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68" dirty="0"/>
          </a:p>
        </p:txBody>
      </p:sp>
      <p:sp>
        <p:nvSpPr>
          <p:cNvPr id="12" name="Text 2"/>
          <p:cNvSpPr txBox="1"/>
          <p:nvPr/>
        </p:nvSpPr>
        <p:spPr>
          <a:xfrm>
            <a:off x="360075" y="1457013"/>
            <a:ext cx="41250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Выставка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выставка удивила гостей: рядом с рисунками стояли краткие подписи о природном парке и исследовательском проекте. Ученики легко находили слова natural, scientific и cultural, потому что они встречались прямо в описании экспозиции.
</a:t>
            </a:r>
            <a:endParaRPr lang="en-US" sz="1288" dirty="0"/>
          </a:p>
        </p:txBody>
      </p:sp>
      <p:sp>
        <p:nvSpPr>
          <p:cNvPr id="13" name="Text 3"/>
          <p:cNvSpPr txBox="1"/>
          <p:nvPr/>
        </p:nvSpPr>
        <p:spPr>
          <a:xfrm>
            <a:off x="4658925" y="1457013"/>
            <a:ext cx="41250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Экскурсия в музей
</a:t>
            </a:r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музее звучала тихая музыка, а экскурсовод рассказывал о historical экспонатах и local traditions. Ребята подчеркивали прилагательные и замечали, как они помогают сделать текст точным и живым.
</a:t>
            </a:r>
            <a:endParaRPr lang="en-US" sz="128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Мини-викторина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Ответьте на пять коротких вопросов: выберите суффикс, соотнесите слово со значением и найдите основу. Темп можно повышать по мере уверенности.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68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задания проверяют не только форму, но и понимание смысла слова в контексте.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мини-викторина
</a:t>
            </a:r>
            <a:endParaRPr lang="en-US" sz="8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68" dirty="0"/>
          </a:p>
        </p:txBody>
      </p:sp>
      <p:sp>
        <p:nvSpPr>
          <p:cNvPr id="6" name="Text 1"/>
          <p:cNvSpPr txBox="1"/>
          <p:nvPr/>
        </p:nvSpPr>
        <p:spPr>
          <a:xfrm>
            <a:off x="639475" y="1537350"/>
            <a:ext cx="31092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1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112" dirty="0"/>
          </a:p>
        </p:txBody>
      </p:sp>
      <p:sp>
        <p:nvSpPr>
          <p:cNvPr id="7" name="Text 2"/>
          <p:cNvSpPr txBox="1"/>
          <p:nvPr/>
        </p:nvSpPr>
        <p:spPr>
          <a:xfrm>
            <a:off x="4068150" y="1537350"/>
            <a:ext cx="4415400" cy="13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стоит держать в памяти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790250"/>
            <a:ext cx="4212000" cy="9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суффикса закрывают большую часть типичных случаев, если помнить смысл основы, сравнивать похожие слова и при сомнении открывать словарь.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81100" y="4103925"/>
            <a:ext cx="4002900" cy="28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обобщение по теме урока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задание и дополнительная практика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68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352550"/>
            <a:ext cx="39678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на преобразование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10 карточек: слева запишите основу слова, справа — прилагательное с -ic, -al или -ical. Затем проверьте себя по памяти и исправьте ошибки.
</a:t>
            </a:r>
            <a:endParaRPr lang="en-US" sz="1443" dirty="0"/>
          </a:p>
        </p:txBody>
      </p:sp>
      <p:sp>
        <p:nvSpPr>
          <p:cNvPr id="9" name="Text 3"/>
          <p:cNvSpPr txBox="1"/>
          <p:nvPr/>
        </p:nvSpPr>
        <p:spPr>
          <a:xfrm>
            <a:off x="4811100" y="2367013"/>
            <a:ext cx="39678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 и самопроверка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Напишите 5 собственных предложений с новыми словами. Если суффикс вызывает сомнение, найдите пример в словаре и сравните значение с контекстом.
</a:t>
            </a:r>
            <a:endParaRPr lang="en-US" sz="14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55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ты умеешь выбирать суффикс уверенно
</a:t>
            </a:r>
            <a:endParaRPr lang="en-US" sz="1855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темы ученик быстрее распознаёт прилагательные, различает близкие значения и выбирает суффикс по смыслу основы. Регулярные мини-тесты и пары слов закрепляют этот навык.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2026-07-25T15:51:21Z</dcterms:created>
  <dcterms:modified xsi:type="dcterms:W3CDTF">2026-07-25T15:51:21Z</dcterms:modified>
</cp:coreProperties>
</file>