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image" Target="../media/image-3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image" Target="../media/image-4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image" Target="../media/image-6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jpe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image" Target="../media/image-10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image" Target="../media/image-15-6.png"/><Relationship Id="rId7" Type="http://schemas.openxmlformats.org/officeDocument/2006/relationships/image" Target="../media/image-15-7.png"/><Relationship Id="rId8" Type="http://schemas.openxmlformats.org/officeDocument/2006/relationships/image" Target="../media/image-15-8.png"/><Relationship Id="rId9" Type="http://schemas.openxmlformats.org/officeDocument/2006/relationships/image" Target="../media/image-15-9.png"/><Relationship Id="rId10" Type="http://schemas.openxmlformats.org/officeDocument/2006/relationships/image" Target="../media/image-15-10.png"/><Relationship Id="rId11" Type="http://schemas.openxmlformats.org/officeDocument/2006/relationships/image" Target="../media/image-15-11.png"/><Relationship Id="rId12" Type="http://schemas.openxmlformats.org/officeDocument/2006/relationships/image" Target="../media/image-15-12.png"/><Relationship Id="rId13" Type="http://schemas.openxmlformats.org/officeDocument/2006/relationships/image" Target="../media/image-15-13.png"/><Relationship Id="rId14" Type="http://schemas.openxmlformats.org/officeDocument/2006/relationships/image" Target="../media/image-15-14.png"/><Relationship Id="rId15" Type="http://schemas.openxmlformats.org/officeDocument/2006/relationships/image" Target="../media/image-15-15.png"/><Relationship Id="rId16" Type="http://schemas.openxmlformats.org/officeDocument/2006/relationships/image" Target="../media/image-15-16.png"/><Relationship Id="rId17" Type="http://schemas.openxmlformats.org/officeDocument/2006/relationships/slideLayout" Target="../slideLayouts/slideLayout1.xml"/><Relationship Id="rId18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jpeg"/><Relationship Id="rId3" Type="http://schemas.openxmlformats.org/officeDocument/2006/relationships/image" Target="../media/image-17-3.png"/><Relationship Id="rId4" Type="http://schemas.openxmlformats.org/officeDocument/2006/relationships/image" Target="../media/image-17-4.jpeg"/><Relationship Id="rId5" Type="http://schemas.openxmlformats.org/officeDocument/2006/relationships/image" Target="../media/image-17-5.png"/><Relationship Id="rId6" Type="http://schemas.openxmlformats.org/officeDocument/2006/relationships/image" Target="../media/image-17-6.jpeg"/><Relationship Id="rId7" Type="http://schemas.openxmlformats.org/officeDocument/2006/relationships/image" Target="../media/image-17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image" Target="../media/image-19-7.png"/><Relationship Id="rId8" Type="http://schemas.openxmlformats.org/officeDocument/2006/relationships/image" Target="../media/image-19-8.png"/><Relationship Id="rId9" Type="http://schemas.openxmlformats.org/officeDocument/2006/relationships/image" Target="../media/image-19-9.png"/><Relationship Id="rId10" Type="http://schemas.openxmlformats.org/officeDocument/2006/relationships/image" Target="../media/image-19-10.png"/><Relationship Id="rId11" Type="http://schemas.openxmlformats.org/officeDocument/2006/relationships/image" Target="../media/image-19-11.png"/><Relationship Id="rId12" Type="http://schemas.openxmlformats.org/officeDocument/2006/relationships/image" Target="../media/image-19-12.png"/><Relationship Id="rId13" Type="http://schemas.openxmlformats.org/officeDocument/2006/relationships/image" Target="../media/image-19-13.png"/><Relationship Id="rId14" Type="http://schemas.openxmlformats.org/officeDocument/2006/relationships/slideLayout" Target="../slideLayouts/slideLayout1.xml"/><Relationship Id="rId15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683855" y="440175"/>
            <a:ext cx="4256439" cy="42606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49050" y="440175"/>
            <a:ext cx="4558500" cy="53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449050" y="1101675"/>
            <a:ext cx="3905100" cy="359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938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Наследственность и изменчивость: как передаются и меняются признаки
</a:t>
            </a:r>
            <a:pPr algn="l" indent="0" marL="0">
              <a:lnSpc>
                <a:spcPct val="100000"/>
              </a:lnSpc>
              <a:buNone/>
            </a:pPr>
            <a:r>
              <a:rPr lang="en-US" sz="1313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13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гены определяют признаки и почему они меняются.
</a:t>
            </a:r>
            <a:endParaRPr lang="en-US" sz="3938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21350" y="740863"/>
            <a:ext cx="4150800" cy="366032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737875" y="739975"/>
            <a:ext cx="4053000" cy="45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72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Зачем биологии изучать наследственность и изменчивость
</a:t>
            </a:r>
            <a:endParaRPr lang="en-US" sz="1772" dirty="0"/>
          </a:p>
        </p:txBody>
      </p:sp>
      <p:sp>
        <p:nvSpPr>
          <p:cNvPr id="5" name="Text 1"/>
          <p:cNvSpPr txBox="1"/>
          <p:nvPr/>
        </p:nvSpPr>
        <p:spPr>
          <a:xfrm>
            <a:off x="4737875" y="1377275"/>
            <a:ext cx="4053000" cy="302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Наследственность сохраняет признаки вида, а изменчивость создаёт различия между особями. Вместе они объясняют селекцию, наследственные болезни, адаптацию организмов и ход эволюции в меняющейся среде.
</a:t>
            </a:r>
            <a:endParaRPr lang="en-US" sz="1600" dirty="0"/>
          </a:p>
        </p:txBody>
      </p:sp>
      <p:sp>
        <p:nvSpPr>
          <p:cNvPr id="6" name="Text 2"/>
          <p:cNvSpPr txBox="1"/>
          <p:nvPr/>
        </p:nvSpPr>
        <p:spPr>
          <a:xfrm>
            <a:off x="8546875" y="47042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400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24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546875" y="47042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400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2400" dirty="0"/>
          </a:p>
        </p:txBody>
      </p:sp>
      <p:sp>
        <p:nvSpPr>
          <p:cNvPr id="10" name="Text 1"/>
          <p:cNvSpPr txBox="1"/>
          <p:nvPr/>
        </p:nvSpPr>
        <p:spPr>
          <a:xfrm>
            <a:off x="537150" y="351841"/>
            <a:ext cx="8069700" cy="45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Генетическая информация и её носитель
</a:t>
            </a:r>
            <a:endParaRPr lang="en-US" sz="3000" dirty="0"/>
          </a:p>
        </p:txBody>
      </p:sp>
      <p:sp>
        <p:nvSpPr>
          <p:cNvPr id="11" name="Text 2"/>
          <p:cNvSpPr txBox="1"/>
          <p:nvPr/>
        </p:nvSpPr>
        <p:spPr>
          <a:xfrm>
            <a:off x="762250" y="1207150"/>
            <a:ext cx="2285862" cy="157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ДНК как носитель
</a:t>
            </a:r>
            <a:pPr algn="l" indent="0" marL="0">
              <a:lnSpc>
                <a:spcPct val="100000"/>
              </a:lnSpc>
              <a:buNone/>
            </a:pPr>
            <a:r>
              <a:rPr lang="en-US" sz="2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ДНК хранит наследственную информацию в последовательности четырёх нуклеотидов: аденина, тимина, гуанина и цитозина. Именно их порядок определяет, какую информацию несёт молекула.
</a:t>
            </a:r>
            <a:endParaRPr lang="en-US" sz="1100" dirty="0"/>
          </a:p>
        </p:txBody>
      </p:sp>
      <p:sp>
        <p:nvSpPr>
          <p:cNvPr id="12" name="Text 3"/>
          <p:cNvSpPr txBox="1"/>
          <p:nvPr/>
        </p:nvSpPr>
        <p:spPr>
          <a:xfrm>
            <a:off x="3698371" y="1207150"/>
            <a:ext cx="2285862" cy="157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такое ген
</a:t>
            </a:r>
            <a:pPr algn="l" indent="0" marL="0">
              <a:lnSpc>
                <a:spcPct val="100000"/>
              </a:lnSpc>
              <a:buNone/>
            </a:pPr>
            <a:r>
              <a:rPr lang="en-US" sz="2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Ген — это участок ДНК, содержащий программу синтеза белка или РНК. Через работу гена формируется конкретный признак организма, от строения клетки до особенностей обмена веществ.
</a:t>
            </a:r>
            <a:endParaRPr lang="en-US" sz="1100" dirty="0"/>
          </a:p>
        </p:txBody>
      </p:sp>
      <p:sp>
        <p:nvSpPr>
          <p:cNvPr id="13" name="Text 4"/>
          <p:cNvSpPr txBox="1"/>
          <p:nvPr/>
        </p:nvSpPr>
        <p:spPr>
          <a:xfrm>
            <a:off x="6634491" y="1207150"/>
            <a:ext cx="2285862" cy="157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Хромосомный набор
</a:t>
            </a:r>
            <a:pPr algn="l" indent="0" marL="0">
              <a:lnSpc>
                <a:spcPct val="100000"/>
              </a:lnSpc>
              <a:buNone/>
            </a:pPr>
            <a:r>
              <a:rPr lang="en-US" sz="2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человека 46 хромосом, объединённых в 23 пары. Половину набора потомок получает от матери, другую половину — от отца, поэтому наследственная информация комбинируется.
</a:t>
            </a:r>
            <a:endParaRPr lang="en-US" sz="1100" dirty="0"/>
          </a:p>
        </p:txBody>
      </p:sp>
      <p:sp>
        <p:nvSpPr>
          <p:cNvPr id="14" name="Text 5"/>
          <p:cNvSpPr txBox="1"/>
          <p:nvPr/>
        </p:nvSpPr>
        <p:spPr>
          <a:xfrm>
            <a:off x="782425" y="2858150"/>
            <a:ext cx="3739496" cy="157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Половое и соматическое
</a:t>
            </a:r>
            <a:pPr algn="l" indent="0" marL="0">
              <a:lnSpc>
                <a:spcPct val="100000"/>
              </a:lnSpc>
              <a:buNone/>
            </a:pPr>
            <a:r>
              <a:rPr lang="en-US" sz="2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Хромосомы образуют единый набор, но различаются по функциям. Одни определяют признаки организма в целом, другие связаны с полом и наследованием признаков, сцепленных с X- или Y-хромосомой.
</a:t>
            </a:r>
            <a:endParaRPr lang="en-US" sz="1100" dirty="0"/>
          </a:p>
        </p:txBody>
      </p:sp>
      <p:sp>
        <p:nvSpPr>
          <p:cNvPr id="15" name="Text 6"/>
          <p:cNvSpPr txBox="1"/>
          <p:nvPr/>
        </p:nvSpPr>
        <p:spPr>
          <a:xfrm>
            <a:off x="5180850" y="2858150"/>
            <a:ext cx="3739495" cy="157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Наследование информации
</a:t>
            </a:r>
            <a:pPr algn="l" indent="0" marL="0">
              <a:lnSpc>
                <a:spcPct val="100000"/>
              </a:lnSpc>
              <a:buNone/>
            </a:pPr>
            <a:r>
              <a:rPr lang="en-US" sz="2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Передача признаков идёт через сохранение и копирование ДНК при делении клеток и образовании гамет. Так обеспечивается преемственность признаков между поколениями и их возможные различия.
</a:t>
            </a:r>
            <a:endParaRPr lang="en-US" sz="11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169013" y="1041900"/>
            <a:ext cx="3973425" cy="41016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546875" y="47042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400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2400" dirty="0"/>
          </a:p>
        </p:txBody>
      </p:sp>
      <p:sp>
        <p:nvSpPr>
          <p:cNvPr id="9" name="Text 1"/>
          <p:cNvSpPr txBox="1"/>
          <p:nvPr/>
        </p:nvSpPr>
        <p:spPr>
          <a:xfrm>
            <a:off x="223650" y="351850"/>
            <a:ext cx="7658400" cy="45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10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Строение хромосом и расположение генов
</a:t>
            </a:r>
            <a:endParaRPr lang="en-US" sz="2810" dirty="0"/>
          </a:p>
        </p:txBody>
      </p:sp>
      <p:sp>
        <p:nvSpPr>
          <p:cNvPr id="10" name="Text 2"/>
          <p:cNvSpPr txBox="1"/>
          <p:nvPr/>
        </p:nvSpPr>
        <p:spPr>
          <a:xfrm>
            <a:off x="232200" y="1106978"/>
            <a:ext cx="6780484" cy="74230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ДНК и гистоны
</a:t>
            </a:r>
            <a:pPr algn="l" indent="0" marL="0">
              <a:lnSpc>
                <a:spcPct val="100000"/>
              </a:lnSpc>
              <a:buNone/>
            </a:pPr>
            <a:r>
              <a:rPr lang="en-US" sz="3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Хромосомы образованы молекулой ДНК, плотно упакованной с помощью белков-гистонов. Такая организация позволяет разместить длинную молекулу в ядре и защитить её при делении клетки.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232200" y="2036900"/>
            <a:ext cx="6376521" cy="74230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Линейное расположение генов
</a:t>
            </a:r>
            <a:pPr algn="l" indent="0" marL="0">
              <a:lnSpc>
                <a:spcPct val="100000"/>
              </a:lnSpc>
              <a:buNone/>
            </a:pPr>
            <a:r>
              <a:rPr lang="en-US" sz="3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Гены находятся на хромосомах в определённой последовательности. Каждому гену соответствует свой участок — локус, поэтому положение гена можно точно указать на карте хромосомы.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232200" y="2966800"/>
            <a:ext cx="5995916" cy="74230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Кариотип человека
</a:t>
            </a:r>
            <a:pPr algn="l" indent="0" marL="0">
              <a:lnSpc>
                <a:spcPct val="100000"/>
              </a:lnSpc>
              <a:buNone/>
            </a:pPr>
            <a:r>
              <a:rPr lang="en-US" sz="3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кариотипе человека выделяют 22 пары аутосом и 1 пару половых хромосом. Такой набор помогает сравнивать хромосомы по размеру, форме и особенностям строения.
</a:t>
            </a:r>
            <a:endParaRPr lang="en-US" sz="1200" dirty="0"/>
          </a:p>
        </p:txBody>
      </p:sp>
      <p:sp>
        <p:nvSpPr>
          <p:cNvPr id="13" name="Text 5"/>
          <p:cNvSpPr txBox="1"/>
          <p:nvPr/>
        </p:nvSpPr>
        <p:spPr>
          <a:xfrm>
            <a:off x="232200" y="3896725"/>
            <a:ext cx="5636803" cy="74230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Метафазная хромосома
</a:t>
            </a:r>
            <a:pPr algn="l" indent="0" marL="0">
              <a:lnSpc>
                <a:spcPct val="100000"/>
              </a:lnSpc>
              <a:buNone/>
            </a:pPr>
            <a:r>
              <a:rPr lang="en-US" sz="3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стадии метафазы хромосомы хорошо видны под микроскопом, потому что максимально спирализованы. В этот момент особенно отчётливо различимы сестринские хроматиды, соединённые в области центромеры.
</a:t>
            </a:r>
            <a:endParaRPr lang="en-US" sz="12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9550" y="1584186"/>
            <a:ext cx="8544900" cy="2876878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37150" y="351850"/>
            <a:ext cx="8069700" cy="47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370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Путь наследственной информации от ДНК к признаку
</a:t>
            </a:r>
            <a:endParaRPr lang="en-US" sz="2370" dirty="0"/>
          </a:p>
        </p:txBody>
      </p:sp>
      <p:sp>
        <p:nvSpPr>
          <p:cNvPr id="5" name="Text 1"/>
          <p:cNvSpPr txBox="1"/>
          <p:nvPr/>
        </p:nvSpPr>
        <p:spPr>
          <a:xfrm>
            <a:off x="537150" y="1078424"/>
            <a:ext cx="8069700" cy="36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4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показывает, как наследственная информация реализуется в клетке и влияет на фенотип.
</a:t>
            </a:r>
            <a:endParaRPr lang="en-US" sz="1441" dirty="0"/>
          </a:p>
        </p:txBody>
      </p:sp>
      <p:sp>
        <p:nvSpPr>
          <p:cNvPr id="6" name="Text 2"/>
          <p:cNvSpPr txBox="1"/>
          <p:nvPr/>
        </p:nvSpPr>
        <p:spPr>
          <a:xfrm>
            <a:off x="8546875" y="47042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400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24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546875" y="47042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400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2400" dirty="0"/>
          </a:p>
        </p:txBody>
      </p:sp>
      <p:sp>
        <p:nvSpPr>
          <p:cNvPr id="9" name="Text 1"/>
          <p:cNvSpPr txBox="1"/>
          <p:nvPr/>
        </p:nvSpPr>
        <p:spPr>
          <a:xfrm>
            <a:off x="537150" y="351841"/>
            <a:ext cx="8069700" cy="45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4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Законы Менделя как основа изучения наследования
</a:t>
            </a:r>
            <a:endParaRPr lang="en-US" sz="2414" dirty="0"/>
          </a:p>
        </p:txBody>
      </p:sp>
      <p:sp>
        <p:nvSpPr>
          <p:cNvPr id="10" name="Text 2"/>
          <p:cNvSpPr txBox="1"/>
          <p:nvPr/>
        </p:nvSpPr>
        <p:spPr>
          <a:xfrm>
            <a:off x="1078950" y="1225390"/>
            <a:ext cx="3266700" cy="136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Единообразие гибридов
</a:t>
            </a:r>
            <a:pPr algn="l" indent="0" marL="0">
              <a:lnSpc>
                <a:spcPct val="100000"/>
              </a:lnSpc>
              <a:buNone/>
            </a:pPr>
            <a:r>
              <a:rPr lang="en-US" sz="3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Первый закон Менделя описывает единообразие потомков первого поколения при скрещивании двух чистых линий. Все гибриды получают одинаковую комбинацию аллелей и сходный фенотип.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5278350" y="1225390"/>
            <a:ext cx="3266700" cy="136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1DDA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Расщепление признаков
</a:t>
            </a:r>
            <a:pPr algn="l" indent="0" marL="0">
              <a:lnSpc>
                <a:spcPct val="100000"/>
              </a:lnSpc>
              <a:buNone/>
            </a:pPr>
            <a:r>
              <a:rPr lang="en-US" sz="300" dirty="0">
                <a:solidFill>
                  <a:srgbClr val="F1DDA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DDA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Второй закон показывает, что во втором поколении признаки расходятся в определённых соотношениях. Это связано с тем, что аллели расходятся при образовании гамет и снова соединяются случайно.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1078950" y="2939890"/>
            <a:ext cx="3266700" cy="136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Независимое наследование
</a:t>
            </a:r>
            <a:pPr algn="l" indent="0" marL="0">
              <a:lnSpc>
                <a:spcPct val="100000"/>
              </a:lnSpc>
              <a:buNone/>
            </a:pPr>
            <a:r>
              <a:rPr lang="en-US" sz="3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Третий закон утверждает, что разные пары признаков наследуются независимо, если соответствующие гены находятся в разных парах хромосом. Поэтому возможно множество новых сочетаний признаков.
</a:t>
            </a:r>
            <a:endParaRPr lang="en-US" sz="1200" dirty="0"/>
          </a:p>
        </p:txBody>
      </p:sp>
      <p:sp>
        <p:nvSpPr>
          <p:cNvPr id="13" name="Text 5"/>
          <p:cNvSpPr txBox="1"/>
          <p:nvPr/>
        </p:nvSpPr>
        <p:spPr>
          <a:xfrm>
            <a:off x="5278350" y="2939890"/>
            <a:ext cx="3266700" cy="136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1DDA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Пределы применения
</a:t>
            </a:r>
            <a:pPr algn="l" indent="0" marL="0">
              <a:lnSpc>
                <a:spcPct val="100000"/>
              </a:lnSpc>
              <a:buNone/>
            </a:pPr>
            <a:r>
              <a:rPr lang="en-US" sz="300" dirty="0">
                <a:solidFill>
                  <a:srgbClr val="F1DDA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DDA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закономерности особенно наглядны при моногибридном и дигибридном скрещивании. Однако на практике их может изменять сцепление генов, взаимодействие аллелей и влияние среды.
</a:t>
            </a:r>
            <a:endParaRPr lang="en-US" sz="12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53200" y="1304528"/>
            <a:ext cx="3569400" cy="2292232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37150" y="351841"/>
            <a:ext cx="8069700" cy="45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типы наследования признаков
</a:t>
            </a:r>
            <a:endParaRPr lang="en-US" sz="3000" dirty="0"/>
          </a:p>
        </p:txBody>
      </p:sp>
      <p:sp>
        <p:nvSpPr>
          <p:cNvPr id="5" name="Text 1"/>
          <p:cNvSpPr txBox="1"/>
          <p:nvPr/>
        </p:nvSpPr>
        <p:spPr>
          <a:xfrm>
            <a:off x="537150" y="1315950"/>
            <a:ext cx="3780600" cy="158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помогает увидеть, как по-разному может проявляться один и тот же ген: от полного подавления одного аллеля до совместного действия нескольких вариантов.
</a:t>
            </a:r>
            <a:endParaRPr lang="en-US" sz="1600" dirty="0"/>
          </a:p>
        </p:txBody>
      </p:sp>
      <p:sp>
        <p:nvSpPr>
          <p:cNvPr id="6" name="Text 2"/>
          <p:cNvSpPr txBox="1"/>
          <p:nvPr/>
        </p:nvSpPr>
        <p:spPr>
          <a:xfrm>
            <a:off x="537150" y="3306200"/>
            <a:ext cx="3780600" cy="973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33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сложнее система аллелей, тем разнообразнее фенотипы. Особенно показателен пример ABO, где один признак определяется несколькими вариантами гена.
</a:t>
            </a:r>
            <a:endParaRPr lang="en-US" sz="1533" dirty="0"/>
          </a:p>
        </p:txBody>
      </p:sp>
      <p:sp>
        <p:nvSpPr>
          <p:cNvPr id="7" name="Text 3"/>
          <p:cNvSpPr txBox="1"/>
          <p:nvPr/>
        </p:nvSpPr>
        <p:spPr>
          <a:xfrm>
            <a:off x="5068950" y="3932454"/>
            <a:ext cx="3537900" cy="39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22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Схематическое сравнение типов наследования по учебной биологии; числовая шкала условная.
</a:t>
            </a:r>
            <a:endParaRPr lang="en-US" sz="1222" dirty="0"/>
          </a:p>
        </p:txBody>
      </p:sp>
      <p:sp>
        <p:nvSpPr>
          <p:cNvPr id="8" name="Text 4"/>
          <p:cNvSpPr txBox="1"/>
          <p:nvPr/>
        </p:nvSpPr>
        <p:spPr>
          <a:xfrm>
            <a:off x="8546875" y="47042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400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24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6450" y="1569956"/>
            <a:ext cx="3982500" cy="1891688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37150" y="351841"/>
            <a:ext cx="8069700" cy="45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61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Взаимодействие аллелей и примеры проявления
</a:t>
            </a:r>
            <a:endParaRPr lang="en-US" sz="2561" dirty="0"/>
          </a:p>
        </p:txBody>
      </p:sp>
      <p:sp>
        <p:nvSpPr>
          <p:cNvPr id="5" name="Text 1"/>
          <p:cNvSpPr txBox="1"/>
          <p:nvPr/>
        </p:nvSpPr>
        <p:spPr>
          <a:xfrm>
            <a:off x="4853575" y="1245101"/>
            <a:ext cx="3693300" cy="170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сопоставляет основные типы взаимодействия аллелей, фенотип гетерозиготы и характер проявления признака на понятных примерах.
</a:t>
            </a:r>
            <a:endParaRPr lang="en-US" sz="1600" dirty="0"/>
          </a:p>
        </p:txBody>
      </p:sp>
      <p:sp>
        <p:nvSpPr>
          <p:cNvPr id="6" name="Text 2"/>
          <p:cNvSpPr txBox="1"/>
          <p:nvPr/>
        </p:nvSpPr>
        <p:spPr>
          <a:xfrm>
            <a:off x="4853575" y="3326050"/>
            <a:ext cx="3693300" cy="107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Фенотип гетерозиготы не всегда повторяет доминантный аллель: результат зависит от способа взаимодействия аллелей и их числа в популяции.
</a:t>
            </a:r>
            <a:endParaRPr lang="en-US" sz="1600" dirty="0"/>
          </a:p>
        </p:txBody>
      </p:sp>
      <p:sp>
        <p:nvSpPr>
          <p:cNvPr id="7" name="Text 3"/>
          <p:cNvSpPr txBox="1"/>
          <p:nvPr/>
        </p:nvSpPr>
        <p:spPr>
          <a:xfrm>
            <a:off x="528750" y="4079490"/>
            <a:ext cx="3537900" cy="39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школьного курса генетики
</a:t>
            </a:r>
            <a:endParaRPr lang="en-US" sz="1400" dirty="0"/>
          </a:p>
        </p:txBody>
      </p:sp>
      <p:sp>
        <p:nvSpPr>
          <p:cNvPr id="8" name="Text 4"/>
          <p:cNvSpPr txBox="1"/>
          <p:nvPr/>
        </p:nvSpPr>
        <p:spPr>
          <a:xfrm>
            <a:off x="8546875" y="47042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400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24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546875" y="47042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400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2400" dirty="0"/>
          </a:p>
        </p:txBody>
      </p:sp>
      <p:sp>
        <p:nvSpPr>
          <p:cNvPr id="8" name="Text 1"/>
          <p:cNvSpPr txBox="1"/>
          <p:nvPr/>
        </p:nvSpPr>
        <p:spPr>
          <a:xfrm>
            <a:off x="535775" y="351850"/>
            <a:ext cx="8315700" cy="45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127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Генотип и фенотип как два уровня характеристики организма
</a:t>
            </a:r>
            <a:endParaRPr lang="en-US" sz="2127" dirty="0"/>
          </a:p>
        </p:txBody>
      </p:sp>
      <p:sp>
        <p:nvSpPr>
          <p:cNvPr id="9" name="Text 2"/>
          <p:cNvSpPr txBox="1"/>
          <p:nvPr/>
        </p:nvSpPr>
        <p:spPr>
          <a:xfrm>
            <a:off x="535775" y="1174275"/>
            <a:ext cx="3810000" cy="1564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такое генотип
</a:t>
            </a:r>
            <a:pPr algn="l" indent="0" marL="0">
              <a:lnSpc>
                <a:spcPct val="100000"/>
              </a:lnSpc>
              <a:buNone/>
            </a:pPr>
            <a:r>
              <a:rPr lang="en-US" sz="4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Генотип — это совокупность всех генов организма. Он задаёт наследственную программу, которая определяет возможности развития признаков, но не реализуется одинаково в любых условиях.
</a:t>
            </a:r>
            <a:endParaRPr lang="en-US" sz="1300" dirty="0"/>
          </a:p>
        </p:txBody>
      </p:sp>
      <p:sp>
        <p:nvSpPr>
          <p:cNvPr id="10" name="Text 3"/>
          <p:cNvSpPr txBox="1"/>
          <p:nvPr/>
        </p:nvSpPr>
        <p:spPr>
          <a:xfrm>
            <a:off x="5041475" y="1174275"/>
            <a:ext cx="3810000" cy="1564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такое фенотип
</a:t>
            </a:r>
            <a:pPr algn="l" indent="0" marL="0">
              <a:lnSpc>
                <a:spcPct val="100000"/>
              </a:lnSpc>
              <a:buNone/>
            </a:pPr>
            <a:r>
              <a:rPr lang="en-US" sz="4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Фенотип включает внешние и внутренние признаки организма. Он формируется в результате взаимодействия генотипа со средой и отражает реальное состояние организма в конкретный момент.
</a:t>
            </a:r>
            <a:endParaRPr lang="en-US" sz="1300" dirty="0"/>
          </a:p>
        </p:txBody>
      </p:sp>
      <p:sp>
        <p:nvSpPr>
          <p:cNvPr id="11" name="Text 4"/>
          <p:cNvSpPr txBox="1"/>
          <p:nvPr/>
        </p:nvSpPr>
        <p:spPr>
          <a:xfrm>
            <a:off x="535775" y="2830325"/>
            <a:ext cx="3810000" cy="1564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среды
</a:t>
            </a:r>
            <a:pPr algn="l" indent="0" marL="0">
              <a:lnSpc>
                <a:spcPct val="100000"/>
              </a:lnSpc>
              <a:buNone/>
            </a:pPr>
            <a:r>
              <a:rPr lang="en-US" sz="4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Один и тот же генотип может проявляться по-разному при изменении питания, температуры, физической нагрузки, заболеваний и образа жизни. Поэтому одинаковые наследственные данные не гарантируют одинаковый результат.
</a:t>
            </a:r>
            <a:endParaRPr lang="en-US" sz="1300" dirty="0"/>
          </a:p>
        </p:txBody>
      </p:sp>
      <p:sp>
        <p:nvSpPr>
          <p:cNvPr id="12" name="Text 5"/>
          <p:cNvSpPr txBox="1"/>
          <p:nvPr/>
        </p:nvSpPr>
        <p:spPr>
          <a:xfrm>
            <a:off x="5041475" y="2830325"/>
            <a:ext cx="3810000" cy="1564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Итог взаимодействия
</a:t>
            </a:r>
            <a:pPr algn="l" indent="0" marL="0">
              <a:lnSpc>
                <a:spcPct val="100000"/>
              </a:lnSpc>
              <a:buNone/>
            </a:pPr>
            <a:r>
              <a:rPr lang="en-US" sz="4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Фенотип — это не просто сумма признаков, а итог работы наследственной программы в конкретных условиях. Именно поэтому биология рассматривает организм как систему, зависимую и от генов, и от среды.
</a:t>
            </a:r>
            <a:endParaRPr lang="en-US" sz="13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185100" y="1146080"/>
            <a:ext cx="2958900" cy="289244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788925" y="1207150"/>
            <a:ext cx="5275200" cy="101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Кроссинговер
</a:t>
            </a:r>
            <a:pPr algn="l" indent="0" marL="0">
              <a:lnSpc>
                <a:spcPct val="100000"/>
              </a:lnSpc>
              <a:buNone/>
            </a:pPr>
            <a:r>
              <a:rPr lang="en-US" sz="4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профазе I мейоза гомологичные хромосомы обмениваются участками. Такой обмен создаёт новые сочетания аллелей в одной хромосоме и увеличивает наследственное разнообразие потомства.
</a:t>
            </a:r>
            <a:endParaRPr lang="en-US" sz="1300" dirty="0"/>
          </a:p>
        </p:txBody>
      </p:sp>
      <p:sp>
        <p:nvSpPr>
          <p:cNvPr id="9" name="Text 1"/>
          <p:cNvSpPr txBox="1"/>
          <p:nvPr/>
        </p:nvSpPr>
        <p:spPr>
          <a:xfrm>
            <a:off x="788925" y="2302600"/>
            <a:ext cx="5275200" cy="101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Независимое расхождение
</a:t>
            </a:r>
            <a:pPr algn="l" indent="0" marL="0">
              <a:lnSpc>
                <a:spcPct val="100000"/>
              </a:lnSpc>
              <a:buNone/>
            </a:pPr>
            <a:r>
              <a:rPr lang="en-US" sz="4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 мейозе хромосомы расходятся по гаметам независимо друг от друга. Из-за этого каждое половое клетка получает свой набор хромосом, а у потомков появляются новые комбинации признаков.
</a:t>
            </a:r>
            <a:endParaRPr lang="en-US" sz="1300" dirty="0"/>
          </a:p>
        </p:txBody>
      </p:sp>
      <p:sp>
        <p:nvSpPr>
          <p:cNvPr id="10" name="Text 2"/>
          <p:cNvSpPr txBox="1"/>
          <p:nvPr/>
        </p:nvSpPr>
        <p:spPr>
          <a:xfrm>
            <a:off x="788925" y="3398050"/>
            <a:ext cx="5275200" cy="101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Случайное оплодотворение
</a:t>
            </a:r>
            <a:pPr algn="l" indent="0" marL="0">
              <a:lnSpc>
                <a:spcPct val="100000"/>
              </a:lnSpc>
              <a:buNone/>
            </a:pPr>
            <a:r>
              <a:rPr lang="en-US" sz="4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 слиянии гамет встречаются случайные сочетания родительских аллелей. Даже у близких родственников это приводит к заметным различиям, потому что одинаковых комбинаций возникает очень много.
</a:t>
            </a:r>
            <a:endParaRPr lang="en-US" sz="1300" dirty="0"/>
          </a:p>
        </p:txBody>
      </p:sp>
      <p:sp>
        <p:nvSpPr>
          <p:cNvPr id="11" name="Text 3"/>
          <p:cNvSpPr txBox="1"/>
          <p:nvPr/>
        </p:nvSpPr>
        <p:spPr>
          <a:xfrm>
            <a:off x="8546875" y="47042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138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2138" dirty="0"/>
          </a:p>
        </p:txBody>
      </p:sp>
      <p:sp>
        <p:nvSpPr>
          <p:cNvPr id="12" name="Text 4"/>
          <p:cNvSpPr txBox="1"/>
          <p:nvPr/>
        </p:nvSpPr>
        <p:spPr>
          <a:xfrm>
            <a:off x="537150" y="351841"/>
            <a:ext cx="8069700" cy="45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19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Комбинативная изменчивость и её механизмы
</a:t>
            </a:r>
            <a:endParaRPr lang="en-US" sz="2719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546875" y="47042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248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2248" dirty="0"/>
          </a:p>
        </p:txBody>
      </p:sp>
      <p:sp>
        <p:nvSpPr>
          <p:cNvPr id="8" name="Text 1"/>
          <p:cNvSpPr txBox="1"/>
          <p:nvPr/>
        </p:nvSpPr>
        <p:spPr>
          <a:xfrm>
            <a:off x="223650" y="351850"/>
            <a:ext cx="7658400" cy="45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68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Мутационная изменчивость и её причины
</a:t>
            </a:r>
            <a:endParaRPr lang="en-US" sz="2868" dirty="0"/>
          </a:p>
        </p:txBody>
      </p:sp>
      <p:sp>
        <p:nvSpPr>
          <p:cNvPr id="9" name="Text 2"/>
          <p:cNvSpPr txBox="1"/>
          <p:nvPr/>
        </p:nvSpPr>
        <p:spPr>
          <a:xfrm>
            <a:off x="232200" y="1106991"/>
            <a:ext cx="6780484" cy="74231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такое мутации
</a:t>
            </a:r>
            <a:pPr algn="l" indent="0" marL="0">
              <a:lnSpc>
                <a:spcPct val="100000"/>
              </a:lnSpc>
              <a:buNone/>
            </a:pPr>
            <a:r>
              <a:rPr lang="en-US" sz="4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Мутации — это устойчивые изменения генетического материала, которые могут затрагивать отдельный ген, участок хромосомы или даже число хромосом в клетке. Они возникают спонтанно либо под действием внешних факторов.
</a:t>
            </a:r>
            <a:endParaRPr lang="en-US" sz="1300" dirty="0"/>
          </a:p>
        </p:txBody>
      </p:sp>
      <p:sp>
        <p:nvSpPr>
          <p:cNvPr id="10" name="Text 3"/>
          <p:cNvSpPr txBox="1"/>
          <p:nvPr/>
        </p:nvSpPr>
        <p:spPr>
          <a:xfrm>
            <a:off x="232200" y="2036915"/>
            <a:ext cx="6780484" cy="74231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Источники повреждений
</a:t>
            </a:r>
            <a:pPr algn="l" indent="0" marL="0">
              <a:lnSpc>
                <a:spcPct val="100000"/>
              </a:lnSpc>
              <a:buNone/>
            </a:pPr>
            <a:r>
              <a:rPr lang="en-US" sz="4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 основным мутагенам относятся ультрафиолетовое и ионизирующее излучение, некоторые химические вещества и вирусы. Они повышают вероятность ошибок при копировании ДНК и нарушений в работе наследственного материала.
</a:t>
            </a:r>
            <a:endParaRPr lang="en-US" sz="1300" dirty="0"/>
          </a:p>
        </p:txBody>
      </p:sp>
      <p:sp>
        <p:nvSpPr>
          <p:cNvPr id="11" name="Text 4"/>
          <p:cNvSpPr txBox="1"/>
          <p:nvPr/>
        </p:nvSpPr>
        <p:spPr>
          <a:xfrm>
            <a:off x="232200" y="2966827"/>
            <a:ext cx="6780484" cy="74231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они проявляются
</a:t>
            </a:r>
            <a:pPr algn="l" indent="0" marL="0">
              <a:lnSpc>
                <a:spcPct val="100000"/>
              </a:lnSpc>
              <a:buNone/>
            </a:pPr>
            <a:r>
              <a:rPr lang="en-US" sz="4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Большинство мутаций не заметны сразу: одни не влияют на признак, другие ухудшают жизнеспособность организма. Реже изменение оказывается полезным и помогает лучше приспособиться к конкретным условиям среды.
</a:t>
            </a:r>
            <a:endParaRPr lang="en-US" sz="1300" dirty="0"/>
          </a:p>
        </p:txBody>
      </p:sp>
      <p:sp>
        <p:nvSpPr>
          <p:cNvPr id="12" name="Text 5"/>
          <p:cNvSpPr txBox="1"/>
          <p:nvPr/>
        </p:nvSpPr>
        <p:spPr>
          <a:xfrm>
            <a:off x="232200" y="3896734"/>
            <a:ext cx="6780484" cy="74230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это важно
</a:t>
            </a:r>
            <a:pPr algn="l" indent="0" marL="0">
              <a:lnSpc>
                <a:spcPct val="100000"/>
              </a:lnSpc>
              <a:buNone/>
            </a:pPr>
            <a:r>
              <a:rPr lang="en-US" sz="4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Мутации создают новые варианты признаков и являются одним из главных источников наследственного разнообразия. Именно поэтому они имеют значение и для изучения болезней, и для понимания эволюции.
</a:t>
            </a:r>
            <a:endParaRPr lang="en-US" sz="13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53200" y="1304528"/>
            <a:ext cx="3569400" cy="2292232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37150" y="351841"/>
            <a:ext cx="8069700" cy="45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Виды мутаций по уровню изменений
</a:t>
            </a:r>
            <a:endParaRPr lang="en-US" sz="3000" dirty="0"/>
          </a:p>
        </p:txBody>
      </p:sp>
      <p:sp>
        <p:nvSpPr>
          <p:cNvPr id="5" name="Text 1"/>
          <p:cNvSpPr txBox="1"/>
          <p:nvPr/>
        </p:nvSpPr>
        <p:spPr>
          <a:xfrm>
            <a:off x="537150" y="1315950"/>
            <a:ext cx="3780600" cy="158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Разные мутации отличаются масштабом затронутых изменений: от одного гена до всего набора хромосом. Это помогает связать тип мутации с возможными последствиями.
</a:t>
            </a:r>
            <a:endParaRPr lang="en-US" sz="1600" dirty="0"/>
          </a:p>
        </p:txBody>
      </p:sp>
      <p:sp>
        <p:nvSpPr>
          <p:cNvPr id="6" name="Text 2"/>
          <p:cNvSpPr txBox="1"/>
          <p:nvPr/>
        </p:nvSpPr>
        <p:spPr>
          <a:xfrm>
            <a:off x="537150" y="3306200"/>
            <a:ext cx="3780600" cy="973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33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крупнее изменение, тем чаще оно затрагивает работу многих генов и сильнее влияет на организм; генные мутации обычно локальнее, геномные — наиболее масштабны.
</a:t>
            </a:r>
            <a:endParaRPr lang="en-US" sz="1533" dirty="0"/>
          </a:p>
        </p:txBody>
      </p:sp>
      <p:sp>
        <p:nvSpPr>
          <p:cNvPr id="7" name="Text 3"/>
          <p:cNvSpPr txBox="1"/>
          <p:nvPr/>
        </p:nvSpPr>
        <p:spPr>
          <a:xfrm>
            <a:off x="5068950" y="3932454"/>
            <a:ext cx="3537900" cy="39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48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Учебный курс по биологии; классификация мутаций по уровню генетических изменений
</a:t>
            </a:r>
            <a:endParaRPr lang="en-US" sz="1348" dirty="0"/>
          </a:p>
        </p:txBody>
      </p:sp>
      <p:sp>
        <p:nvSpPr>
          <p:cNvPr id="8" name="Text 4"/>
          <p:cNvSpPr txBox="1"/>
          <p:nvPr/>
        </p:nvSpPr>
        <p:spPr>
          <a:xfrm>
            <a:off x="8546875" y="47042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138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2138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95220" y="1128900"/>
            <a:ext cx="4354760" cy="1735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37150" y="351841"/>
            <a:ext cx="8069700" cy="45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43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Наследственная и модификационная изменчивость
</a:t>
            </a:r>
            <a:endParaRPr lang="en-US" sz="2443" dirty="0"/>
          </a:p>
        </p:txBody>
      </p:sp>
      <p:sp>
        <p:nvSpPr>
          <p:cNvPr id="5" name="Text 1"/>
          <p:cNvSpPr txBox="1"/>
          <p:nvPr/>
        </p:nvSpPr>
        <p:spPr>
          <a:xfrm>
            <a:off x="4934075" y="3111900"/>
            <a:ext cx="3583200" cy="102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Наследственная изменчивость закрепляется в потомстве, а модификационная помогает организму гибко реагировать на условия, не изменяя сам генотип.
</a:t>
            </a:r>
            <a:endParaRPr lang="en-US" sz="1600" dirty="0"/>
          </a:p>
        </p:txBody>
      </p:sp>
      <p:sp>
        <p:nvSpPr>
          <p:cNvPr id="6" name="Text 2"/>
          <p:cNvSpPr txBox="1"/>
          <p:nvPr/>
        </p:nvSpPr>
        <p:spPr>
          <a:xfrm>
            <a:off x="1971500" y="4463750"/>
            <a:ext cx="5178600" cy="39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школьного курса биологии
</a:t>
            </a:r>
            <a:endParaRPr lang="en-US" sz="1400" dirty="0"/>
          </a:p>
        </p:txBody>
      </p:sp>
      <p:sp>
        <p:nvSpPr>
          <p:cNvPr id="7" name="Text 3"/>
          <p:cNvSpPr txBox="1"/>
          <p:nvPr/>
        </p:nvSpPr>
        <p:spPr>
          <a:xfrm>
            <a:off x="620875" y="3111900"/>
            <a:ext cx="3583200" cy="102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показывает, что одна форма связана с изменением генотипа, а другая — с реакцией организма на условия среды.
</a:t>
            </a:r>
            <a:endParaRPr lang="en-US" sz="1600" dirty="0"/>
          </a:p>
        </p:txBody>
      </p:sp>
      <p:sp>
        <p:nvSpPr>
          <p:cNvPr id="8" name="Text 4"/>
          <p:cNvSpPr txBox="1"/>
          <p:nvPr/>
        </p:nvSpPr>
        <p:spPr>
          <a:xfrm>
            <a:off x="8546875" y="47042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138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2138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9550" y="1584186"/>
            <a:ext cx="8544900" cy="2876878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37150" y="351850"/>
            <a:ext cx="8069700" cy="47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 фактора среды к изменению признака
</a:t>
            </a:r>
            <a:endParaRPr lang="en-US" sz="3000" dirty="0"/>
          </a:p>
        </p:txBody>
      </p:sp>
      <p:sp>
        <p:nvSpPr>
          <p:cNvPr id="5" name="Text 1"/>
          <p:cNvSpPr txBox="1"/>
          <p:nvPr/>
        </p:nvSpPr>
        <p:spPr>
          <a:xfrm>
            <a:off x="537150" y="1078424"/>
            <a:ext cx="8069700" cy="36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4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отражает, как условия внешней среды влияют на обмен веществ, работу генов и итоговый фенотип организма.
</a:t>
            </a:r>
            <a:endParaRPr lang="en-US" sz="1441" dirty="0"/>
          </a:p>
        </p:txBody>
      </p:sp>
      <p:sp>
        <p:nvSpPr>
          <p:cNvPr id="6" name="Text 2"/>
          <p:cNvSpPr txBox="1"/>
          <p:nvPr/>
        </p:nvSpPr>
        <p:spPr>
          <a:xfrm>
            <a:off x="8546875" y="47042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138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2138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37875" y="1285325"/>
            <a:ext cx="690300" cy="6903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450088" y="1295008"/>
            <a:ext cx="754800" cy="670933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4194575" y="1328555"/>
            <a:ext cx="754800" cy="60384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3" name="Image 11" descr="preencoded.png">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4" name="Image 12" descr="preencoded.png">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6014506" y="1285325"/>
            <a:ext cx="604013" cy="690300"/>
          </a:xfrm>
          <a:prstGeom prst="rect">
            <a:avLst/>
          </a:prstGeom>
        </p:spPr>
      </p:pic>
      <p:pic>
        <p:nvPicPr>
          <p:cNvPr id="15" name="Image 13" descr="preencoded.png">    </p:cNvPr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6" name="Image 14" descr="preencoded.png">    </p:cNvPr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7" name="Image 15" descr="preencoded.png">    </p:cNvPr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7759006" y="1285325"/>
            <a:ext cx="604013" cy="690300"/>
          </a:xfrm>
          <a:prstGeom prst="rect">
            <a:avLst/>
          </a:prstGeom>
        </p:spPr>
      </p:pic>
      <p:sp>
        <p:nvSpPr>
          <p:cNvPr id="18" name="Text 0"/>
          <p:cNvSpPr txBox="1"/>
          <p:nvPr/>
        </p:nvSpPr>
        <p:spPr>
          <a:xfrm>
            <a:off x="524225" y="351850"/>
            <a:ext cx="8095500" cy="45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Наследственные болезни человека
</a:t>
            </a:r>
            <a:endParaRPr lang="en-US" sz="3000" dirty="0"/>
          </a:p>
        </p:txBody>
      </p:sp>
      <p:sp>
        <p:nvSpPr>
          <p:cNvPr id="19" name="Text 1"/>
          <p:cNvSpPr txBox="1"/>
          <p:nvPr/>
        </p:nvSpPr>
        <p:spPr>
          <a:xfrm>
            <a:off x="8546875" y="47042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138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2138" dirty="0"/>
          </a:p>
        </p:txBody>
      </p:sp>
      <p:sp>
        <p:nvSpPr>
          <p:cNvPr id="20" name="Text 2"/>
          <p:cNvSpPr txBox="1"/>
          <p:nvPr/>
        </p:nvSpPr>
        <p:spPr>
          <a:xfrm>
            <a:off x="404587" y="2334266"/>
            <a:ext cx="1356900" cy="186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48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Гемофилия
</a:t>
            </a:r>
            <a:pPr algn="ctr" indent="0" marL="0">
              <a:lnSpc>
                <a:spcPct val="100000"/>
              </a:lnSpc>
              <a:buNone/>
            </a:pPr>
            <a:r>
              <a:rPr lang="en-US" sz="1048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048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Заболевание связано с нарушением свертывания крови и часто наследуется сцепленно с X-хромосомой. У носителей признаки могут проявляться по-разному, поэтому особенно важны точная диагностика и наблюдение.
</a:t>
            </a:r>
            <a:endParaRPr lang="en-US" sz="1048" dirty="0"/>
          </a:p>
        </p:txBody>
      </p:sp>
      <p:sp>
        <p:nvSpPr>
          <p:cNvPr id="21" name="Text 3"/>
          <p:cNvSpPr txBox="1"/>
          <p:nvPr/>
        </p:nvSpPr>
        <p:spPr>
          <a:xfrm>
            <a:off x="2149099" y="2334266"/>
            <a:ext cx="1356900" cy="186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56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Дальтонизм
</a:t>
            </a:r>
            <a:pPr algn="ctr" indent="0" marL="0">
              <a:lnSpc>
                <a:spcPct val="100000"/>
              </a:lnSpc>
              <a:buNone/>
            </a:pPr>
            <a:r>
              <a:rPr lang="en-US" sz="1056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056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 этом нарушается различение некоторых цветов, чаще красного и зелёного. Состояние нередко связано с генами X-хромосомы, поэтому у мужчин проявляется заметно чаще, чем у женщин.
</a:t>
            </a:r>
            <a:endParaRPr lang="en-US" sz="1056" dirty="0"/>
          </a:p>
        </p:txBody>
      </p:sp>
      <p:sp>
        <p:nvSpPr>
          <p:cNvPr id="22" name="Text 4"/>
          <p:cNvSpPr txBox="1"/>
          <p:nvPr/>
        </p:nvSpPr>
        <p:spPr>
          <a:xfrm>
            <a:off x="3893612" y="2334266"/>
            <a:ext cx="1356900" cy="186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80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Муковисцидоз
</a:t>
            </a:r>
            <a:pPr algn="ctr" indent="0" marL="0">
              <a:lnSpc>
                <a:spcPct val="100000"/>
              </a:lnSpc>
              <a:buNone/>
            </a:pPr>
            <a:r>
              <a:rPr lang="en-US" sz="980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980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 тяжёлое наследственное заболевание затрагивает работу желёз внешней секреции и органов дыхания. Оно вызвано мутациями в гене и требует длительного медицинского сопровождения и специализированного лечения.
</a:t>
            </a:r>
            <a:endParaRPr lang="en-US" sz="980" dirty="0"/>
          </a:p>
        </p:txBody>
      </p:sp>
      <p:sp>
        <p:nvSpPr>
          <p:cNvPr id="23" name="Text 5"/>
          <p:cNvSpPr txBox="1"/>
          <p:nvPr/>
        </p:nvSpPr>
        <p:spPr>
          <a:xfrm>
            <a:off x="5638124" y="2334266"/>
            <a:ext cx="1356900" cy="186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80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Фенилкетонурия
</a:t>
            </a:r>
            <a:pPr algn="ctr" indent="0" marL="0">
              <a:lnSpc>
                <a:spcPct val="100000"/>
              </a:lnSpc>
              <a:buNone/>
            </a:pPr>
            <a:r>
              <a:rPr lang="en-US" sz="980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980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Нарушение обмена аминокислоты фенилаланина приводит к накоплению вредных веществ в организме. При раннем выявлении и строгой диете можно существенно снизить риск тяжёлых последствий для развития ребёнка.
</a:t>
            </a:r>
            <a:endParaRPr lang="en-US" sz="980" dirty="0"/>
          </a:p>
        </p:txBody>
      </p:sp>
      <p:sp>
        <p:nvSpPr>
          <p:cNvPr id="24" name="Text 6"/>
          <p:cNvSpPr txBox="1"/>
          <p:nvPr/>
        </p:nvSpPr>
        <p:spPr>
          <a:xfrm>
            <a:off x="7382637" y="2334266"/>
            <a:ext cx="1356900" cy="186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2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Хромосомные нарушения
</a:t>
            </a:r>
            <a:pPr algn="ctr" indent="0" marL="0">
              <a:lnSpc>
                <a:spcPct val="100000"/>
              </a:lnSpc>
              <a:buNone/>
            </a:pPr>
            <a:r>
              <a:rPr lang="en-US" sz="1002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002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Синдром Дауна связан не с отдельным геном, а с изменением числа хромосом. Такие состояния показывают, что наследственные болезни возникают как на уровне генов, так и на уровне кариотипа.
</a:t>
            </a:r>
            <a:endParaRPr lang="en-US" sz="1002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53200" y="1304528"/>
            <a:ext cx="3569400" cy="2292232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37150" y="351841"/>
            <a:ext cx="8069700" cy="45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Применение генетики в селекции
</a:t>
            </a:r>
            <a:endParaRPr lang="en-US" sz="3000" dirty="0"/>
          </a:p>
        </p:txBody>
      </p:sp>
      <p:sp>
        <p:nvSpPr>
          <p:cNvPr id="5" name="Text 1"/>
          <p:cNvSpPr txBox="1"/>
          <p:nvPr/>
        </p:nvSpPr>
        <p:spPr>
          <a:xfrm>
            <a:off x="537150" y="1315950"/>
            <a:ext cx="3780600" cy="158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Селекция опирается на наследственную изменчивость и целенаправленный отбор. Благодаря этому удаётся объединять полезные признаки в сортах и породах, востребованных в сельском хозяйстве.
</a:t>
            </a:r>
            <a:endParaRPr lang="en-US" sz="1600" dirty="0"/>
          </a:p>
        </p:txBody>
      </p:sp>
      <p:sp>
        <p:nvSpPr>
          <p:cNvPr id="6" name="Text 2"/>
          <p:cNvSpPr txBox="1"/>
          <p:nvPr/>
        </p:nvSpPr>
        <p:spPr>
          <a:xfrm>
            <a:off x="537150" y="3306200"/>
            <a:ext cx="3780600" cy="973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33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Генетические закономерности позволяют не случайно, а осознанно усиливать хозяйственно ценные свойства, повышая эффективность растениеводства и животноводства.
</a:t>
            </a:r>
            <a:endParaRPr lang="en-US" sz="1533" dirty="0"/>
          </a:p>
        </p:txBody>
      </p:sp>
      <p:sp>
        <p:nvSpPr>
          <p:cNvPr id="7" name="Text 3"/>
          <p:cNvSpPr txBox="1"/>
          <p:nvPr/>
        </p:nvSpPr>
        <p:spPr>
          <a:xfrm>
            <a:off x="5068950" y="3932454"/>
            <a:ext cx="3537900" cy="39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данных учебной селекции; без числовых статистических измерений
</a:t>
            </a:r>
            <a:endParaRPr lang="en-US" sz="1400" dirty="0"/>
          </a:p>
        </p:txBody>
      </p:sp>
      <p:sp>
        <p:nvSpPr>
          <p:cNvPr id="8" name="Text 4"/>
          <p:cNvSpPr txBox="1"/>
          <p:nvPr/>
        </p:nvSpPr>
        <p:spPr>
          <a:xfrm>
            <a:off x="8546875" y="47042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138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2138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4000" y="1125896"/>
            <a:ext cx="2769600" cy="153355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187197" y="1125896"/>
            <a:ext cx="2769600" cy="1533558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071553" y="1125896"/>
            <a:ext cx="2769600" cy="1533558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535250" y="3600228"/>
            <a:ext cx="2327100" cy="76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48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Генетическое тестирование помогает выявить носительство наследственных мутаций ещё до появления симптомов. Это особенно важно в семьях, где уже встречались тяжёлые заболевания. Результаты анализа позволяют заранее оценить риск и выбрать более точную тактику наблюдения.
</a:t>
            </a:r>
            <a:endParaRPr lang="en-US" sz="848" dirty="0"/>
          </a:p>
        </p:txBody>
      </p:sp>
      <p:sp>
        <p:nvSpPr>
          <p:cNvPr id="10" name="Text 1"/>
          <p:cNvSpPr txBox="1"/>
          <p:nvPr/>
        </p:nvSpPr>
        <p:spPr>
          <a:xfrm>
            <a:off x="535250" y="2837554"/>
            <a:ext cx="2327100" cy="42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Тест, который предупреждает
</a:t>
            </a:r>
            <a:endParaRPr lang="en-US" sz="1600" dirty="0"/>
          </a:p>
        </p:txBody>
      </p:sp>
      <p:sp>
        <p:nvSpPr>
          <p:cNvPr id="11" name="Text 2"/>
          <p:cNvSpPr txBox="1"/>
          <p:nvPr/>
        </p:nvSpPr>
        <p:spPr>
          <a:xfrm>
            <a:off x="3408450" y="3600228"/>
            <a:ext cx="2327100" cy="76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3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Пренатальные исследования позволяют обнаружить хромосомные аномалии на ранних этапах развития плода. Такая информация нужна врачам и родителям, чтобы заранее обсудить возможные медицинские решения и организовать сопровождение беременности на основе данных, а не догадок.
</a:t>
            </a:r>
            <a:endParaRPr lang="en-US" sz="830" dirty="0"/>
          </a:p>
        </p:txBody>
      </p:sp>
      <p:sp>
        <p:nvSpPr>
          <p:cNvPr id="12" name="Text 3"/>
          <p:cNvSpPr txBox="1"/>
          <p:nvPr/>
        </p:nvSpPr>
        <p:spPr>
          <a:xfrm>
            <a:off x="3408450" y="2837554"/>
            <a:ext cx="2327100" cy="42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Диагностика до рождения
</a:t>
            </a:r>
            <a:endParaRPr lang="en-US" sz="1600" dirty="0"/>
          </a:p>
        </p:txBody>
      </p:sp>
      <p:sp>
        <p:nvSpPr>
          <p:cNvPr id="13" name="Text 4"/>
          <p:cNvSpPr txBox="1"/>
          <p:nvPr/>
        </p:nvSpPr>
        <p:spPr>
          <a:xfrm>
            <a:off x="6281650" y="3600228"/>
            <a:ext cx="2327100" cy="76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59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Методы генной инженерии используют клетки как «фабрики» для получения нужных веществ. Так получают человеческий инсулин, ферменты, вакцины и диагностические препараты, которые применяются в медицине и делают лечение более доступным и точным.
</a:t>
            </a:r>
            <a:endParaRPr lang="en-US" sz="859" dirty="0"/>
          </a:p>
        </p:txBody>
      </p:sp>
      <p:sp>
        <p:nvSpPr>
          <p:cNvPr id="14" name="Text 5"/>
          <p:cNvSpPr txBox="1"/>
          <p:nvPr/>
        </p:nvSpPr>
        <p:spPr>
          <a:xfrm>
            <a:off x="6281650" y="2837554"/>
            <a:ext cx="2327100" cy="42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Биотехнологии в действии
</a:t>
            </a:r>
            <a:endParaRPr lang="en-US" sz="1600" dirty="0"/>
          </a:p>
        </p:txBody>
      </p:sp>
      <p:sp>
        <p:nvSpPr>
          <p:cNvPr id="15" name="Text 6"/>
          <p:cNvSpPr txBox="1"/>
          <p:nvPr/>
        </p:nvSpPr>
        <p:spPr>
          <a:xfrm>
            <a:off x="8546875" y="47042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138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2138" dirty="0"/>
          </a:p>
        </p:txBody>
      </p:sp>
      <p:sp>
        <p:nvSpPr>
          <p:cNvPr id="16" name="Text 7"/>
          <p:cNvSpPr txBox="1"/>
          <p:nvPr/>
        </p:nvSpPr>
        <p:spPr>
          <a:xfrm>
            <a:off x="537150" y="351850"/>
            <a:ext cx="8083500" cy="45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Генетика в медицине и биотехнологии
</a:t>
            </a:r>
            <a:endParaRPr lang="en-US" sz="30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6450" y="1405971"/>
            <a:ext cx="3982500" cy="2219658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37150" y="351841"/>
            <a:ext cx="8069700" cy="45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Ключевые термины темы
</a:t>
            </a:r>
            <a:endParaRPr lang="en-US" sz="3000" dirty="0"/>
          </a:p>
        </p:txBody>
      </p:sp>
      <p:sp>
        <p:nvSpPr>
          <p:cNvPr id="5" name="Text 1"/>
          <p:cNvSpPr txBox="1"/>
          <p:nvPr/>
        </p:nvSpPr>
        <p:spPr>
          <a:xfrm>
            <a:off x="4853575" y="1245101"/>
            <a:ext cx="3693300" cy="170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Ниже собраны основные понятия, без которых трудно объяснять наследование, изменчивость и работу генетического материала.
</a:t>
            </a:r>
            <a:endParaRPr lang="en-US" sz="1600" dirty="0"/>
          </a:p>
        </p:txBody>
      </p:sp>
      <p:sp>
        <p:nvSpPr>
          <p:cNvPr id="6" name="Text 2"/>
          <p:cNvSpPr txBox="1"/>
          <p:nvPr/>
        </p:nvSpPr>
        <p:spPr>
          <a:xfrm>
            <a:off x="4853575" y="3326050"/>
            <a:ext cx="3693300" cy="107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53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Термины связаны между собой: генотип определяет наследственную основу, фенотип — её проявление, а мутации и кроссинговер создают новые варианты наследственной информации.
</a:t>
            </a:r>
            <a:endParaRPr lang="en-US" sz="1553" dirty="0"/>
          </a:p>
        </p:txBody>
      </p:sp>
      <p:sp>
        <p:nvSpPr>
          <p:cNvPr id="7" name="Text 3"/>
          <p:cNvSpPr txBox="1"/>
          <p:nvPr/>
        </p:nvSpPr>
        <p:spPr>
          <a:xfrm>
            <a:off x="528750" y="4079490"/>
            <a:ext cx="3537900" cy="39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курс биологии
</a:t>
            </a:r>
            <a:endParaRPr lang="en-US" sz="1400" dirty="0"/>
          </a:p>
        </p:txBody>
      </p:sp>
      <p:sp>
        <p:nvSpPr>
          <p:cNvPr id="8" name="Text 4"/>
          <p:cNvSpPr txBox="1"/>
          <p:nvPr/>
        </p:nvSpPr>
        <p:spPr>
          <a:xfrm>
            <a:off x="8546875" y="47042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138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2138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01625" y="1328100"/>
            <a:ext cx="690300" cy="6903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151825" y="1328100"/>
            <a:ext cx="690300" cy="6903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5302063" y="1328100"/>
            <a:ext cx="690300" cy="6903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3" name="Image 11" descr="preencoded.png">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4" name="Image 12" descr="preencoded.png">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7538550" y="1328100"/>
            <a:ext cx="517725" cy="690300"/>
          </a:xfrm>
          <a:prstGeom prst="rect">
            <a:avLst/>
          </a:prstGeom>
        </p:spPr>
      </p:pic>
      <p:sp>
        <p:nvSpPr>
          <p:cNvPr id="15" name="Text 0"/>
          <p:cNvSpPr txBox="1"/>
          <p:nvPr/>
        </p:nvSpPr>
        <p:spPr>
          <a:xfrm>
            <a:off x="506100" y="363625"/>
            <a:ext cx="8131800" cy="45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235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генетическое разнообразие важно для эволюции
</a:t>
            </a:r>
            <a:endParaRPr lang="en-US" sz="2235" dirty="0"/>
          </a:p>
        </p:txBody>
      </p:sp>
      <p:sp>
        <p:nvSpPr>
          <p:cNvPr id="16" name="Text 1"/>
          <p:cNvSpPr txBox="1"/>
          <p:nvPr/>
        </p:nvSpPr>
        <p:spPr>
          <a:xfrm>
            <a:off x="8546875" y="47042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138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2138" dirty="0"/>
          </a:p>
        </p:txBody>
      </p:sp>
      <p:sp>
        <p:nvSpPr>
          <p:cNvPr id="17" name="Text 2"/>
          <p:cNvSpPr txBox="1"/>
          <p:nvPr/>
        </p:nvSpPr>
        <p:spPr>
          <a:xfrm>
            <a:off x="498963" y="2360099"/>
            <a:ext cx="1695600" cy="186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9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Материал для отбора
</a:t>
            </a:r>
            <a:pPr algn="ctr" indent="0" marL="0">
              <a:lnSpc>
                <a:spcPct val="100000"/>
              </a:lnSpc>
              <a:buNone/>
            </a:pPr>
            <a:r>
              <a:rPr lang="en-US" sz="1109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109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Наследственная изменчивость создаёт в популяции множество вариантов признаков. Естественный отбор «проверяет» их в конкретной среде, сохраняя те, которые повышают выживаемость и успешность размножения.
</a:t>
            </a:r>
            <a:endParaRPr lang="en-US" sz="1109" dirty="0"/>
          </a:p>
        </p:txBody>
      </p:sp>
      <p:sp>
        <p:nvSpPr>
          <p:cNvPr id="18" name="Text 3"/>
          <p:cNvSpPr txBox="1"/>
          <p:nvPr/>
        </p:nvSpPr>
        <p:spPr>
          <a:xfrm>
            <a:off x="2649379" y="2360099"/>
            <a:ext cx="1695600" cy="186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50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Приспособление к условиям
</a:t>
            </a:r>
            <a:pPr algn="ctr" indent="0" marL="0">
              <a:lnSpc>
                <a:spcPct val="100000"/>
              </a:lnSpc>
              <a:buNone/>
            </a:pPr>
            <a:r>
              <a:rPr lang="en-US" sz="1050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среда меняется, именно разнообразие признаков даёт шанс части особей оказаться более устойчивыми. Благодаря этому популяция может сохраняться при колебаниях температуры, пищи или других факторов.
</a:t>
            </a:r>
            <a:endParaRPr lang="en-US" sz="1050" dirty="0"/>
          </a:p>
        </p:txBody>
      </p:sp>
      <p:sp>
        <p:nvSpPr>
          <p:cNvPr id="19" name="Text 4"/>
          <p:cNvSpPr txBox="1"/>
          <p:nvPr/>
        </p:nvSpPr>
        <p:spPr>
          <a:xfrm>
            <a:off x="4799438" y="2360099"/>
            <a:ext cx="1695600" cy="186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5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Появление новых форм
</a:t>
            </a:r>
            <a:pPr algn="ctr" indent="0" marL="0">
              <a:lnSpc>
                <a:spcPct val="100000"/>
              </a:lnSpc>
              <a:buNone/>
            </a:pPr>
            <a:r>
              <a:rPr lang="en-US" sz="1105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105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бы все особи были одинаковыми, отбору нечего было бы «выбирать». Разнообразие позволяет возникать и закрепляться новым сочетаниям признаков, которые со временем могут стать эволюционно значимыми.
</a:t>
            </a:r>
            <a:endParaRPr lang="en-US" sz="1105" dirty="0"/>
          </a:p>
        </p:txBody>
      </p:sp>
      <p:sp>
        <p:nvSpPr>
          <p:cNvPr id="20" name="Text 5"/>
          <p:cNvSpPr txBox="1"/>
          <p:nvPr/>
        </p:nvSpPr>
        <p:spPr>
          <a:xfrm>
            <a:off x="6949490" y="2360099"/>
            <a:ext cx="1695600" cy="186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22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Долгосрочное развитие
</a:t>
            </a:r>
            <a:pPr algn="ctr" indent="0" marL="0">
              <a:lnSpc>
                <a:spcPct val="100000"/>
              </a:lnSpc>
              <a:buNone/>
            </a:pPr>
            <a:r>
              <a:rPr lang="en-US" sz="1122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122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Эволюция — это не разовое изменение, а длительный процесс накопления полезных наследственных признаков. Генетическое разнообразие делает его возможным и поддерживает появление адаптированных видов.
</a:t>
            </a:r>
            <a:endParaRPr lang="en-US" sz="1122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60675" y="2255925"/>
            <a:ext cx="5233800" cy="26334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4000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Итог темы: наследственность и изменчивость
</a:t>
            </a:r>
            <a:pPr algn="l" indent="0" marL="0">
              <a:lnSpc>
                <a:spcPct val="100000"/>
              </a:lnSpc>
              <a:buNone/>
            </a:pPr>
            <a:r>
              <a:rPr lang="en-US" sz="1455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55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Наследственность сохраняет биологическую информацию, а изменчивость создаёт разнообразие признаков. Вместе они объясняют развитие организмов, наследственные болезни, возможности селекции и путь эволюционных изменений.
</a:t>
            </a:r>
            <a:endParaRPr lang="en-US" sz="40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2026-06-01T23:02:22Z</dcterms:created>
  <dcterms:modified xsi:type="dcterms:W3CDTF">2026-06-01T23:02:22Z</dcterms:modified>
</cp:coreProperties>
</file>