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97156" y="0"/>
            <a:ext cx="47466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325" y="144325"/>
            <a:ext cx="3790800" cy="18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1930-х годов: эпоха канона, запретов и великих произведений
</a:t>
            </a:r>
            <a:endParaRPr lang="en-US" sz="3261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2203500"/>
            <a:ext cx="37908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стало частью идеологии, литература сохранила внутреннюю свободу.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06100" y="3476325"/>
            <a:ext cx="1867500" cy="2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0400" y="895548"/>
            <a:ext cx="3430200" cy="3366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2400" y="144325"/>
            <a:ext cx="3858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Десятилетие давления и культурных перемен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1193025"/>
            <a:ext cx="37812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1930-е годы стали временем индустриализации, репрессий и усиления контроля над культурой. Именно тогда литература оказалась между официальной нормой и личной правдой автора, а вопрос о том, что можно и нельзя писать, стал ключевым.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92675" y="44561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литературные процессы 1930-х годов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Наряду с официальной литературой развивались тексты, рассчитанные на подтекст, аллюзию и скрытый конфликт с эпохой.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Официальный канон доминировал, но наиболее глубокие художественные открытия часто рождались в пограничных формах.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школьного курса истории русской литературы XX века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44325" y="144325"/>
            <a:ext cx="5849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Социалистический реализм как обязательный метод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1934 году социалистический реализм был закреплён как официальный метод советской литературы. Он требовал изображать действительность не статично, а в её «революционном развитии», подчёркивая движение к светлому будущему.
</a:t>
            </a:r>
            <a:endParaRPr lang="en-US" sz="1195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44450" y="21872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Центральной фигурой становился положительный герой: дисциплинированный, идейно устойчивый и готовый подчинить личное общее цели. Его судьба должна была убеждать читателя в правоте коллективного пути и исторического оптимизма.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44325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получила воспитательную функцию: она должна была формировать советское мировоззрение, прославлять труд и показывать созидание как нравственную норму. Эстетическая самостоятельность текста отходила на второй план.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275" y="1213952"/>
            <a:ext cx="2366100" cy="20287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8943" y="1213952"/>
            <a:ext cx="2366100" cy="20287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622" y="1213952"/>
            <a:ext cx="2366100" cy="20287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75393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 Горький и новый образ писателя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721314" y="3405808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как символ эпохи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 Горького в 1930-е годы воспринимали как фигуру, через которую новая культурная политика получала историческую легитимацию. Его имя связывали с народностью, общественной ответственностью искусства и высоким статусом литератора в государстве.
</a:t>
            </a:r>
            <a:endParaRPr lang="en-US" sz="843" dirty="0"/>
          </a:p>
        </p:txBody>
      </p:sp>
      <p:sp>
        <p:nvSpPr>
          <p:cNvPr id="10" name="Text 3"/>
          <p:cNvSpPr txBox="1"/>
          <p:nvPr/>
        </p:nvSpPr>
        <p:spPr>
          <a:xfrm>
            <a:off x="3574040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Съезд 1934 года и публичный канон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Первого съезда писателей СССР закрепили представление о писателе как о выразителе эпохи и участнике большого государственного проекта. Горький стал одной из центральных фигур этого официального культурного языка.
</a:t>
            </a:r>
            <a:endParaRPr lang="en-US" sz="843" dirty="0"/>
          </a:p>
        </p:txBody>
      </p:sp>
      <p:sp>
        <p:nvSpPr>
          <p:cNvPr id="11" name="Text 4"/>
          <p:cNvSpPr txBox="1"/>
          <p:nvPr/>
        </p:nvSpPr>
        <p:spPr>
          <a:xfrm>
            <a:off x="6426765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на страницах и в кадре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визуального ряда особенно важны фотография Горького, документы съезда и обложки изданий с его именем. Вместе они показывают, как личность автора превращалась в знак советской литературной нормы.
</a:t>
            </a:r>
            <a:endParaRPr lang="en-US" sz="94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6450" y="1545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Героический канон: А. Фадеев и Н. Островский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106450" y="118650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«Разгроме» А. Фадеев показывает, как личная воля героя проверяется в условиях военного и идеологического напряжения. Важнее всего оказывается готовность служить делу, даже когда это требует отказа от частного интереса.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2147400" y="22205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Н. Островского «Как закалялась сталь» закрепил образ человека, который преодолевает боль, болезнь и сомнения ради общего идеала. Именно поэтому книга стала образцом стойкости для школьного чтения.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06450" y="325465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произведения сформировали каноническую модель героя 1930-х годов: он не замыкается на себе, а соотносит собственную судьбу с задачами коллектива, партии и исторического времени.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2157106" y="42886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герой был важен не только как литературный персонаж, но и как образец поведения. Через него литература превращалась в средство воспитания, дисциплины и идеологической мобилизации.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696" y="1805970"/>
            <a:ext cx="682500" cy="68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1782" y="1827349"/>
            <a:ext cx="719700" cy="6397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6112" y="3578278"/>
            <a:ext cx="719700" cy="5757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1782" y="3546299"/>
            <a:ext cx="719700" cy="63973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06100" y="144325"/>
            <a:ext cx="5275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роман как разговор о настоящем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90941" y="1805975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Прошлое как зеркало эпохи
</a:t>
            </a:r>
            <a:pPr algn="l" indent="0" marL="0">
              <a:lnSpc>
                <a:spcPct val="115000"/>
              </a:lnSpc>
              <a:buNone/>
            </a:pPr>
            <a:r>
              <a:rPr lang="en-US" sz="5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проза обращалась к прошлому не ради реконструкции деталей, а чтобы осмыслить современные вопросы власти, ответственности и выбора. История становилась способом говорить о настоящем косвенно, но предельно ясно.
</a:t>
            </a:r>
            <a:endParaRPr lang="en-US" sz="657" dirty="0"/>
          </a:p>
        </p:txBody>
      </p:sp>
      <p:sp>
        <p:nvSpPr>
          <p:cNvPr id="10" name="Text 3"/>
          <p:cNvSpPr txBox="1"/>
          <p:nvPr/>
        </p:nvSpPr>
        <p:spPr>
          <a:xfrm>
            <a:off x="5546627" y="180597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I как фигура преобразования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5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романе А. Н. Толстого «Пётр Первый» государственная воля, реформы и строительная энергия показаны как движущая сила истории. Через образ Петра автор подчёркивал масштаб преобразований и цену исторического рывка.
</a:t>
            </a:r>
            <a:endParaRPr lang="en-US" sz="657" dirty="0"/>
          </a:p>
        </p:txBody>
      </p:sp>
      <p:sp>
        <p:nvSpPr>
          <p:cNvPr id="11" name="Text 4"/>
          <p:cNvSpPr txBox="1"/>
          <p:nvPr/>
        </p:nvSpPr>
        <p:spPr>
          <a:xfrm>
            <a:off x="1890956" y="3524913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Личность и государство
</a:t>
            </a:r>
            <a:pPr algn="l" indent="0" marL="0">
              <a:lnSpc>
                <a:spcPct val="115000"/>
              </a:lnSpc>
              <a:buNone/>
            </a:pPr>
            <a:r>
              <a:rPr lang="en-US" sz="5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роман 1930-х годов постоянно сравнивал судьбу отдельного человека с задачами страны. На этом фоне особенно заметным становился вопрос: кто формирует историю — личность или государство?
</a:t>
            </a:r>
            <a:endParaRPr lang="en-US" sz="699" dirty="0"/>
          </a:p>
        </p:txBody>
      </p:sp>
      <p:sp>
        <p:nvSpPr>
          <p:cNvPr id="12" name="Text 5"/>
          <p:cNvSpPr txBox="1"/>
          <p:nvPr/>
        </p:nvSpPr>
        <p:spPr>
          <a:xfrm>
            <a:off x="5546627" y="352492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Национальная 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5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к прошлому помогало закреплять представление о преемственности русской истории. Для читателя исторический роман становился не только увлекательным сюжетом, но и уроком исторического мышления.
</a:t>
            </a:r>
            <a:endParaRPr lang="en-US" sz="66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9625" y="2024681"/>
            <a:ext cx="4009200" cy="10907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49" y="147750"/>
            <a:ext cx="58788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авторы и произведения 1930-х годов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139278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десятилетие объединило официально признанные книги и тексты, долго остававшиеся вне печати.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176411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Литературная карта 1930-х включает и канон, и «скрытые» тексты, чья значимость раскрылась позже.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408676"/>
            <a:ext cx="17877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русской литературы XX века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75000" y="1443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Шолохов и трагедия гражданской истории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19877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«Тихом Доне» Шолохов показывает, как Гражданская война разрывает привычный уклад казачьего мира. На первом плане оказывается не только событие, но и разрушение человеческих связей, памяти и укоренённости.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3175000" y="21770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отличается эпической широтой и точностью бытовых деталей: через повседневность, речь, обычаи и семейные конфликты раскрывается историческая катастрофа. Это делает книгу убедительной и психологически многослойной.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137650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1930-е годы Шолохов стал одной из самых заметных фигур советской литературы. Его роман воспринимался как масштабное произведение о судьбе народа в революционную эпоху.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7400" y="1443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Булгаков: писатель вне официального канона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 не вписывался в принципы социалистического реализма: его проза и драматургия строились на сатире, философском споре и внимании к внутренней свободе человека.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4237950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текстах комическое часто соседствует с тревогой, а бытовая сцена превращается в размышление о власти, страхе и достоинстве художника. Такой приём усиливает глубину произведений.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6284750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 стал одним из главных примеров литературной независимости в 1930-е годы. Его творчество показывает, что даже в жёстких условиях можно сохранять художественную самостоятельность и нравственную позицию.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2147400" y="2197803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пьесы Булгакова сталкивались с запретами, а значительная часть прозы при жизни автора не могла появиться в печати. Это сделало его судьбу особенно показательной для эпохи цензуры.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8050" y="1189850"/>
            <a:ext cx="2832300" cy="18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1934
</a:t>
            </a:r>
            <a:endParaRPr lang="en-US" sz="7800" dirty="0"/>
          </a:p>
        </p:txBody>
      </p:sp>
      <p:sp>
        <p:nvSpPr>
          <p:cNvPr id="4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5179799" y="1169850"/>
            <a:ext cx="2877000" cy="18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Арест Мандельштама обозначил границу, за которой личный голос поэта оказался под прямой угрозой. Для эпохи это стало знаком: слово тоже могло быть объектом репрессии.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5189814" y="3400000"/>
            <a:ext cx="18396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русской литературы XX века; арест Осипа Мандельштама в 1934 году.
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1108050" y="3182050"/>
            <a:ext cx="28323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9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год стал символом давления на поэзию и свободное слово.
</a:t>
            </a:r>
            <a:endParaRPr lang="en-US" sz="195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Литературная система 1930-х: от идеологии к чтению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 материалам о советской литературной политике 1930-х годов и роли Союза писателей СССР.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6450" y="1545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Сатира, гротеск и эзопов язык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171550" y="1143000"/>
            <a:ext cx="3784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Сатира позволяла показывать бюрократию, страх и абсурд через смех и преувеличение, не называя явления прямо. Так текст сохранял критическую силу и обходил цензурные запреты.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06450" y="2177075"/>
            <a:ext cx="3784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Гротеск и фантастика расширяли смысловой план произведения: внешне невероятное обнажало внутреннюю логику эпохи. В такой форме особенно заметны деформация нормы и нравственная тревога.
</a:t>
            </a:r>
            <a:endParaRPr lang="en-US" sz="1180" dirty="0"/>
          </a:p>
        </p:txBody>
      </p:sp>
      <p:sp>
        <p:nvSpPr>
          <p:cNvPr id="7" name="Text 4"/>
          <p:cNvSpPr txBox="1"/>
          <p:nvPr/>
        </p:nvSpPr>
        <p:spPr>
          <a:xfrm>
            <a:off x="3192835" y="3211150"/>
            <a:ext cx="3784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Эзопов язык строился на намёке, аллюзии и подтексте. Он требовал внимательного чтения и превращал художественный текст в пространство скрытого разговора между автором и читателем.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925" y="890679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75675" y="1443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Репрессии и судьбы писателей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207925" y="2173350"/>
            <a:ext cx="37917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под угрозой
</a:t>
            </a:r>
            <a:pPr algn="l" indent="0" marL="0">
              <a:lnSpc>
                <a:spcPct val="115000"/>
              </a:lnSpc>
              <a:buNone/>
            </a:pPr>
            <a:r>
              <a:rPr lang="en-US" sz="9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трагичными стали судьбы Мандельштама, Клюева, Бабеля и Пильняка. Их опыт показывает, насколько тесно в эту эпоху были связаны литература, страх и государственная репрессия.
</a:t>
            </a:r>
            <a:endParaRPr lang="en-US" sz="1012" dirty="0"/>
          </a:p>
        </p:txBody>
      </p:sp>
      <p:sp>
        <p:nvSpPr>
          <p:cNvPr id="7" name="Text 3"/>
          <p:cNvSpPr txBox="1"/>
          <p:nvPr/>
        </p:nvSpPr>
        <p:spPr>
          <a:xfrm>
            <a:off x="5207925" y="1136038"/>
            <a:ext cx="37917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Аресты и запреты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многих авторов 1930-е годы означали не только творческое давление, но и прямую опасность. Аресты, ссылки и запреты на публикацию ломали биографии и обрывали литературную работу.
</a:t>
            </a:r>
            <a:endParaRPr lang="en-US" sz="105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5849" y="1228804"/>
            <a:ext cx="719700" cy="6397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2185" y="1253810"/>
            <a:ext cx="719700" cy="5757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4446" y="3253495"/>
            <a:ext cx="682500" cy="682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2185" y="3299810"/>
            <a:ext cx="719700" cy="57576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48513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Детская и юношеская литература десятилетия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2098974" y="113625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Ясный сюжет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для детей строились на понятной фабуле и чётком конфликте, чтобы ребёнок легко следил за действием и видел нравственный итог без сложных объяснений.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215361" y="113625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Воспитательная задача
</a:t>
            </a:r>
            <a:pPr algn="l" indent="0" marL="0">
              <a:lnSpc>
                <a:spcPct val="115000"/>
              </a:lnSpc>
              <a:buNone/>
            </a:pPr>
            <a:r>
              <a:rPr lang="en-US" sz="6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учили коллективизму, дисциплине и ответственности. Литература должна была не только развлекать, но и формировать поведение, принятие правил и уважение к труду.
</a:t>
            </a:r>
            <a:endParaRPr lang="en-US" sz="838" dirty="0"/>
          </a:p>
        </p:txBody>
      </p:sp>
      <p:sp>
        <p:nvSpPr>
          <p:cNvPr id="10" name="Text 3"/>
          <p:cNvSpPr txBox="1"/>
          <p:nvPr/>
        </p:nvSpPr>
        <p:spPr>
          <a:xfrm>
            <a:off x="2109022" y="318930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Маршак, Чуковский, Гайдар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книги соединяли художественную выразительность с доступной формой. Благодаря этому детское чтение оставалось живым, а не сводилось к сухой морали.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6215361" y="318225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канон
</a:t>
            </a:r>
            <a:pPr algn="l" indent="0" marL="0">
              <a:lnSpc>
                <a:spcPct val="115000"/>
              </a:lnSpc>
              <a:buNone/>
            </a:pPr>
            <a:r>
              <a:rPr lang="en-US" sz="6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через школьное чтение укреплялись представления о дружбе, смелости и честности. Эти книги становились частью общего культурного опыта нескольких поколений.
</a:t>
            </a:r>
            <a:endParaRPr lang="en-US" sz="864" dirty="0"/>
          </a:p>
        </p:txBody>
      </p:sp>
      <p:sp>
        <p:nvSpPr>
          <p:cNvPr id="12" name="Text 5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литературы 1930-х годов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официальных тем, важную роль сохраняли память о прошлом и ощущение скрытого конфликта между человеком и системой.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Тематический центр смещён к канону, но самые глубокие тексты возникают там, где официальная повестка сталкивается с личной драмой.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темы; условная тематическая диаграмма на основе курса по литературе XX века.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6450" y="1545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официальной и неофициальной литературы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106450" y="118650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Официальные тексты тяготели к ясным оценкам, лозунговой лексике и уверенной интонации. Такой язык подчёркивал правильность вывода ещё до того, как читатель начинал его осмысливать.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2147400" y="22205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Неофициальная проза и поэзия чаще строились на многозначности, символе и недоговорённости. Подтекст позволял говорить о страхе, утрате и нравственном выборе без прямого столкновения с запретами.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06450" y="325465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особенно заметна в образе героя: в каноне он обычно собран и целеустремлён, а в «внутренне независимых» текстах часто сомневается, страдает и ищет правду.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2157106" y="42886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этих языков показывает, что внешняя единогласность эпохи не отменяла художественного разнообразия. Напротив, под давлением возникали новые формы точности и выразительности.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52275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1930-е как перелом в истории литературы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023027" y="1891350"/>
            <a:ext cx="1605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1934: закрепление соцреализма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съезде писателей СССР социалистический реализм был утверждён как обязательный метод, а литература получила жёстко заданные идеологические рамки.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808650" y="1891350"/>
            <a:ext cx="16557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десятилетия: усиление контроля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Цензура, редакционная фильтрация и самоцензура стали частью повседневной литературной практики. Писатель всё чаще ориентировался не только на художественный замысел, но и на допустимость текста.
</a:t>
            </a:r>
            <a:endParaRPr lang="en-US" sz="932" dirty="0"/>
          </a:p>
        </p:txBody>
      </p:sp>
      <p:sp>
        <p:nvSpPr>
          <p:cNvPr id="11" name="Text 4"/>
          <p:cNvSpPr txBox="1"/>
          <p:nvPr/>
        </p:nvSpPr>
        <p:spPr>
          <a:xfrm>
            <a:off x="4644075" y="1891350"/>
            <a:ext cx="16557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1930-х: расхождение линий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существовали официальный канон и произведения, которые не печатались или распространялись позже. Именно в этой зоне возникли наиболее сложные художественные открытия.
</a:t>
            </a:r>
            <a:endParaRPr lang="en-US" sz="932" dirty="0"/>
          </a:p>
        </p:txBody>
      </p:sp>
      <p:sp>
        <p:nvSpPr>
          <p:cNvPr id="12" name="Text 5"/>
          <p:cNvSpPr txBox="1"/>
          <p:nvPr/>
        </p:nvSpPr>
        <p:spPr>
          <a:xfrm>
            <a:off x="6479500" y="1891350"/>
            <a:ext cx="16557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Позднейшая оценка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тексты десятилетия были по-настоящему прочитаны уже после эпохи, когда их исторический и нравственный смысл стал особенно заметен.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700" y="2031564"/>
            <a:ext cx="3971100" cy="108037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68925" y="144325"/>
            <a:ext cx="58689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Официальная и независимая линии литературы 1930-х годов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219835" y="117030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что литературный процесс развивался в двух разных логиках: публично одобренной и внутренне свободной.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219838" y="2207436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произведение выходило за пределы дозволенного, тем чаще оно становилось художественно значимым и исторически долговечным.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219831" y="3222003"/>
            <a:ext cx="1787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русской литературы XX века.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60600" y="1167150"/>
            <a:ext cx="4822800" cy="280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оставили 1930-е годы русской литературе
</a:t>
            </a:r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десятилетие показало, как литература может одновременно служить системе и сопротивляться ей. Канон, трагедия, память и внутренняя свобода здесь существуют вместе, формируя один из самых напряжённых периодов века.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2026-05-20T03:38:34Z</dcterms:created>
  <dcterms:modified xsi:type="dcterms:W3CDTF">2026-05-20T03:38:34Z</dcterms:modified>
</cp:coreProperties>
</file>