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jpe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jpeg"/><Relationship Id="rId6" Type="http://schemas.openxmlformats.org/officeDocument/2006/relationships/image" Target="../media/image-10-6.png"/><Relationship Id="rId7" Type="http://schemas.openxmlformats.org/officeDocument/2006/relationships/image" Target="../media/image-10-7.jpeg"/><Relationship Id="rId8" Type="http://schemas.openxmlformats.org/officeDocument/2006/relationships/image" Target="../media/image-10-8.png"/><Relationship Id="rId9" Type="http://schemas.openxmlformats.org/officeDocument/2006/relationships/slideLayout" Target="../slideLayouts/slideLayout1.xml"/><Relationship Id="rId10"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73423" y="2263"/>
            <a:ext cx="5470577" cy="515003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86697" y="1275736"/>
            <a:ext cx="3502742" cy="2278625"/>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Wortschatz: словарный запас в немецком языке
</a:t>
            </a:r>
            <a:pPr algn="l"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Слова открывают понимание речи, чтения и письма в немецком.
</a:t>
            </a:r>
            <a:endParaRPr lang="en-US" sz="3000" dirty="0"/>
          </a:p>
        </p:txBody>
      </p:sp>
      <p:sp>
        <p:nvSpPr>
          <p:cNvPr id="5" name="Text 1"/>
          <p:cNvSpPr txBox="1"/>
          <p:nvPr/>
        </p:nvSpPr>
        <p:spPr>
          <a:xfrm>
            <a:off x="486697" y="4011560"/>
            <a:ext cx="3038168" cy="523568"/>
          </a:xfrm>
          <a:prstGeom prst="rect">
            <a:avLst/>
          </a:prstGeom>
          <a:noFill/>
          <a:ln/>
        </p:spPr>
        <p:txBody>
          <a:bodyPr wrap="square" lIns="0" tIns="0" rIns="0" bIns="0" rtlCol="0" anchor="ctr"/>
          <a:lstStyle/>
          <a:p>
            <a:pPr algn="l" indent="0" marL="0">
              <a:lnSpc>
                <a:spcPct val="100000"/>
              </a:lnSpc>
              <a:buNone/>
            </a:pPr>
            <a:r>
              <a:rPr lang="en-US" sz="1100" dirty="0">
                <a:solidFill>
                  <a:srgbClr val="020086"/>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1" y="0"/>
            <a:ext cx="4666288" cy="515456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067300" y="728250"/>
            <a:ext cx="3624749" cy="3687000"/>
          </a:xfrm>
          <a:prstGeom prst="rect">
            <a:avLst/>
          </a:prstGeom>
          <a:noFill/>
          <a:ln/>
        </p:spPr>
        <p:txBody>
          <a:bodyPr wrap="square" lIns="0" tIns="0" rIns="0" bIns="0" rtlCol="0" anchor="ctr"/>
          <a:lstStyle/>
          <a:p>
            <a:pPr algn="ctr" indent="0" marL="0">
              <a:lnSpc>
                <a:spcPct val="100000"/>
              </a:lnSpc>
              <a:buNone/>
            </a:pPr>
            <a:r>
              <a:rPr lang="en-US" sz="2700" b="1" dirty="0">
                <a:solidFill>
                  <a:srgbClr val="FFFFFF"/>
                </a:solidFill>
                <a:latin typeface="Arial" pitchFamily="34" charset="0"/>
                <a:ea typeface="Arial" pitchFamily="34" charset="-122"/>
                <a:cs typeface="Arial" pitchFamily="34" charset="-120"/>
              </a:rPr>
              <a:t>Зачем словарный запас нужен в 7 классе
</a:t>
            </a:r>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В 7 классе ученик уже читает короткие тексты, строит диалоги и пишет простые сообщения. Без словаря невозможно понять задание, ответить по теме и описать привычные ситуации. Поэтому важно учить слова вместе с артиклями, формами и контекстом.
</a:t>
            </a:r>
            <a:endParaRPr lang="en-US" sz="2700" dirty="0"/>
          </a:p>
        </p:txBody>
      </p:sp>
      <p:sp>
        <p:nvSpPr>
          <p:cNvPr id="5"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5112" y="2429175"/>
            <a:ext cx="2258563" cy="14664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Активный словарь — это слова, которые ученик уверенно использует сам: в ответе, диалоге или письменном задании. Они быстро приходят на ум и подходят для собственной речи.
</a:t>
            </a:r>
            <a:endParaRPr lang="en-US" sz="1100" dirty="0"/>
          </a:p>
        </p:txBody>
      </p:sp>
      <p:sp>
        <p:nvSpPr>
          <p:cNvPr id="6" name="Text 1"/>
          <p:cNvSpPr txBox="1"/>
          <p:nvPr/>
        </p:nvSpPr>
        <p:spPr>
          <a:xfrm>
            <a:off x="3318294" y="2429175"/>
            <a:ext cx="2258563" cy="1466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Пассивный словарь шире: это слова, которые ученик узнает при чтении или слушании, но пока не всегда может сразу произнести или употребить без подсказки.
</a:t>
            </a:r>
            <a:endParaRPr lang="en-US" sz="1100" dirty="0"/>
          </a:p>
        </p:txBody>
      </p:sp>
      <p:sp>
        <p:nvSpPr>
          <p:cNvPr id="7" name="Text 2"/>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Активный и пассивный словарь школьника
</a:t>
            </a:r>
            <a:endParaRPr lang="en-US" sz="2400" dirty="0"/>
          </a:p>
        </p:txBody>
      </p:sp>
      <p:sp>
        <p:nvSpPr>
          <p:cNvPr id="8" name="Text 3"/>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3</a:t>
            </a:r>
            <a:endParaRPr lang="en-US" sz="1100" dirty="0"/>
          </a:p>
        </p:txBody>
      </p:sp>
      <p:sp>
        <p:nvSpPr>
          <p:cNvPr id="9" name="Text 4"/>
          <p:cNvSpPr txBox="1"/>
          <p:nvPr/>
        </p:nvSpPr>
        <p:spPr>
          <a:xfrm>
            <a:off x="6171062" y="2429175"/>
            <a:ext cx="2258563" cy="14664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Когда слова из пассивного запаса регулярно встречаются в упражнениях, примерах и коротких фразах, они постепенно переходят в активное употребление и начинают работать в речи.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2148509"/>
            <a:ext cx="4750071" cy="151583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Частотные тематические группы слов в школьном немецком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4</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Для 7 класса особенно полезно учить слова тематическими блоками: так они быстрее запоминаются и легче вспоминаются в речи.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Повседневные темы встречаются чаще всего, поэтому именно их нужно повторять регулярно и связывать с реальными ситуациями.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Лексика уровня A1–A2 и школьные темы среднего звена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73" y="1821425"/>
            <a:ext cx="2669113" cy="3333137"/>
          </a:xfrm>
          <a:prstGeom prst="rect">
            <a:avLst/>
          </a:prstGeom>
        </p:spPr>
      </p:pic>
      <p:sp>
        <p:nvSpPr>
          <p:cNvPr id="4"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Слово и образ: как визуальная опора помогает запоминанию
</a:t>
            </a:r>
            <a:endParaRPr lang="en-US" sz="2400" dirty="0"/>
          </a:p>
        </p:txBody>
      </p:sp>
      <p:sp>
        <p:nvSpPr>
          <p:cNvPr id="5"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5</a:t>
            </a:r>
            <a:endParaRPr lang="en-US" sz="1100" dirty="0"/>
          </a:p>
        </p:txBody>
      </p:sp>
      <p:sp>
        <p:nvSpPr>
          <p:cNvPr id="6" name="Text 2"/>
          <p:cNvSpPr txBox="1"/>
          <p:nvPr/>
        </p:nvSpPr>
        <p:spPr>
          <a:xfrm>
            <a:off x="3102479" y="2507793"/>
            <a:ext cx="2317247" cy="1466549"/>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Картинка помогает удержать смысл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Когда новое немецкое слово связано с изображением, оно закрепляется прочнее. Ученик быстрее вспоминает значение, если перед глазами есть знакомый предмет, действие или ситуация.
</a:t>
            </a:r>
            <a:endParaRPr lang="en-US" sz="1400" dirty="0"/>
          </a:p>
        </p:txBody>
      </p:sp>
      <p:sp>
        <p:nvSpPr>
          <p:cNvPr id="7" name="Text 3"/>
          <p:cNvSpPr txBox="1"/>
          <p:nvPr/>
        </p:nvSpPr>
        <p:spPr>
          <a:xfrm>
            <a:off x="6045704" y="2507793"/>
            <a:ext cx="2317246" cy="1466549"/>
          </a:xfrm>
          <a:prstGeom prst="rect">
            <a:avLst/>
          </a:prstGeom>
          <a:noFill/>
          <a:ln/>
        </p:spPr>
        <p:txBody>
          <a:bodyPr wrap="square" lIns="0" tIns="0" rIns="0" bIns="0" rtlCol="0" anchor="t"/>
          <a:lstStyle/>
          <a:p>
            <a:pPr algn="l" indent="0" marL="0">
              <a:lnSpc>
                <a:spcPct val="100000"/>
              </a:lnSpc>
              <a:buNone/>
            </a:pPr>
            <a:r>
              <a:rPr lang="en-US" sz="1393" b="1" dirty="0">
                <a:solidFill>
                  <a:srgbClr val="FFFFFF"/>
                </a:solidFill>
                <a:latin typeface="Arial" pitchFamily="34" charset="0"/>
                <a:ea typeface="Arial" pitchFamily="34" charset="-122"/>
                <a:cs typeface="Arial" pitchFamily="34" charset="-120"/>
              </a:rPr>
              <a:t>Предметы и действия запоминаются быстрее
</a:t>
            </a:r>
            <a:pPr algn="l" indent="0" marL="0">
              <a:lnSpc>
                <a:spcPct val="100000"/>
              </a:lnSpc>
              <a:buNone/>
            </a:pPr>
            <a:r>
              <a:rPr lang="en-US" sz="1095"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FFFFFF"/>
                </a:solidFill>
                <a:latin typeface="Arial" pitchFamily="34" charset="0"/>
                <a:ea typeface="Arial" pitchFamily="34" charset="-122"/>
                <a:cs typeface="Arial" pitchFamily="34" charset="-120"/>
              </a:rPr>
              <a:t>Особенно полезно это для существительных и простых глаголов: das Heft, der Stift, der Bus, die Pizza. Визуальная опора делает слово конкретным и облегчает его использование в предложении.
</a:t>
            </a:r>
            <a:endParaRPr lang="en-US" sz="1393"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3491" y="1890150"/>
            <a:ext cx="7550407" cy="2548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6</a:t>
            </a:r>
            <a:endParaRPr lang="en-US" sz="1100" dirty="0"/>
          </a:p>
        </p:txBody>
      </p:sp>
      <p:sp>
        <p:nvSpPr>
          <p:cNvPr id="6" name="Text 1"/>
          <p:cNvSpPr txBox="1"/>
          <p:nvPr/>
        </p:nvSpPr>
        <p:spPr>
          <a:xfrm>
            <a:off x="491561" y="265584"/>
            <a:ext cx="8092800" cy="1102500"/>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строится словарная карточка для одного немецкого слова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Схема показывает, какие элементы помогают не только узнать слово, но и правильно использовать его в речи.
</a:t>
            </a: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Способы запоминания слов и их результативность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7</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Дополнительный эффект появляется, когда слово звучит вслух и пишется самостоятельно. Тогда подключаются слух, зрение и моторная память.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Лучше всего работают регулярное повторение и собственные фразы; один просмотр списка почти не даёт прочного результата.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Учебная практика по лексике школьного уровня, без точных количественных данных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
        <p:nvSpPr>
          <p:cNvPr id="7" name="Text 1"/>
          <p:cNvSpPr txBox="1"/>
          <p:nvPr/>
        </p:nvSpPr>
        <p:spPr>
          <a:xfrm>
            <a:off x="606395" y="2907762"/>
            <a:ext cx="2430752" cy="140437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Немецкий язык часто образует новые слова с помощью приставок и суффиксов. Поэтому полезно замечать знакомую часть слова: она подсказывает, от какого слова возникло новое значение.
</a:t>
            </a:r>
            <a:endParaRPr lang="en-US" sz="1100" dirty="0"/>
          </a:p>
        </p:txBody>
      </p:sp>
      <p:sp>
        <p:nvSpPr>
          <p:cNvPr id="8" name="Text 2"/>
          <p:cNvSpPr txBox="1"/>
          <p:nvPr/>
        </p:nvSpPr>
        <p:spPr>
          <a:xfrm>
            <a:off x="3399378" y="2907763"/>
            <a:ext cx="2430752" cy="140438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Связанные слова помогают увидеть общий корень и различить близкие по смыслу формы: lernen — der Lerner, Lehrer — Lehrerin. Так словарь расширяется не отдельными словами, а целыми семействами.
</a:t>
            </a:r>
            <a:endParaRPr lang="en-US" sz="1100" dirty="0"/>
          </a:p>
        </p:txBody>
      </p:sp>
      <p:sp>
        <p:nvSpPr>
          <p:cNvPr id="9" name="Text 3"/>
          <p:cNvSpPr txBox="1"/>
          <p:nvPr/>
        </p:nvSpPr>
        <p:spPr>
          <a:xfrm>
            <a:off x="6165716" y="2907763"/>
            <a:ext cx="2430752" cy="140438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Если ученик понимает, как работает словообразование, ему легче угадывать значение незнакомых слов в тексте. Это особенно важно при чтении коротких рассказов, заданий и учебных диалогов.
</a:t>
            </a:r>
            <a:endParaRPr lang="en-US" sz="1100" dirty="0"/>
          </a:p>
        </p:txBody>
      </p:sp>
      <p:sp>
        <p:nvSpPr>
          <p:cNvPr id="10" name="Text 4"/>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Словообразование в немецком языке
</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Сложные слова как особенность немецкой лексики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9</a:t>
            </a:r>
            <a:endParaRPr lang="en-US" sz="1100" dirty="0"/>
          </a:p>
        </p:txBody>
      </p:sp>
      <p:sp>
        <p:nvSpPr>
          <p:cNvPr id="7" name="Text 2"/>
          <p:cNvSpPr txBox="1"/>
          <p:nvPr/>
        </p:nvSpPr>
        <p:spPr>
          <a:xfrm>
            <a:off x="666332" y="2019784"/>
            <a:ext cx="3780532" cy="791927"/>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немецком языке часто встречаются составные слова, где каждая часть сохраняет свой смысл. Поэтому длинное слово можно разобрать по элементам и понять быстрее, чем кажется сначала.
</a:t>
            </a:r>
            <a:endParaRPr lang="en-US" sz="1100" dirty="0"/>
          </a:p>
        </p:txBody>
      </p:sp>
      <p:sp>
        <p:nvSpPr>
          <p:cNvPr id="8" name="Text 3"/>
          <p:cNvSpPr txBox="1"/>
          <p:nvPr/>
        </p:nvSpPr>
        <p:spPr>
          <a:xfrm>
            <a:off x="4968797" y="2019784"/>
            <a:ext cx="3780532" cy="791927"/>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Например, Schultasche соединяет слова Schule и Tasche, а Lieblingsfach показывает, какой предмет ученик любит больше всего. Такая структура делает значение более прозрачным.
</a:t>
            </a:r>
            <a:endParaRPr lang="en-US" sz="1100" dirty="0"/>
          </a:p>
        </p:txBody>
      </p:sp>
      <p:sp>
        <p:nvSpPr>
          <p:cNvPr id="9" name="Text 4"/>
          <p:cNvSpPr txBox="1"/>
          <p:nvPr/>
        </p:nvSpPr>
        <p:spPr>
          <a:xfrm>
            <a:off x="666332" y="3696721"/>
            <a:ext cx="3780532" cy="791927"/>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Слова вроде Bahnhof и Pausenhof тоже состоят из знакомых частей. Если заметить основу, проще догадаться о назначении предмета или места без дословного перевода.
</a:t>
            </a:r>
            <a:endParaRPr lang="en-US" sz="1100" dirty="0"/>
          </a:p>
        </p:txBody>
      </p:sp>
      <p:sp>
        <p:nvSpPr>
          <p:cNvPr id="10" name="Text 5"/>
          <p:cNvSpPr txBox="1"/>
          <p:nvPr/>
        </p:nvSpPr>
        <p:spPr>
          <a:xfrm>
            <a:off x="4968797" y="3696721"/>
            <a:ext cx="3780532" cy="791927"/>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Это помогает не пугаться длинных слов в немецком тексте. Чем лучше ученик видит отдельные части, тем увереннее читает и тем быстрее расширяет словарный запас.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8941" y="2327342"/>
            <a:ext cx="2644996" cy="282722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56905" y="2327342"/>
            <a:ext cx="2644996" cy="282722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03588" y="2327342"/>
            <a:ext cx="2644996" cy="282722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643727" y="1544166"/>
            <a:ext cx="2355425" cy="627855"/>
          </a:xfrm>
          <a:prstGeom prst="rect">
            <a:avLst/>
          </a:prstGeom>
          <a:noFill/>
          <a:ln/>
        </p:spPr>
        <p:txBody>
          <a:bodyPr wrap="square" lIns="0" tIns="0" rIns="0" bIns="0" rtlCol="0" anchor="t"/>
          <a:lstStyle/>
          <a:p>
            <a:pPr algn="l" indent="0" marL="0">
              <a:lnSpc>
                <a:spcPct val="100000"/>
              </a:lnSpc>
              <a:buNone/>
            </a:pPr>
            <a:r>
              <a:rPr lang="en-US" sz="864" b="1" dirty="0">
                <a:solidFill>
                  <a:srgbClr val="000000"/>
                </a:solidFill>
                <a:latin typeface="Arial" pitchFamily="34" charset="0"/>
                <a:ea typeface="Arial" pitchFamily="34" charset="-122"/>
                <a:cs typeface="Arial" pitchFamily="34" charset="-120"/>
              </a:rPr>
              <a:t>Gift — не подарок, а опасное слово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Слово Gift в немецком языке означает «яд», поэтому его нельзя понимать по созвучию с русским словом «gift». Такое совпадение звучания легко вводит в заблуждение. В тексте всегда нужно проверять значение по контексту, а не только по знакомому звуку.
</a:t>
            </a:r>
            <a:endParaRPr lang="en-US" sz="864" dirty="0"/>
          </a:p>
        </p:txBody>
      </p:sp>
      <p:sp>
        <p:nvSpPr>
          <p:cNvPr id="11" name="Text 1"/>
          <p:cNvSpPr txBox="1"/>
          <p:nvPr/>
        </p:nvSpPr>
        <p:spPr>
          <a:xfrm>
            <a:off x="3401691" y="1544166"/>
            <a:ext cx="2355425" cy="627855"/>
          </a:xfrm>
          <a:prstGeom prst="rect">
            <a:avLst/>
          </a:prstGeom>
          <a:noFill/>
          <a:ln/>
        </p:spPr>
        <p:txBody>
          <a:bodyPr wrap="square" lIns="0" tIns="0" rIns="0" bIns="0" rtlCol="0" anchor="t"/>
          <a:lstStyle/>
          <a:p>
            <a:pPr algn="l" indent="0" marL="0">
              <a:lnSpc>
                <a:spcPct val="100000"/>
              </a:lnSpc>
              <a:buNone/>
            </a:pPr>
            <a:r>
              <a:rPr lang="en-US" sz="736" b="1" dirty="0">
                <a:solidFill>
                  <a:srgbClr val="000000"/>
                </a:solidFill>
                <a:latin typeface="Arial" pitchFamily="34" charset="0"/>
                <a:ea typeface="Arial" pitchFamily="34" charset="-122"/>
                <a:cs typeface="Arial" pitchFamily="34" charset="-120"/>
              </a:rPr>
              <a:t>Geschäft и Familienname: значение важнее похожести
</a:t>
            </a:r>
            <a:pPr algn="l" indent="0" marL="0">
              <a:lnSpc>
                <a:spcPct val="100000"/>
              </a:lnSpc>
              <a:buNone/>
            </a:pPr>
            <a:r>
              <a:rPr lang="en-US" sz="578"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578" dirty="0">
                <a:solidFill>
                  <a:srgbClr val="000000"/>
                </a:solidFill>
                <a:latin typeface="Arial" pitchFamily="34" charset="0"/>
                <a:ea typeface="Arial" pitchFamily="34" charset="-122"/>
                <a:cs typeface="Arial" pitchFamily="34" charset="-120"/>
              </a:rPr>
              <a:t>Das Geschäft — это «магазин» или «дело», но не гостиница. Der Familienname означает «фамилия», хотя по форме слово может показаться знакомым и простым. Такие примеры показывают, что внешняя похожесть между языками не гарантирует одинаковый смысл.
</a:t>
            </a:r>
            <a:endParaRPr lang="en-US" sz="736" dirty="0"/>
          </a:p>
        </p:txBody>
      </p:sp>
      <p:sp>
        <p:nvSpPr>
          <p:cNvPr id="12" name="Text 2"/>
          <p:cNvSpPr txBox="1"/>
          <p:nvPr/>
        </p:nvSpPr>
        <p:spPr>
          <a:xfrm>
            <a:off x="6148374" y="1544166"/>
            <a:ext cx="2355425" cy="627855"/>
          </a:xfrm>
          <a:prstGeom prst="rect">
            <a:avLst/>
          </a:prstGeom>
          <a:noFill/>
          <a:ln/>
        </p:spPr>
        <p:txBody>
          <a:bodyPr wrap="square" lIns="0" tIns="0" rIns="0" bIns="0" rtlCol="0" anchor="t"/>
          <a:lstStyle/>
          <a:p>
            <a:pPr algn="l" indent="0" marL="0">
              <a:lnSpc>
                <a:spcPct val="100000"/>
              </a:lnSpc>
              <a:buNone/>
            </a:pPr>
            <a:r>
              <a:rPr lang="en-US" sz="864" b="1" dirty="0">
                <a:solidFill>
                  <a:srgbClr val="000000"/>
                </a:solidFill>
                <a:latin typeface="Arial" pitchFamily="34" charset="0"/>
                <a:ea typeface="Arial" pitchFamily="34" charset="-122"/>
                <a:cs typeface="Arial" pitchFamily="34" charset="-120"/>
              </a:rPr>
              <a:t>Почему контекст спасает от ошибки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Если рядом стоят слова про покупки, часы работы или адрес, смысл становится яснее. Контекст помогает отличить ложного друга переводчика от настоящего знакомого слова. Поэтому при чтении важно смотреть не на одно слово, а на всю фразу целиком.
</a:t>
            </a:r>
            <a:endParaRPr lang="en-US" sz="864" dirty="0"/>
          </a:p>
        </p:txBody>
      </p:sp>
      <p:sp>
        <p:nvSpPr>
          <p:cNvPr id="13" name="Text 3"/>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Ложные друзья переводчика: слова, которые легко перепутать
</a:t>
            </a:r>
            <a:endParaRPr lang="en-US" sz="2400" dirty="0"/>
          </a:p>
        </p:txBody>
      </p:sp>
      <p:sp>
        <p:nvSpPr>
          <p:cNvPr id="14" name="Text 4"/>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10</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06901" y="1426907"/>
            <a:ext cx="5469022" cy="217956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Примеры базовой тематической лексики A1–A2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11</a:t>
            </a:r>
            <a:endParaRPr lang="en-US" sz="1100" dirty="0"/>
          </a:p>
        </p:txBody>
      </p:sp>
      <p:sp>
        <p:nvSpPr>
          <p:cNvPr id="7" name="Text 2"/>
          <p:cNvSpPr txBox="1"/>
          <p:nvPr/>
        </p:nvSpPr>
        <p:spPr>
          <a:xfrm>
            <a:off x="495300" y="3878826"/>
            <a:ext cx="3780171" cy="1078609"/>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Лексика по школьным темам помогает быстро строить вопросы, ответы и короткие описания повседневных ситуаций.
</a:t>
            </a:r>
            <a:endParaRPr lang="en-US" sz="1200" dirty="0"/>
          </a:p>
        </p:txBody>
      </p:sp>
      <p:sp>
        <p:nvSpPr>
          <p:cNvPr id="8" name="Text 3"/>
          <p:cNvSpPr txBox="1"/>
          <p:nvPr/>
        </p:nvSpPr>
        <p:spPr>
          <a:xfrm>
            <a:off x="4485205" y="3878826"/>
            <a:ext cx="3105863" cy="107860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Слова лучше запоминаются в тематических группах: так проще связать значение, ситуацию и типичный контекст употребления.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Учебная лексика уровня A1–A2; темы школьного курса немецкого языка для 7 класса.
</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Основные тематические области словаря для школьников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12</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 диаграмме показаны темы, с которыми школьники сталкиваются в самых типичных заданиях, диалогах и коротких текстах.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Больше всего повторения требуют темы повседневной жизни: они встречаются чаще и быстрее переходят в активный словарь.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Обобщение учебных тем уровня A1–A2 для 7 класса; иллюстративное распределение.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5300" y="2099929"/>
            <a:ext cx="676275" cy="541020"/>
          </a:xfrm>
          <a:prstGeom prst="rect">
            <a:avLst/>
          </a:prstGeom>
        </p:spPr>
      </p:pic>
      <p:pic>
        <p:nvPicPr>
          <p:cNvPr id="5" name="Image 3" descr="preencoded.png">    </p:cNvPr>
          <p:cNvPicPr>
            <a:picLocks noChangeAspect="1"/>
          </p:cNvPicPr>
          <p:nvPr/>
        </p:nvPicPr>
        <p:blipFill>
          <a:blip r:embed="rId4"/>
          <a:stretch>
            <a:fillRect/>
          </a:stretch>
        </p:blipFill>
        <p:spPr>
          <a:xfrm>
            <a:off x="3114189" y="2099929"/>
            <a:ext cx="676275" cy="541020"/>
          </a:xfrm>
          <a:prstGeom prst="rect">
            <a:avLst/>
          </a:prstGeom>
        </p:spPr>
      </p:pic>
      <p:pic>
        <p:nvPicPr>
          <p:cNvPr id="6" name="Image 4" descr="preencoded.png">    </p:cNvPr>
          <p:cNvPicPr>
            <a:picLocks noChangeAspect="1"/>
          </p:cNvPicPr>
          <p:nvPr/>
        </p:nvPicPr>
        <p:blipFill>
          <a:blip r:embed="rId5"/>
          <a:stretch>
            <a:fillRect/>
          </a:stretch>
        </p:blipFill>
        <p:spPr>
          <a:xfrm>
            <a:off x="5752084" y="2040949"/>
            <a:ext cx="658979" cy="658979"/>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Синонимы, антонимы и оттенки значения
</a:t>
            </a:r>
            <a:endParaRPr lang="en-US" sz="2400" dirty="0"/>
          </a:p>
        </p:txBody>
      </p:sp>
      <p:sp>
        <p:nvSpPr>
          <p:cNvPr id="8" name="Text 1"/>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Синонимы, антонимы и оттенки значения
</a:t>
            </a:r>
            <a:endParaRPr lang="en-US" sz="2400" dirty="0"/>
          </a:p>
        </p:txBody>
      </p:sp>
      <p:sp>
        <p:nvSpPr>
          <p:cNvPr id="9" name="Text 2"/>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13</a:t>
            </a:r>
            <a:endParaRPr lang="en-US" sz="1100" dirty="0"/>
          </a:p>
        </p:txBody>
      </p:sp>
      <p:sp>
        <p:nvSpPr>
          <p:cNvPr id="10" name="Text 3"/>
          <p:cNvSpPr txBox="1"/>
          <p:nvPr/>
        </p:nvSpPr>
        <p:spPr>
          <a:xfrm>
            <a:off x="495301" y="2851547"/>
            <a:ext cx="2341615" cy="1688989"/>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Синонимы расширяют речь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Синонимы помогают избегать повторов и выбирать более точное слово. Например, groß и riesig не полностью равны по силе: второе звучит заметно выразительнее.
</a:t>
            </a:r>
            <a:endParaRPr lang="en-US" sz="1500" dirty="0"/>
          </a:p>
        </p:txBody>
      </p:sp>
      <p:sp>
        <p:nvSpPr>
          <p:cNvPr id="11" name="Text 4"/>
          <p:cNvSpPr txBox="1"/>
          <p:nvPr/>
        </p:nvSpPr>
        <p:spPr>
          <a:xfrm>
            <a:off x="3114189" y="2851547"/>
            <a:ext cx="2341615" cy="1688989"/>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Антонимы делают смысл яснее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Пары противоположных слов удобно запоминать вместе: hell–dunkel, laut–leise, schnell–langsam. Такой способ помогает быстрее понимать значение слова в тексте и в устной речи.
</a:t>
            </a:r>
            <a:endParaRPr lang="en-US" sz="1500" dirty="0"/>
          </a:p>
        </p:txBody>
      </p:sp>
      <p:sp>
        <p:nvSpPr>
          <p:cNvPr id="12" name="Text 5"/>
          <p:cNvSpPr txBox="1"/>
          <p:nvPr/>
        </p:nvSpPr>
        <p:spPr>
          <a:xfrm>
            <a:off x="5733078" y="2851547"/>
            <a:ext cx="2341615" cy="1688989"/>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Важно замечать оттенок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Даже близкие по смыслу слова могут различаться по эмоциональности, частоте и стилю. На школьном уровне это особенно важно, чтобы говорить естественно и уместно.
</a:t>
            </a:r>
            <a:endParaRPr lang="en-US" sz="15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3491" y="1890150"/>
            <a:ext cx="7550407" cy="2548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14</a:t>
            </a:r>
            <a:endParaRPr lang="en-US" sz="1100" dirty="0"/>
          </a:p>
        </p:txBody>
      </p:sp>
      <p:sp>
        <p:nvSpPr>
          <p:cNvPr id="6" name="Text 1"/>
          <p:cNvSpPr txBox="1"/>
          <p:nvPr/>
        </p:nvSpPr>
        <p:spPr>
          <a:xfrm>
            <a:off x="491561" y="265584"/>
            <a:ext cx="8092800" cy="1102500"/>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учить новые немецкие слова без перегрузки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Последовательность основана на переходе от восприятия слова к его активному употреблению с повторением через интервалы.
</a:t>
            </a:r>
            <a:endParaRPr 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9" y="412954"/>
            <a:ext cx="3287692" cy="4222834"/>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Минимальный набор информации о каждом слове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15</a:t>
            </a:r>
            <a:endParaRPr lang="en-US" sz="1100" dirty="0"/>
          </a:p>
        </p:txBody>
      </p:sp>
      <p:sp>
        <p:nvSpPr>
          <p:cNvPr id="7" name="Text 2"/>
          <p:cNvSpPr txBox="1"/>
          <p:nvPr/>
        </p:nvSpPr>
        <p:spPr>
          <a:xfrm>
            <a:off x="4092166" y="1027655"/>
            <a:ext cx="2214062" cy="1243648"/>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Для существительного нужно записать перевод, артикль, форму множественного числа и короткий пример. Так слово запоминается не как список букв, а как готовая единица речи.
</a:t>
            </a:r>
            <a:endParaRPr lang="en-US" sz="1100" dirty="0"/>
          </a:p>
        </p:txBody>
      </p:sp>
      <p:sp>
        <p:nvSpPr>
          <p:cNvPr id="8" name="Text 3"/>
          <p:cNvSpPr txBox="1"/>
          <p:nvPr/>
        </p:nvSpPr>
        <p:spPr>
          <a:xfrm>
            <a:off x="6611896" y="1027655"/>
            <a:ext cx="2214061" cy="1243648"/>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Для глагола полезно добавить начальную форму и форму в настоящем времени. Это помогает сразу видеть, как слово изменяется и как оно звучит в предложении.
</a:t>
            </a:r>
            <a:endParaRPr lang="en-US" sz="1100" dirty="0"/>
          </a:p>
        </p:txBody>
      </p:sp>
      <p:sp>
        <p:nvSpPr>
          <p:cNvPr id="9" name="Text 4"/>
          <p:cNvSpPr txBox="1"/>
          <p:nvPr/>
        </p:nvSpPr>
        <p:spPr>
          <a:xfrm>
            <a:off x="4092166" y="3189885"/>
            <a:ext cx="2214062" cy="1243648"/>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Для прилагательного важно не только значение, но и противоположное слово. Такая пара облегчает сравнение и помогает точнее подбирать нужное слово в описании предметов и людей.
</a:t>
            </a:r>
            <a:endParaRPr lang="en-US" sz="1100" dirty="0"/>
          </a:p>
        </p:txBody>
      </p:sp>
      <p:sp>
        <p:nvSpPr>
          <p:cNvPr id="10" name="Text 5"/>
          <p:cNvSpPr txBox="1"/>
          <p:nvPr/>
        </p:nvSpPr>
        <p:spPr>
          <a:xfrm>
            <a:off x="6611896" y="3189885"/>
            <a:ext cx="2214061" cy="1243648"/>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Если информация о слове собрана полностью, его легче не только узнать, но и использовать самостоятельно в устной и письменной работе без лишних сомнений.
</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187982" y="1821425"/>
            <a:ext cx="2669113" cy="3333137"/>
          </a:xfrm>
          <a:prstGeom prst="rect">
            <a:avLst/>
          </a:prstGeom>
        </p:spPr>
      </p:pic>
      <p:sp>
        <p:nvSpPr>
          <p:cNvPr id="4"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Мнемотехники и ассоциации для запоминания
</a:t>
            </a:r>
            <a:endParaRPr lang="en-US" sz="2400" dirty="0"/>
          </a:p>
        </p:txBody>
      </p:sp>
      <p:sp>
        <p:nvSpPr>
          <p:cNvPr id="5"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16</a:t>
            </a:r>
            <a:endParaRPr lang="en-US" sz="1100" dirty="0"/>
          </a:p>
        </p:txBody>
      </p:sp>
      <p:sp>
        <p:nvSpPr>
          <p:cNvPr id="6" name="Text 2"/>
          <p:cNvSpPr txBox="1"/>
          <p:nvPr/>
        </p:nvSpPr>
        <p:spPr>
          <a:xfrm>
            <a:off x="495300" y="2507793"/>
            <a:ext cx="2317247" cy="1466549"/>
          </a:xfrm>
          <a:prstGeom prst="rect">
            <a:avLst/>
          </a:prstGeom>
          <a:noFill/>
          <a:ln/>
        </p:spPr>
        <p:txBody>
          <a:bodyPr wrap="square" lIns="0" tIns="0" rIns="0" bIns="0" rtlCol="0" anchor="t"/>
          <a:lstStyle/>
          <a:p>
            <a:pPr algn="l" indent="0" marL="0">
              <a:lnSpc>
                <a:spcPct val="100000"/>
              </a:lnSpc>
              <a:buNone/>
            </a:pPr>
            <a:r>
              <a:rPr lang="en-US" sz="1393" b="1" dirty="0">
                <a:solidFill>
                  <a:srgbClr val="000000"/>
                </a:solidFill>
                <a:latin typeface="Arial" pitchFamily="34" charset="0"/>
                <a:ea typeface="Arial" pitchFamily="34" charset="-122"/>
                <a:cs typeface="Arial" pitchFamily="34" charset="-120"/>
              </a:rPr>
              <a:t>Образ помогает удержать слово
</a:t>
            </a:r>
            <a:pPr algn="l" indent="0" marL="0">
              <a:lnSpc>
                <a:spcPct val="100000"/>
              </a:lnSpc>
              <a:buNone/>
            </a:pPr>
            <a:r>
              <a:rPr lang="en-US" sz="109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000000"/>
                </a:solidFill>
                <a:latin typeface="Arial" pitchFamily="34" charset="0"/>
                <a:ea typeface="Arial" pitchFamily="34" charset="-122"/>
                <a:cs typeface="Arial" pitchFamily="34" charset="-120"/>
              </a:rPr>
              <a:t>Новое слово легче запомнить, если сразу связать его с ярким образом или действием. Визуальная опора особенно полезна, когда слово звучит непривычно и не похоже на русское.
</a:t>
            </a:r>
            <a:endParaRPr lang="en-US" sz="1393" dirty="0"/>
          </a:p>
        </p:txBody>
      </p:sp>
      <p:sp>
        <p:nvSpPr>
          <p:cNvPr id="7" name="Text 3"/>
          <p:cNvSpPr txBox="1"/>
          <p:nvPr/>
        </p:nvSpPr>
        <p:spPr>
          <a:xfrm>
            <a:off x="6224341" y="2507793"/>
            <a:ext cx="2317246" cy="1466549"/>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Ассоциация делает слово личным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Ассоциация может быть смешной, короткой или связанной с личным опытом ученика. Чем она точнее и ярче, тем быстрее слово вспоминается в нужный момент.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Регулярная практика и рост словарного запаса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17</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Короткие ежедневные занятия лучше удерживаются в расписании и помогают не терять уже выученные слова.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Рост становится стабильным, когда повторение встроено в рутину: небольшая ежедневная работа дает заметный накопительный эффект.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Учебная модель регулярного повторения слов; иллюстративные данные для сравнения темпа прогресса.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18</a:t>
            </a:r>
            <a:endParaRPr lang="en-US" sz="1100" dirty="0"/>
          </a:p>
        </p:txBody>
      </p:sp>
      <p:sp>
        <p:nvSpPr>
          <p:cNvPr id="5" name="Text 1"/>
          <p:cNvSpPr txBox="1"/>
          <p:nvPr/>
        </p:nvSpPr>
        <p:spPr>
          <a:xfrm>
            <a:off x="495300" y="1263029"/>
            <a:ext cx="3829127" cy="3295650"/>
          </a:xfrm>
          <a:prstGeom prst="rect">
            <a:avLst/>
          </a:prstGeom>
          <a:noFill/>
          <a:ln/>
        </p:spPr>
        <p:txBody>
          <a:bodyPr wrap="square" lIns="0" tIns="0" rIns="0" bIns="0" rtlCol="0" anchor="ctr"/>
          <a:lstStyle/>
          <a:p>
            <a:pPr algn="l" indent="0" marL="0">
              <a:lnSpc>
                <a:spcPct val="100000"/>
              </a:lnSpc>
              <a:buNone/>
            </a:pPr>
            <a:r>
              <a:rPr lang="en-US" sz="5400" b="1" dirty="0">
                <a:solidFill>
                  <a:srgbClr val="FFFFFF"/>
                </a:solidFill>
                <a:latin typeface="Arial" pitchFamily="34" charset="0"/>
                <a:ea typeface="Arial" pitchFamily="34" charset="-122"/>
                <a:cs typeface="Arial" pitchFamily="34" charset="-120"/>
              </a:rPr>
              <a:t>4
</a:t>
            </a:r>
            <a:pPr algn="l" indent="0" marL="0">
              <a:lnSpc>
                <a:spcPct val="100000"/>
              </a:lnSpc>
              <a:buNone/>
            </a:pPr>
            <a:r>
              <a:rPr lang="en-US" sz="27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ошибки чаще всего мешают слову перейти из узнавания в уверенное употребление.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Обобщение типичных учебных ошибок при изучении лексики немецкого языка.
</a:t>
            </a:r>
            <a:endParaRPr lang="en-US" sz="5400" dirty="0"/>
          </a:p>
        </p:txBody>
      </p:sp>
      <p:sp>
        <p:nvSpPr>
          <p:cNvPr id="6" name="Text 2"/>
          <p:cNvSpPr txBox="1"/>
          <p:nvPr/>
        </p:nvSpPr>
        <p:spPr>
          <a:xfrm>
            <a:off x="4819727" y="1515442"/>
            <a:ext cx="4114539" cy="2790825"/>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Чаще всего проблемы возникают, когда ученик запоминает только перевод, но не повторяет слово в контексте и не фиксирует грамматическую форму.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959903"/>
            <a:ext cx="4750071" cy="189304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понять, что слово действительно выучено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19</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Проверка знания слова должна показывать не только узнавание, но и умение использовать его в разных учебных ситуациях.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Слово считается выученным, когда ученик узнаёт его, понимает, произносит и использует правильно в собственном высказывании.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Критерии усвоения лексики на школьном уровне; учебная практика немецкого языка.
</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486697" y="1029936"/>
            <a:ext cx="5255100" cy="3083700"/>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Wortschatz — ключ к уверенности на уроке
</a:t>
            </a:r>
            <a:pPr algn="l"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Сильный словарный запас делает немецкий язык понятнее и доступнее: ученик быстрее читает, точнее отвечает и увереннее говорит. Именно регулярная работа со словами создаёт устойчивый результат.
</a:t>
            </a:r>
            <a:endParaRPr lang="en-US" sz="3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2026-05-25T02:18:45Z</dcterms:created>
  <dcterms:modified xsi:type="dcterms:W3CDTF">2026-05-25T02:18:45Z</dcterms:modified>
</cp:coreProperties>
</file>