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Союз и Океания: материк, государство, регион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Материк, острова и целый мир тихоокеанских связей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пространство удалённости и освоения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региона определила его изолированность, колониальную историю и современную роль в Азиатско-Тихоокеанском мире.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Физико-географические особенности материка Австралия
</a:t>
            </a:r>
            <a:endParaRPr lang="en-US" sz="26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50" y="1709625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сухой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отличается преобладанием засушливых территорий: пустыни и полупустыни занимают большую часть внутренней области, поэтому водные ресурсы здесь особенно ограничены.
</a:t>
            </a:r>
            <a:endParaRPr lang="en-US" sz="875" dirty="0"/>
          </a:p>
        </p:txBody>
      </p:sp>
      <p:sp>
        <p:nvSpPr>
          <p:cNvPr id="11" name="Text 3"/>
          <p:cNvSpPr txBox="1"/>
          <p:nvPr/>
        </p:nvSpPr>
        <p:spPr>
          <a:xfrm>
            <a:off x="417950" y="231653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крупные области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Западно-Австралийское плоскогорье, Центральная низменность и Большой Водораздельный хребет формируют основные природные зоны материка и влияют на размещение рек, почв и населения.
</a:t>
            </a:r>
            <a:endParaRPr lang="en-US" sz="875" dirty="0"/>
          </a:p>
        </p:txBody>
      </p:sp>
      <p:sp>
        <p:nvSpPr>
          <p:cNvPr id="12" name="Text 4"/>
          <p:cNvSpPr txBox="1"/>
          <p:nvPr/>
        </p:nvSpPr>
        <p:spPr>
          <a:xfrm>
            <a:off x="417950" y="292344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изрезанность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Австралии сравнительно ровная, а крупные внутренние реки и озёра встречаются редко, что усиливает значение прибрежных районов для жизни и хозяйства.
</a:t>
            </a:r>
            <a:endParaRPr lang="en-US" sz="952" dirty="0"/>
          </a:p>
        </p:txBody>
      </p:sp>
      <p:sp>
        <p:nvSpPr>
          <p:cNvPr id="13" name="Text 5"/>
          <p:cNvSpPr txBox="1"/>
          <p:nvPr/>
        </p:nvSpPr>
        <p:spPr>
          <a:xfrm>
            <a:off x="417950" y="3530339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влажности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получает больше влаги благодаря океану и рельефу, тогда как центральные районы остаются крайне сухими, что создаёт резкие различия в природных условиях.
</a:t>
            </a:r>
            <a:endParaRPr lang="en-US" sz="930" dirty="0"/>
          </a:p>
        </p:txBody>
      </p:sp>
      <p:sp>
        <p:nvSpPr>
          <p:cNvPr id="14" name="Text 6"/>
          <p:cNvSpPr txBox="1"/>
          <p:nvPr/>
        </p:nvSpPr>
        <p:spPr>
          <a:xfrm>
            <a:off x="417950" y="4137228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неоднородность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влажных лесов и саванн до аридных плато — материк сочетает резко разные ландшафты, поэтому природные условия меняются на сравнительно небольших расстояниях.
</a:t>
            </a:r>
            <a:endParaRPr lang="en-US" sz="9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Австралии меняется от влажных побережий к засушливому центру, что напрямую влияет на расселение и хозяйственную специализацию.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распределение осадков
</a:t>
            </a:r>
            <a:endParaRPr lang="en-US" sz="2783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осадков связан с океаническим влиянием и рельефом, а внутренняя часть материка остаётся наиболее аридной.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районам Австралии по школьному курсу географии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Австралии: древность, изоляция и эндемики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сумчатых и необычных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фауна известна редким сочетанием сумчатых и яйцекладущих млекопитающих. Кенгуру, коала, вомбат, утконос и ехидна стали символами материка, потому что миллионы лет развивались в условиях длительной изоляции.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Эвкалиптовые леса и сухие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Австралии приспособлен к жаре, пожарам и нехватке влаги. Эвкалиптовые леса и редколесья соседствуют с саваннами и пустынями, подчёркивая резкие различия природных зон внутри материка.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северо-восточного побережья протянулась крупнейшая коралловая система мира. Большой Барьерный риф имеет исключительное научное и природоохранное значение, но особенно уязвим к потеплению океана и изменению его химического состава.
</a:t>
            </a:r>
            <a:endParaRPr lang="en-US" sz="11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состоит из шести штатов и двух территорий, а Канберра выделяется как отдельная столица государства.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Штаты и территории Австралийского Союза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населённые и экономически сильные районы сосредоточены на востоке и юго-востоке; Канберра выполняет федеральные функции, не доминируя в экономике.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устройство Австралийского Союза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страны живёт в городах, прежде всего на востоке и юго-востоке.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 населению и урбанизации Австралии, Австралийское бюро статистики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подчёркивает контраст между освоенным прибрежным поясом и малонаселёнными внутренними районами Австралии.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16770"/>
            <a:ext cx="271200" cy="21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68241"/>
            <a:ext cx="271200" cy="241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Коренное население и культурное наследие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Аборигенные народы Австралии сохраняют множество языков, отражающих древние традиции и тесную связь общин с определёнными территориями.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Живопись, орнаменты и устные предания передают представления о земле, предках и мире, поэтому культурное наследие имеет не только художественное, но и историческое значение.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коренных народов территория — не просто пространство проживания, а основа идентичности, памяти и общественного устройства, сформированного задолго до европейской колонизации.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 центре внимания находятся права коренных народов, сохранение наследия и сокращение различий в образовании, здравоохранении и качестве жизни.
</a:t>
            </a:r>
            <a:endParaRPr lang="en-US" sz="8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образованию Австралийского Союза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исторических событий от колонизации до федерации 1901 года.
</a:t>
            </a:r>
            <a:endParaRPr lang="en-US" sz="9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и столица государства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Конституционная монархия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сохраняет форму конституционной монархии: формальным главой государства считается британский монарх, а его функции в стране выполняет генерал-губернатор.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федерация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власть сосредоточена в парламенте, а исполнительная — у правительства. При этом штаты сохраняют значительную самостоятельность в пределах федеративного устройства.
</a:t>
            </a:r>
            <a:endParaRPr lang="en-US" sz="929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Канберра как компромисс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Столицу Канберру создавали специально, чтобы снять соперничество между Сиднеем и Мельбурном. Это подчёркивает федеративный характер страны и роль политического баланса.
</a:t>
            </a:r>
            <a:endParaRPr lang="en-US" sz="929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федеральной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парламента и государственная символика отражают устойчивость институтов, которые обеспечивают единство страны при сохранении прав штатов и территорий.
</a:t>
            </a:r>
            <a:endParaRPr lang="en-US" sz="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Австралии: ресурсы, услуги и высокие стандарты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располагает богатыми запасами железной руды, угля, бокситов, золота и природного газа. Именно добывающий сектор долгое время обеспечивал значительную часть экспортных доходов и инвестиционной привлекательности страны.
</a:t>
            </a:r>
            <a:endParaRPr lang="en-US" sz="910" dirty="0"/>
          </a:p>
        </p:txBody>
      </p:sp>
      <p:sp>
        <p:nvSpPr>
          <p:cNvPr id="11" name="Text 2"/>
          <p:cNvSpPr txBox="1"/>
          <p:nvPr/>
        </p:nvSpPr>
        <p:spPr>
          <a:xfrm>
            <a:off x="4899500" y="1742113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сектор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всё большую роль играют финансы, образование, здравоохранение и транспорт. Эти отрасли создают рабочие места в крупнейших городах и формируют основу современной городской экономики.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349725" y="2974238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Азией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Австралии тесно ориентирована на рынки Азии, прежде всего Китая и Японии. Спрос на сырьё и продовольствие делает страну заметным участником региональных экономических цепочек.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58500" y="301840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природных ресурсов, развитой инфраструктуры и устойчивых институтов позволяет Австралии сохранять высокие стандарты жизни. При этом экономика зависит от мировой конъюнктуры и цен на сырьё.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150800" y="416830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отраслей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модель развития опирается на сочетание добычи, сельского хозяйства и услуг. Такой баланс помогает стране оставаться конкурентоспособной, хотя требует постоянной модернизации и диверсификации экспорта.
</a:t>
            </a:r>
            <a:endParaRPr lang="en-US" sz="910" dirty="0"/>
          </a:p>
        </p:txBody>
      </p:sp>
      <p:sp>
        <p:nvSpPr>
          <p:cNvPr id="15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экспорта формируют сырьевые товары, но заметную роль уже играют услуги, особенно международное образование. Это расширяет экономические связи страны за пределы добывающего сектора.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Австралии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сырья делает экспорт чувствительным к мировым ценам, а услуги и агропродукция смягчают зависимость, но пока не определяют структуру полностью.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Australian Bureau of Statistics, Department of Foreign Affairs and Trade Австралии, 2023–2024
</a:t>
            </a:r>
            <a:endParaRPr lang="en-US" sz="5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освоение территории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овцеводческий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Овцеводство стало одним из первых крупных направлений хозяйственного освоения. Шерсть и пастбищное животноводство способствовали продвижению европейского земледелия вглубь материка.
</a:t>
            </a:r>
            <a:endParaRPr lang="en-US" sz="869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ирригация и 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бассейне Муррея—Дарлинга развитие сельского хозяйства усилилось благодаря орошению. Это позволило расширить зерновое производство, молочное животноводство и виноградарство.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адаптация к засухам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аграрный сектор приспосабливается к климатической зональности Австралии. В засушливых районах сохраняется экстенсивное скотоводство, а в более влажных регионах концентрируется интенсивное земледелие.
</a:t>
            </a:r>
            <a:endParaRPr lang="en-US" sz="7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Океания: состав региона и крупные части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926697" y="189983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крупные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включает Меланезию, Микронезию и Полинезию. Эти части региона различаются размерами островов, природными условиями, историей заселения и культурными традициями населения.
</a:t>
            </a:r>
            <a:endParaRPr lang="en-US" sz="824" dirty="0"/>
          </a:p>
        </p:txBody>
      </p:sp>
      <p:sp>
        <p:nvSpPr>
          <p:cNvPr id="11" name="Text 2"/>
          <p:cNvSpPr txBox="1"/>
          <p:nvPr/>
        </p:nvSpPr>
        <p:spPr>
          <a:xfrm>
            <a:off x="2926697" y="247701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Меланезия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Меланезии относятся Папуа — Новая Гвинея, Фиджи, Вануату и соседние территории. Здесь особенно заметны языковое разнообразие, гористый рельеф и тесная связь жизни людей с островной природой.
</a:t>
            </a:r>
            <a:endParaRPr lang="en-US" sz="824" dirty="0"/>
          </a:p>
        </p:txBody>
      </p:sp>
      <p:sp>
        <p:nvSpPr>
          <p:cNvPr id="12" name="Text 3"/>
          <p:cNvSpPr txBox="1"/>
          <p:nvPr/>
        </p:nvSpPr>
        <p:spPr>
          <a:xfrm>
            <a:off x="2926697" y="3054197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Микронезия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Микронезия объединяет небольшие острова и атоллы, среди которых Палау, Кирибати и Федеративные Штаты Микронезии. Для них характерны малые площади суши и высокая зависимость от моря.
</a:t>
            </a:r>
            <a:endParaRPr lang="en-US" sz="824" dirty="0"/>
          </a:p>
        </p:txBody>
      </p:sp>
      <p:sp>
        <p:nvSpPr>
          <p:cNvPr id="13" name="Text 4"/>
          <p:cNvSpPr txBox="1"/>
          <p:nvPr/>
        </p:nvSpPr>
        <p:spPr>
          <a:xfrm>
            <a:off x="2926697" y="36313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Полинезия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Полинезия охватывает огромный треугольник Тихого океана, где расположены Самоа, Тонга и многие другие архипелаги. Регион известен морскими традициями, миграциями и сильной культурной общностью островов.
</a:t>
            </a:r>
            <a:endParaRPr lang="en-US" sz="824" dirty="0"/>
          </a:p>
        </p:txBody>
      </p:sp>
      <p:sp>
        <p:nvSpPr>
          <p:cNvPr id="14" name="Text 5"/>
          <p:cNvSpPr txBox="1"/>
          <p:nvPr/>
        </p:nvSpPr>
        <p:spPr>
          <a:xfrm>
            <a:off x="2926697" y="42085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 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общность океанической среды, страны региона сильно различаются по населению, хозяйству и уровню развития. Почти все они уязвимы из-за удалённости, малых размеров и ограниченных ресурсов.
</a:t>
            </a:r>
            <a:endParaRPr lang="en-US" sz="824" dirty="0"/>
          </a:p>
        </p:txBody>
      </p:sp>
      <p:sp>
        <p:nvSpPr>
          <p:cNvPr id="15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 региона показывают различия в масштабах населения и хозяйственной специализации, но общие проблемы остаются сходными: удалённость, нехватка ресурсов и зависимость от внешних связей.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Океании и особенности их развития
</a:t>
            </a:r>
            <a:endParaRPr lang="en-US" sz="2707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островных государств ключевыми остаются внешняя помощь и туризм, а климатические риски и малая территория ограничивают возможности устойчивого роста.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справочным данным ООН и национальных статистических служб стран Океании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и экологические вызовы региона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под угрозой засухи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Австралии регулярно сталкиваются с дефицитом влаги, а длительные засушливые периоды усиливают опустынивание. На этом фоне растёт нагрузка на водные ресурсы и сельское хозяйство, особенно в заселённых районах юго-востока.
</a:t>
            </a:r>
            <a:endParaRPr lang="en-US" sz="1011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которым тесно у моря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государств Океании главная опасность связана с повышением уровня океана. Берега размываются, почвы засаливаются, а низкие атоллы становятся особенно уязвимыми во время штормов и циклонов.
</a:t>
            </a:r>
            <a:endParaRPr lang="en-US" sz="1011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 как индикатор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показывает, как чувствительны экосистемы к потеплению океана. Обесцвечивание кораллов отражает не только экологический кризис, но и риски для туризма, рыболовства и прибрежных сообществ.
</a:t>
            </a:r>
            <a:endParaRPr lang="en-US" sz="10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потоки тяготеют к природным объектам и крупным городам, где сочетаются инфраструктура, уникальные ландшафты и культурные маршруты.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важная отрасль экономики Австралии и Океании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направления с ярко выраженной природной и символической ценностью; именно они формируют основную привлекательность региона на мировом туристическом рынке.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туристическим обзорам Австралии и стран Океании, 2023–2024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роль Австралии в Азиатско-Тихоокеанском регионе
</a:t>
            </a:r>
            <a:endParaRPr lang="en-US" sz="26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50" y="1709625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активно участвует в APEC, ОЭСР, Содружестве наций и форумах Тихого океана. Это усиливает её влияние в вопросах торговли, развития, безопасности и согласования общих правил.
</a:t>
            </a:r>
            <a:endParaRPr lang="en-US" sz="875" dirty="0"/>
          </a:p>
        </p:txBody>
      </p:sp>
      <p:sp>
        <p:nvSpPr>
          <p:cNvPr id="11" name="Text 3"/>
          <p:cNvSpPr txBox="1"/>
          <p:nvPr/>
        </p:nvSpPr>
        <p:spPr>
          <a:xfrm>
            <a:off x="417950" y="231653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партнёр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стран Океании Австралия остаётся одним из главных инвесторов и торговых партнёров. Она поставляет товары, принимает студентов и поддерживает инфраструктурные проекты в регионе.
</a:t>
            </a:r>
            <a:endParaRPr lang="en-US" sz="875" dirty="0"/>
          </a:p>
        </p:txBody>
      </p:sp>
      <p:sp>
        <p:nvSpPr>
          <p:cNvPr id="12" name="Text 4"/>
          <p:cNvSpPr txBox="1"/>
          <p:nvPr/>
        </p:nvSpPr>
        <p:spPr>
          <a:xfrm>
            <a:off x="417950" y="292344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Тихого океана рассматривается Австралией как зона особой ответственности. Страна участвует в миротворческих и координационных инициативах, укрепляя региональную устойчивость.
</a:t>
            </a:r>
            <a:endParaRPr lang="en-US" sz="875" dirty="0"/>
          </a:p>
        </p:txBody>
      </p:sp>
      <p:sp>
        <p:nvSpPr>
          <p:cNvPr id="13" name="Text 5"/>
          <p:cNvSpPr txBox="1"/>
          <p:nvPr/>
        </p:nvSpPr>
        <p:spPr>
          <a:xfrm>
            <a:off x="417950" y="3530339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университеты и программы обмена делают страну важным направлением для студентов из Океании и Азии. Образование становится не только социальной, но и дипломатической связью.
</a:t>
            </a:r>
            <a:endParaRPr lang="en-US" sz="875" dirty="0"/>
          </a:p>
        </p:txBody>
      </p:sp>
      <p:sp>
        <p:nvSpPr>
          <p:cNvPr id="14" name="Text 6"/>
          <p:cNvSpPr txBox="1"/>
          <p:nvPr/>
        </p:nvSpPr>
        <p:spPr>
          <a:xfrm>
            <a:off x="417950" y="4137228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Связующее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 Австралия соединяет азиатское, тихоокеанское и мировое пространство. Это придаёт ей роль узла для торговли, транспорта и международных переговоров.
</a:t>
            </a:r>
            <a:endParaRPr lang="en-US" sz="9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Австралии и Океании в XXI веке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экономические, социальные и политические связи между Австралией и островными государствами региона.
</a:t>
            </a:r>
            <a:endParaRPr lang="en-US" sz="8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Союз и Океания образуют пространство, где природные ресурсы, островная уязвимость и международные связи тесно переплетены. Их значение возрастает благодаря торговле, сотрудничеству и адаптации к климатическим вызовам.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регион с глобальным значением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2026-06-03T02:20:58Z</dcterms:created>
  <dcterms:modified xsi:type="dcterms:W3CDTF">2026-06-03T02:20:58Z</dcterms:modified>
</cp:coreProperties>
</file>