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image" Target="../media/image-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image" Target="../media/image-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jpe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image" Target="../media/image-5-5.png"/><Relationship Id="rId6" Type="http://schemas.openxmlformats.org/officeDocument/2006/relationships/image" Target="../media/image-5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jpeg"/><Relationship Id="rId3" Type="http://schemas.openxmlformats.org/officeDocument/2006/relationships/image" Target="../media/image-10-3.png"/><Relationship Id="rId4" Type="http://schemas.openxmlformats.org/officeDocument/2006/relationships/image" Target="../media/image-10-4.jpeg"/><Relationship Id="rId5" Type="http://schemas.openxmlformats.org/officeDocument/2006/relationships/image" Target="../media/image-10-5.png"/><Relationship Id="rId6" Type="http://schemas.openxmlformats.org/officeDocument/2006/relationships/image" Target="../media/image-10-6.jpeg"/><Relationship Id="rId7" Type="http://schemas.openxmlformats.org/officeDocument/2006/relationships/image" Target="../media/image-10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image" Target="../media/image-11-4.png"/><Relationship Id="rId5" Type="http://schemas.openxmlformats.org/officeDocument/2006/relationships/image" Target="../media/image-11-5.png"/><Relationship Id="rId6" Type="http://schemas.openxmlformats.org/officeDocument/2006/relationships/image" Target="../media/image-11-6.png"/><Relationship Id="rId7" Type="http://schemas.openxmlformats.org/officeDocument/2006/relationships/image" Target="../media/image-11-7.png"/><Relationship Id="rId8" Type="http://schemas.openxmlformats.org/officeDocument/2006/relationships/image" Target="../media/image-11-8.png"/><Relationship Id="rId9" Type="http://schemas.openxmlformats.org/officeDocument/2006/relationships/image" Target="../media/image-11-9.png"/><Relationship Id="rId10" Type="http://schemas.openxmlformats.org/officeDocument/2006/relationships/slideLayout" Target="../slideLayouts/slideLayout1.xml"/><Relationship Id="rId11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jpe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image" Target="../media/image-19-5.png"/><Relationship Id="rId6" Type="http://schemas.openxmlformats.org/officeDocument/2006/relationships/image" Target="../media/image-1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313625" y="2927235"/>
            <a:ext cx="8524500" cy="199793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98850" y="722800"/>
            <a:ext cx="8346300" cy="13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341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питание: основа здоровья, учёбы и физической активности
</a:t>
            </a:r>
            <a:endParaRPr lang="en-US" sz="3414" dirty="0"/>
          </a:p>
        </p:txBody>
      </p:sp>
      <p:sp>
        <p:nvSpPr>
          <p:cNvPr id="6" name="Text 1"/>
          <p:cNvSpPr txBox="1"/>
          <p:nvPr/>
        </p:nvSpPr>
        <p:spPr>
          <a:xfrm>
            <a:off x="398850" y="2084175"/>
            <a:ext cx="8346300" cy="534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Еда влияет на энергию, внимание, настроение и силу каждый день.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4117275" y="230831"/>
            <a:ext cx="4720800" cy="432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8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подростку важно следить за питанием
</a:t>
            </a:r>
            <a:endParaRPr lang="en-US" sz="1767" dirty="0"/>
          </a:p>
        </p:txBody>
      </p:sp>
      <p:sp>
        <p:nvSpPr>
          <p:cNvPr id="6" name="Text 1"/>
          <p:cNvSpPr txBox="1"/>
          <p:nvPr/>
        </p:nvSpPr>
        <p:spPr>
          <a:xfrm>
            <a:off x="525545" y="1359650"/>
            <a:ext cx="3947700" cy="32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9 классе организм активно растёт и перестраивается, поэтому ему нужны регулярные приёмы пищи, вода и разнообразные продукты. Пропуски завтрака и частые сладкие перекусы быстро отражаются на концентрации, самочувствии и восстановлении после нагрузок.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4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45325" y="1317313"/>
            <a:ext cx="874200" cy="874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1187" y="1317463"/>
            <a:ext cx="874200" cy="8742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105799" y="1317313"/>
            <a:ext cx="874200" cy="8742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5808062" y="1317313"/>
            <a:ext cx="874200" cy="8742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7510350" y="1317313"/>
            <a:ext cx="874200" cy="8742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3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продукты должны быть в ежедневном рационе
</a:t>
            </a:r>
            <a:endParaRPr lang="en-US" sz="2367" dirty="0"/>
          </a:p>
        </p:txBody>
      </p:sp>
      <p:sp>
        <p:nvSpPr>
          <p:cNvPr id="14" name="Text 1"/>
          <p:cNvSpPr txBox="1"/>
          <p:nvPr/>
        </p:nvSpPr>
        <p:spPr>
          <a:xfrm>
            <a:off x="495125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Овощи и фрукты дают витамины, минералы и клетчатку, которые поддерживают иммунитет и пищеварение. Их удобно добавлять к каждому основному приёму пищи или брать с собой в качестве перекуса.
</a:t>
            </a:r>
            <a:endParaRPr lang="en-US" sz="1222" dirty="0"/>
          </a:p>
        </p:txBody>
      </p:sp>
      <p:sp>
        <p:nvSpPr>
          <p:cNvPr id="15" name="Text 2"/>
          <p:cNvSpPr txBox="1"/>
          <p:nvPr/>
        </p:nvSpPr>
        <p:spPr>
          <a:xfrm>
            <a:off x="2175438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Крупы и цельнозерновой хлеб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Каши, макароны из твёрдых сортов и цельнозерновой хлеб помогают дольше сохранять сытость и дают организму стабильную энергию для уроков, прогулок и спортивных занятий.
</a:t>
            </a:r>
            <a:endParaRPr lang="en-US" sz="1141" dirty="0"/>
          </a:p>
        </p:txBody>
      </p:sp>
      <p:sp>
        <p:nvSpPr>
          <p:cNvPr id="16" name="Text 3"/>
          <p:cNvSpPr txBox="1"/>
          <p:nvPr/>
        </p:nvSpPr>
        <p:spPr>
          <a:xfrm>
            <a:off x="38553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Молочные продукты
</a:t>
            </a:r>
            <a:pPr algn="ctr" indent="0" marL="0">
              <a:lnSpc>
                <a:spcPct val="100000"/>
              </a:lnSpc>
              <a:buNone/>
            </a:pPr>
            <a:r>
              <a:rPr lang="en-US" sz="12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Молоко, йогурт, творог и сыр помогают получать кальций и белок, важные для костей, зубов и мышц. Лучше выбирать продукты без лишнего сахара и с понятным составом.
</a:t>
            </a:r>
            <a:endParaRPr lang="en-US" sz="1222" dirty="0"/>
          </a:p>
        </p:txBody>
      </p:sp>
      <p:sp>
        <p:nvSpPr>
          <p:cNvPr id="17" name="Text 4"/>
          <p:cNvSpPr txBox="1"/>
          <p:nvPr/>
        </p:nvSpPr>
        <p:spPr>
          <a:xfrm>
            <a:off x="55579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Белковые продукты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Мясо, рыба, яйца и бобовые нужны для роста и восстановления тканей. Они помогают организму после физической нагрузки и поддерживают чувство сытости на более длительное время.
</a:t>
            </a:r>
            <a:endParaRPr lang="en-US" sz="1141" dirty="0"/>
          </a:p>
        </p:txBody>
      </p:sp>
      <p:sp>
        <p:nvSpPr>
          <p:cNvPr id="18" name="Text 5"/>
          <p:cNvSpPr txBox="1"/>
          <p:nvPr/>
        </p:nvSpPr>
        <p:spPr>
          <a:xfrm>
            <a:off x="7260552" y="2476300"/>
            <a:ext cx="1374600" cy="217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41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жиры
</a:t>
            </a:r>
            <a:pPr algn="ctr" indent="0" marL="0">
              <a:lnSpc>
                <a:spcPct val="100000"/>
              </a:lnSpc>
              <a:buNone/>
            </a:pPr>
            <a:r>
              <a:rPr lang="en-US" sz="114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Орехи, семена и растительные масла в умеренном количестве поддерживают работу нервной системы и помогают усваивать некоторые витамины. Важно выбирать качественные продукты и не превышать порцию.
</a:t>
            </a:r>
            <a:endParaRPr lang="en-US" sz="1141" dirty="0"/>
          </a:p>
        </p:txBody>
      </p:sp>
      <p:sp>
        <p:nvSpPr>
          <p:cNvPr id="19" name="Text 6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4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тарелки правильного питания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половина тарелки занята овощами и фруктами, а остальное делят крупы и белок, рацион обычно получается сбалансированным.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Модель «тарелки здорового питания», используемая в рекомендациях по рациональному питанию.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Такая схема подходит для обеда или ужина и помогает быстро проверить, не слишком ли много в блюде быстрых углеводов и жира.
</a:t>
            </a:r>
            <a:endParaRPr lang="en-US" sz="1508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4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67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перед школой: почему он особенно важен
</a:t>
            </a:r>
            <a:endParaRPr lang="en-US" sz="1767" dirty="0"/>
          </a:p>
        </p:txBody>
      </p:sp>
      <p:sp>
        <p:nvSpPr>
          <p:cNvPr id="9" name="Text 1"/>
          <p:cNvSpPr txBox="1"/>
          <p:nvPr/>
        </p:nvSpPr>
        <p:spPr>
          <a:xfrm>
            <a:off x="529175" y="1723947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запускает работу организма после ночного перерыва и помогает сохранять внимание на первых уроках. Без него голод и усталость приходят раньше, а сил на учебный день становится заметно меньше.
</a:t>
            </a:r>
            <a:endParaRPr lang="en-US" sz="1520" dirty="0"/>
          </a:p>
        </p:txBody>
      </p:sp>
      <p:sp>
        <p:nvSpPr>
          <p:cNvPr id="10" name="Text 2"/>
          <p:cNvSpPr txBox="1"/>
          <p:nvPr/>
        </p:nvSpPr>
        <p:spPr>
          <a:xfrm>
            <a:off x="529050" y="1258123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завтрак помогает учиться
</a:t>
            </a:r>
            <a:endParaRPr lang="en-US" sz="1800" dirty="0"/>
          </a:p>
        </p:txBody>
      </p:sp>
      <p:sp>
        <p:nvSpPr>
          <p:cNvPr id="11" name="Text 3"/>
          <p:cNvSpPr txBox="1"/>
          <p:nvPr/>
        </p:nvSpPr>
        <p:spPr>
          <a:xfrm>
            <a:off x="529225" y="3527346"/>
            <a:ext cx="3938700" cy="10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Лучше подойдут каша, яйцо, творог, йогурт без лишнего сахара, сыр, фрукты и цельнозерновой хлеб. Сладкая выпечка и газировка дают быстрый подъём, но очень скоро оставляют чувство голода.
</a:t>
            </a:r>
            <a:endParaRPr lang="en-US" sz="1581" dirty="0"/>
          </a:p>
        </p:txBody>
      </p:sp>
      <p:sp>
        <p:nvSpPr>
          <p:cNvPr id="12" name="Text 4"/>
          <p:cNvSpPr txBox="1"/>
          <p:nvPr/>
        </p:nvSpPr>
        <p:spPr>
          <a:xfrm>
            <a:off x="529100" y="3061522"/>
            <a:ext cx="3938700" cy="330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выбрать утром
</a:t>
            </a:r>
            <a:endParaRPr lang="en-US" sz="1800" dirty="0"/>
          </a:p>
        </p:txBody>
      </p:sp>
      <p:sp>
        <p:nvSpPr>
          <p:cNvPr id="13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6625" y="2176901"/>
            <a:ext cx="4048200" cy="1375197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Питательные вещества и их роль в организме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426625" y="4586200"/>
            <a:ext cx="40482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нормы рационального питания и базовые сведения о питательных веществах.
</a:t>
            </a:r>
            <a:endParaRPr lang="en-US" sz="1509" dirty="0"/>
          </a:p>
        </p:txBody>
      </p:sp>
      <p:sp>
        <p:nvSpPr>
          <p:cNvPr id="8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400" dirty="0"/>
          </a:p>
        </p:txBody>
      </p:sp>
      <p:sp>
        <p:nvSpPr>
          <p:cNvPr id="9" name="Text 3"/>
          <p:cNvSpPr txBox="1"/>
          <p:nvPr/>
        </p:nvSpPr>
        <p:spPr>
          <a:xfrm>
            <a:off x="4666050" y="1342750"/>
            <a:ext cx="3951900" cy="1202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Таблица показывает, за что отвечают основные вещества в питании школьника, и помогает связать их с подходящими продуктами.
</a:t>
            </a:r>
            <a:endParaRPr lang="en-US" sz="1800" dirty="0"/>
          </a:p>
        </p:txBody>
      </p:sp>
      <p:sp>
        <p:nvSpPr>
          <p:cNvPr id="10" name="Text 4"/>
          <p:cNvSpPr txBox="1"/>
          <p:nvPr/>
        </p:nvSpPr>
        <p:spPr>
          <a:xfrm>
            <a:off x="4666050" y="2925400"/>
            <a:ext cx="3951900" cy="1438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Разные вещества выполняют разные задачи, поэтому однообразный рацион не может полностью обеспечить потребности растущего организма.
</a:t>
            </a:r>
            <a:endParaRPr lang="en-US" sz="18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собрать полезный школьный обед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составлена по принципу: основа + белок + овощи + фрукт + напиток.
</a:t>
            </a:r>
            <a:endParaRPr lang="en-US" sz="1800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5555" y="545200"/>
            <a:ext cx="80436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и режим питья в течение дня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1055230" y="1252975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Вода нужна не только после физкультуры: она помогает мозгу работать, поддерживает обмен веществ и температуру тела. Если пить мало, быстрее появляются усталость и рассеянность.
</a:t>
            </a:r>
            <a:endParaRPr lang="en-US" sz="1800" dirty="0"/>
          </a:p>
        </p:txBody>
      </p:sp>
      <p:sp>
        <p:nvSpPr>
          <p:cNvPr id="9" name="Text 2"/>
          <p:cNvSpPr txBox="1"/>
          <p:nvPr/>
        </p:nvSpPr>
        <p:spPr>
          <a:xfrm>
            <a:off x="1055420" y="245121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Ощущение сухости во рту, головная боль и вялость часто связаны с нехваткой жидкости. Поэтому лучше пить небольшими порциями в течение дня, а не ждать сильной жажды.
</a:t>
            </a:r>
            <a:endParaRPr lang="en-US" sz="1800" dirty="0"/>
          </a:p>
        </p:txBody>
      </p:sp>
      <p:sp>
        <p:nvSpPr>
          <p:cNvPr id="10" name="Text 3"/>
          <p:cNvSpPr txBox="1"/>
          <p:nvPr/>
        </p:nvSpPr>
        <p:spPr>
          <a:xfrm>
            <a:off x="1055325" y="3649448"/>
            <a:ext cx="7520100" cy="996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Сладкие напитки не заменяют воду, потому что в них много сахара и мало пользы для нормального утоления жажды. Самый надёжный выбор на каждый день — обычная вода.
</a:t>
            </a:r>
            <a:endParaRPr lang="en-US" sz="1800" dirty="0"/>
          </a:p>
        </p:txBody>
      </p:sp>
      <p:sp>
        <p:nvSpPr>
          <p:cNvPr id="11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чаще всего мешает питаться правильно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8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Самые заметные нарушения связаны не с редкими исключениями, а с повседневными привычками, которые постепенно вытесняют нормальный режим питания.
</a:t>
            </a:r>
            <a:endParaRPr lang="en-US" sz="1383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3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типичных пищевых привычек школьников; точные данные зависят от конкретного класса и семьи.
</a:t>
            </a:r>
            <a:endParaRPr lang="en-US" sz="1233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2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удобнее и ярче вкус продукта, тем чаще его выбирают вместо полноценной еды и школьного обеда.
</a:t>
            </a:r>
            <a:endParaRPr lang="en-US" sz="1723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29325" y="1228429"/>
            <a:ext cx="2663400" cy="157619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237500" y="1228429"/>
            <a:ext cx="2663400" cy="157619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045675" y="1228429"/>
            <a:ext cx="2663400" cy="1576192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Полезные перекусы для учебного дня
</a:t>
            </a:r>
            <a:endParaRPr lang="en-US" sz="2400" dirty="0"/>
          </a:p>
        </p:txBody>
      </p:sp>
      <p:sp>
        <p:nvSpPr>
          <p:cNvPr id="10" name="Text 1"/>
          <p:cNvSpPr txBox="1"/>
          <p:nvPr/>
        </p:nvSpPr>
        <p:spPr>
          <a:xfrm>
            <a:off x="53387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2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Когда между уроками нужен быстрый, но нормальный перекус
</a:t>
            </a:r>
            <a:pPr algn="l" indent="0" marL="0">
              <a:lnSpc>
                <a:spcPct val="100000"/>
              </a:lnSpc>
              <a:buNone/>
            </a:pPr>
            <a:r>
              <a:rPr lang="en-US" sz="105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до обеда ещё далеко, яблоко или банан помогают спокойно дождаться следующего приёма пищи. Такой перекус не перегружает желудок и не мешает сосредоточиться на уроках. К нему удобно добавить йогурт без лишнего сахара или немного орехов.
</a:t>
            </a:r>
            <a:endParaRPr lang="en-US" sz="1123" dirty="0"/>
          </a:p>
        </p:txBody>
      </p:sp>
      <p:sp>
        <p:nvSpPr>
          <p:cNvPr id="11" name="Text 2"/>
          <p:cNvSpPr txBox="1"/>
          <p:nvPr/>
        </p:nvSpPr>
        <p:spPr>
          <a:xfrm>
            <a:off x="3342050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4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можно взять с собой в рюкзак
</a:t>
            </a:r>
            <a:pPr algn="l" indent="0" marL="0">
              <a:lnSpc>
                <a:spcPct val="100000"/>
              </a:lnSpc>
              <a:buNone/>
            </a:pPr>
            <a:r>
              <a:rPr lang="en-US" sz="116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школы подойдут творог, бутерброд с сыром, морковь или огурец. Эти продукты удобно упаковать дома, а затем съесть на перемене без спешки. Они дают более устойчивое чувство сытости, чем печенье или сладкий батончик.
</a:t>
            </a:r>
            <a:endParaRPr lang="en-US" sz="1242" dirty="0"/>
          </a:p>
        </p:txBody>
      </p:sp>
      <p:sp>
        <p:nvSpPr>
          <p:cNvPr id="12" name="Text 3"/>
          <p:cNvSpPr txBox="1"/>
          <p:nvPr/>
        </p:nvSpPr>
        <p:spPr>
          <a:xfrm>
            <a:off x="6150225" y="3038750"/>
            <a:ext cx="24543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64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сладкие перекусы быстро подводят
</a:t>
            </a:r>
            <a:pPr algn="l" indent="0" marL="0">
              <a:lnSpc>
                <a:spcPct val="100000"/>
              </a:lnSpc>
              <a:buNone/>
            </a:pPr>
            <a:r>
              <a:rPr lang="en-US" sz="118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Печенье, чипсы и сладкие батончики кажутся удобными, потому что их легко купить и съесть на ходу. Но после короткого насыщения голод возвращается быстро, а энергия для учёбы держится недолго.
</a:t>
            </a:r>
            <a:endParaRPr lang="en-US" sz="1264" dirty="0"/>
          </a:p>
        </p:txBody>
      </p:sp>
      <p:sp>
        <p:nvSpPr>
          <p:cNvPr id="13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22650" y="1376750"/>
            <a:ext cx="654900" cy="6549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641225" y="1433240"/>
            <a:ext cx="677400" cy="5419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4771050" y="1403133"/>
            <a:ext cx="677400" cy="602133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868700" y="1433240"/>
            <a:ext cx="677400" cy="541920"/>
          </a:xfrm>
          <a:prstGeom prst="rect">
            <a:avLst/>
          </a:prstGeom>
        </p:spPr>
      </p:pic>
      <p:sp>
        <p:nvSpPr>
          <p:cNvPr id="11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Что важно ограничивать в рационе
</a:t>
            </a:r>
            <a:endParaRPr lang="en-US" sz="2400" dirty="0"/>
          </a:p>
        </p:txBody>
      </p:sp>
      <p:sp>
        <p:nvSpPr>
          <p:cNvPr id="12" name="Text 1"/>
          <p:cNvSpPr txBox="1"/>
          <p:nvPr/>
        </p:nvSpPr>
        <p:spPr>
          <a:xfrm>
            <a:off x="519800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Сахар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сладостей и сладких напитков быстро повышает калорийность рациона, усиливает риск кариеса и мешает контролировать аппетит в течение дня.
</a:t>
            </a:r>
            <a:endParaRPr lang="en-US" sz="1359" dirty="0"/>
          </a:p>
        </p:txBody>
      </p:sp>
      <p:sp>
        <p:nvSpPr>
          <p:cNvPr id="13" name="Text 2"/>
          <p:cNvSpPr txBox="1"/>
          <p:nvPr/>
        </p:nvSpPr>
        <p:spPr>
          <a:xfrm>
            <a:off x="2653684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3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Соль
</a:t>
            </a:r>
            <a:pPr algn="l" indent="0" marL="0">
              <a:lnSpc>
                <a:spcPct val="100000"/>
              </a:lnSpc>
              <a:buNone/>
            </a:pPr>
            <a:r>
              <a:rPr lang="en-US" sz="1473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Избыток соли особенно заметен в готовых снеках, колбасах и фастфуде. Он делает питание более «тяжёлым» и не помогает формировать полезные привычки.
</a:t>
            </a:r>
            <a:endParaRPr lang="en-US" sz="1473" dirty="0"/>
          </a:p>
        </p:txBody>
      </p:sp>
      <p:sp>
        <p:nvSpPr>
          <p:cNvPr id="14" name="Text 3"/>
          <p:cNvSpPr txBox="1"/>
          <p:nvPr/>
        </p:nvSpPr>
        <p:spPr>
          <a:xfrm>
            <a:off x="4785678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9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Жирная жареная еда
</a:t>
            </a:r>
            <a:pPr algn="l" indent="0" marL="0">
              <a:lnSpc>
                <a:spcPct val="100000"/>
              </a:lnSpc>
              <a:buNone/>
            </a:pPr>
            <a:r>
              <a:rPr lang="en-US" sz="135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Частое употребление жареных блюд и продуктов с большим количеством жира ухудшает качество рациона и вытесняет более полезные блюда: каши, овощи и белковые продукты.
</a:t>
            </a:r>
            <a:endParaRPr lang="en-US" sz="1359" dirty="0"/>
          </a:p>
        </p:txBody>
      </p:sp>
      <p:sp>
        <p:nvSpPr>
          <p:cNvPr id="15" name="Text 4"/>
          <p:cNvSpPr txBox="1"/>
          <p:nvPr/>
        </p:nvSpPr>
        <p:spPr>
          <a:xfrm>
            <a:off x="6886742" y="2212700"/>
            <a:ext cx="1733400" cy="224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5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Трансжиры и ультрапереработанные продукты
</a:t>
            </a:r>
            <a:pPr algn="l" indent="0" marL="0">
              <a:lnSpc>
                <a:spcPct val="100000"/>
              </a:lnSpc>
              <a:buNone/>
            </a:pPr>
            <a:r>
              <a:rPr lang="en-US" sz="135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Промышленные сладости, чипсы, выпечка и полуфабрикаты чаще содержат нежелательные жиры и добавки, поэтому для повседневного питания они подходят хуже всего.
</a:t>
            </a:r>
            <a:endParaRPr lang="en-US" sz="1350" dirty="0"/>
          </a:p>
        </p:txBody>
      </p:sp>
      <p:sp>
        <p:nvSpPr>
          <p:cNvPr id="16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4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напитки выбирают чаще и какие полезнее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Чем меньше сахара в напитке, тем он предпочтительнее для ежедневного употребления; вода остаётся лучшим выбором.
</a:t>
            </a:r>
            <a:endParaRPr lang="en-US" sz="1477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58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сравнение по общим рекомендациям по здоровому питанию; 2025
</a:t>
            </a:r>
            <a:endParaRPr lang="en-US" sz="1258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77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Даже полезные напитки лучше чередовать, а основной объём жидкости в течение дня получать за счёт воды.
</a:t>
            </a:r>
            <a:endParaRPr lang="en-US" sz="1677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читать состав продукта на упаковке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22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Сначала посмотрите на список ингредиентов: чем он короче и понятнее, тем проще понять, из чего сделан продукт и насколько он подходит для частого употребления.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4760354" y="132673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Обратите внимание на первые позиции в составе. Если сахар, сироп, жир или масло стоят в начале, их обычно больше всего в продукте.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526060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Проверьте количество сахара, соли и жиров на порцию и на 100 граммов. Так удобнее сравнивать похожие продукты между собой без ошибок.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4763191" y="3027385"/>
            <a:ext cx="3855000" cy="1374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 доверяйте только ярким надписям на лицевой стороне упаковки. Слова «натуральный» или «фитнес» не заменяют внимательного чтения состава и срока годности.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4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4352" y="1230400"/>
            <a:ext cx="5689946" cy="1548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Частый и редкий выбор продуктов: сравнение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4663625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Регулярный выбор простых и менее обработанных продуктов помогает сохранить баланс рациона без строгих запретов.
</a:t>
            </a:r>
            <a:endParaRPr lang="en-US" sz="1800" dirty="0"/>
          </a:p>
        </p:txBody>
      </p:sp>
      <p:sp>
        <p:nvSpPr>
          <p:cNvPr id="6" name="Text 2"/>
          <p:cNvSpPr txBox="1"/>
          <p:nvPr/>
        </p:nvSpPr>
        <p:spPr>
          <a:xfrm>
            <a:off x="426625" y="4586200"/>
            <a:ext cx="8285400" cy="409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принципов здорового питания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426500" y="2931000"/>
            <a:ext cx="4048200" cy="156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помогает понять, какие продукты можно включать в рацион регулярно, а какие лучше оставлять для редких случаев.
</a:t>
            </a:r>
            <a:endParaRPr lang="en-US" sz="1800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33430" y="1547250"/>
            <a:ext cx="8277541" cy="31683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формируется привычка питаться лучше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426500" y="1172125"/>
            <a:ext cx="8285400" cy="300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7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Схема показывает постепенную замену одного привычного выбора на более полезный и закрепление результата через повторение.
</a:t>
            </a:r>
            <a:endParaRPr lang="en-US" sz="1179" dirty="0"/>
          </a:p>
        </p:txBody>
      </p:sp>
      <p:sp>
        <p:nvSpPr>
          <p:cNvPr id="7" name="Text 2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4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78192" y="421600"/>
            <a:ext cx="3786515" cy="42939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25545" y="545200"/>
            <a:ext cx="39477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04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Питание и спорт: связь с выносливостью и восстановлением
</a:t>
            </a:r>
            <a:endParaRPr lang="en-US" sz="1704" dirty="0"/>
          </a:p>
        </p:txBody>
      </p:sp>
      <p:sp>
        <p:nvSpPr>
          <p:cNvPr id="7" name="Text 1"/>
          <p:cNvSpPr txBox="1"/>
          <p:nvPr/>
        </p:nvSpPr>
        <p:spPr>
          <a:xfrm>
            <a:off x="873350" y="13318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79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Перед тренировкой лучше выбирать лёгкую еду и воду, чтобы не перегружать желудок. Тогда движения даются легче, а на уроках физкультуры сохраняется выносливость и концентрация.
</a:t>
            </a:r>
            <a:endParaRPr lang="en-US" sz="1791" dirty="0"/>
          </a:p>
        </p:txBody>
      </p:sp>
      <p:sp>
        <p:nvSpPr>
          <p:cNvPr id="8" name="Text 2"/>
          <p:cNvSpPr txBox="1"/>
          <p:nvPr/>
        </p:nvSpPr>
        <p:spPr>
          <a:xfrm>
            <a:off x="873275" y="3121900"/>
            <a:ext cx="3699000" cy="1593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8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нагрузки организму нужны белок и сложные углеводы: они помогают восстановить мышцы и вернуть энергию. Полноценный завтрак и перекус после спорта особенно важны для школьника.
</a:t>
            </a:r>
            <a:endParaRPr lang="en-US" sz="1800" dirty="0"/>
          </a:p>
        </p:txBody>
      </p:sp>
      <p:sp>
        <p:nvSpPr>
          <p:cNvPr id="9" name="Text 3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857650" y="1207847"/>
            <a:ext cx="3790800" cy="2737005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Дневной ритм питания школьника
</a:t>
            </a:r>
            <a:endParaRPr lang="en-US" sz="2400" dirty="0"/>
          </a:p>
        </p:txBody>
      </p:sp>
      <p:sp>
        <p:nvSpPr>
          <p:cNvPr id="5" name="Text 1"/>
          <p:cNvSpPr txBox="1"/>
          <p:nvPr/>
        </p:nvSpPr>
        <p:spPr>
          <a:xfrm>
            <a:off x="1365250" y="2614312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8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заметная доля приходится на обед, а регулярные небольшие приёмы пищи помогают избежать сильного голода и переедания.
</a:t>
            </a:r>
            <a:endParaRPr lang="en-US" sz="1580" dirty="0"/>
          </a:p>
        </p:txBody>
      </p:sp>
      <p:sp>
        <p:nvSpPr>
          <p:cNvPr id="6" name="Text 2"/>
          <p:cNvSpPr txBox="1"/>
          <p:nvPr/>
        </p:nvSpPr>
        <p:spPr>
          <a:xfrm>
            <a:off x="1365250" y="4004835"/>
            <a:ext cx="6283200" cy="313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Иллюстративное распределение по режиму школьного дня; 2025
</a:t>
            </a:r>
            <a:endParaRPr lang="en-US" sz="1600" dirty="0"/>
          </a:p>
        </p:txBody>
      </p:sp>
      <p:sp>
        <p:nvSpPr>
          <p:cNvPr id="7" name="Text 3"/>
          <p:cNvSpPr txBox="1"/>
          <p:nvPr/>
        </p:nvSpPr>
        <p:spPr>
          <a:xfrm>
            <a:off x="1365250" y="1230375"/>
            <a:ext cx="2365500" cy="1313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19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Режим питания удобнее соблюдать, если заранее знать время основных приёмов пищи и не пропускать их из-за уроков или кружков.
</a:t>
            </a:r>
            <a:endParaRPr lang="en-US" sz="1619" dirty="0"/>
          </a:p>
        </p:txBody>
      </p:sp>
      <p:sp>
        <p:nvSpPr>
          <p:cNvPr id="8" name="Text 4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4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523332" y="545200"/>
            <a:ext cx="8101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Распространенные мифы о правильном питании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5232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Миф о том, что полезная еда обязательно невкусная, неверен: обычные продукты можно сочетать так, чтобы блюдо было и простым, и приятным на вкус.
</a:t>
            </a:r>
            <a:endParaRPr lang="en-US" sz="1600" dirty="0"/>
          </a:p>
        </p:txBody>
      </p:sp>
      <p:sp>
        <p:nvSpPr>
          <p:cNvPr id="9" name="Text 2"/>
          <p:cNvSpPr txBox="1"/>
          <p:nvPr/>
        </p:nvSpPr>
        <p:spPr>
          <a:xfrm>
            <a:off x="2623500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Полный запрет сладкого не нужен. Редкий десерт не испортит питание, если в целом рацион остаётся разнообразным, а сладости не становятся ежедневной привычкой.
</a:t>
            </a:r>
            <a:endParaRPr lang="en-US" sz="1600" dirty="0"/>
          </a:p>
        </p:txBody>
      </p:sp>
      <p:sp>
        <p:nvSpPr>
          <p:cNvPr id="10" name="Text 3"/>
          <p:cNvSpPr txBox="1"/>
          <p:nvPr/>
        </p:nvSpPr>
        <p:spPr>
          <a:xfrm>
            <a:off x="4723768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не требует дорогих продуктов и сложных рецептов. Крупы, овощи, яйца, творог и бобовые помогают собрать полезный рацион без больших затрат.
</a:t>
            </a:r>
            <a:endParaRPr lang="en-US" sz="1600" dirty="0"/>
          </a:p>
        </p:txBody>
      </p:sp>
      <p:sp>
        <p:nvSpPr>
          <p:cNvPr id="11" name="Text 4"/>
          <p:cNvSpPr txBox="1"/>
          <p:nvPr/>
        </p:nvSpPr>
        <p:spPr>
          <a:xfrm>
            <a:off x="6824041" y="1330550"/>
            <a:ext cx="1800300" cy="3284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Ещё один миф — что чем строже ограничения, тем лучше результат. На самом деле устойчивее работают разумные привычки, которые можно соблюдать каждый день.
</a:t>
            </a:r>
            <a:endParaRPr lang="en-US" sz="1600" dirty="0"/>
          </a:p>
        </p:txBody>
      </p:sp>
      <p:sp>
        <p:nvSpPr>
          <p:cNvPr id="12" name="Text 5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523225" y="545200"/>
            <a:ext cx="80922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248" b="1" dirty="0">
                <a:solidFill>
                  <a:srgbClr val="E9CA98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 сбалансированного дня питания для школьника
</a:t>
            </a:r>
            <a:endParaRPr lang="en-US" sz="2248" dirty="0"/>
          </a:p>
        </p:txBody>
      </p:sp>
      <p:sp>
        <p:nvSpPr>
          <p:cNvPr id="9" name="Text 1"/>
          <p:cNvSpPr txBox="1"/>
          <p:nvPr/>
        </p:nvSpPr>
        <p:spPr>
          <a:xfrm>
            <a:off x="8748200" y="4715500"/>
            <a:ext cx="304500" cy="371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79688"/>
              </a:lnSpc>
              <a:buNone/>
            </a:pPr>
            <a:r>
              <a:rPr lang="en-US" sz="14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400" dirty="0"/>
          </a:p>
        </p:txBody>
      </p:sp>
      <p:sp>
        <p:nvSpPr>
          <p:cNvPr id="10" name="Text 2"/>
          <p:cNvSpPr txBox="1"/>
          <p:nvPr/>
        </p:nvSpPr>
        <p:spPr>
          <a:xfrm>
            <a:off x="4265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Утро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Завтрак из каши, яйца и яблока даёт энергию на начало учебного дня и помогает не испытывать сильный голод уже к первому уроку.
</a:t>
            </a:r>
            <a:endParaRPr lang="en-US" sz="1600" dirty="0"/>
          </a:p>
        </p:txBody>
      </p:sp>
      <p:sp>
        <p:nvSpPr>
          <p:cNvPr id="11" name="Text 3"/>
          <p:cNvSpPr txBox="1"/>
          <p:nvPr/>
        </p:nvSpPr>
        <p:spPr>
          <a:xfrm>
            <a:off x="24532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2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
</a:t>
            </a:r>
            <a:pPr algn="l" indent="0" marL="0">
              <a:lnSpc>
                <a:spcPct val="100000"/>
              </a:lnSpc>
              <a:buNone/>
            </a:pPr>
            <a:r>
              <a:rPr lang="en-US" sz="66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2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 обед подойдут суп, гречка с курицей и салат. Такой набор сочетает белок, сложные углеводы и овощи, поддерживая работоспособность до вечера.
</a:t>
            </a:r>
            <a:endParaRPr lang="en-US" sz="1522" dirty="0"/>
          </a:p>
        </p:txBody>
      </p:sp>
      <p:sp>
        <p:nvSpPr>
          <p:cNvPr id="12" name="Text 4"/>
          <p:cNvSpPr txBox="1"/>
          <p:nvPr/>
        </p:nvSpPr>
        <p:spPr>
          <a:xfrm>
            <a:off x="44799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505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уроков
</a:t>
            </a:r>
            <a:pPr algn="l" indent="0" marL="0">
              <a:lnSpc>
                <a:spcPct val="100000"/>
              </a:lnSpc>
              <a:buNone/>
            </a:pPr>
            <a:r>
              <a:rPr lang="en-US" sz="658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505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Полдник из йогурта и банана помогает восстановить силы между школой и домашними делами, не перегружая желудок перед ужином.
</a:t>
            </a:r>
            <a:endParaRPr lang="en-US" sz="1505" dirty="0"/>
          </a:p>
        </p:txBody>
      </p:sp>
      <p:sp>
        <p:nvSpPr>
          <p:cNvPr id="13" name="Text 5"/>
          <p:cNvSpPr txBox="1"/>
          <p:nvPr/>
        </p:nvSpPr>
        <p:spPr>
          <a:xfrm>
            <a:off x="6506600" y="2503900"/>
            <a:ext cx="17034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6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Вечер
</a:t>
            </a:r>
            <a:pPr algn="l" indent="0" marL="0">
              <a:lnSpc>
                <a:spcPct val="100000"/>
              </a:lnSpc>
              <a:buNone/>
            </a:pPr>
            <a:r>
              <a:rPr lang="en-US" sz="700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600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Ужин из рыбы с овощами завершает день легко и полезно. В течение дня лучше пить воду вместо сладких напитков.
</a:t>
            </a:r>
            <a:endParaRPr lang="en-US" sz="16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261650" y="1099658"/>
            <a:ext cx="6629700" cy="2840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4196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Правильное питание — привычка, которая работает каждый день
</a:t>
            </a:r>
            <a:pPr algn="ctr" indent="0" marL="0">
              <a:lnSpc>
                <a:spcPct val="100000"/>
              </a:lnSpc>
              <a:buNone/>
            </a:pPr>
            <a:r>
              <a:rPr lang="en-US" sz="3192" b="1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642" dirty="0">
                <a:solidFill>
                  <a:srgbClr val="3B14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есть разнообразно, соблюдать режим и пить достаточно воды, организму легче учиться, двигаться и восстанавливаться. Эти простые правила помогают чувствовать себя лучше не только в школе, но и в жизни.
</a:t>
            </a:r>
            <a:endParaRPr lang="en-US" sz="4196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2026-05-21T03:19:58Z</dcterms:created>
  <dcterms:modified xsi:type="dcterms:W3CDTF">2026-05-21T03:19:58Z</dcterms:modified>
</cp:coreProperties>
</file>