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jpe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image" Target="../media/image-3-9.png"/><Relationship Id="rId10" Type="http://schemas.openxmlformats.org/officeDocument/2006/relationships/slideLayout" Target="../slideLayouts/slideLayout1.xml"/><Relationship Id="rId11"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slideLayout" Target="../slideLayouts/slideLayout1.xml"/><Relationship Id="rId9"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1.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jpe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slideLayout" Target="../slideLayouts/slideLayout1.xml"/><Relationship Id="rId9"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slideLayout" Target="../slideLayouts/slideLayout1.xml"/><Relationship Id="rId8"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slideLayout" Target="../slideLayouts/slideLayout1.xml"/><Relationship Id="rId5"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jpeg"/><Relationship Id="rId4" Type="http://schemas.openxmlformats.org/officeDocument/2006/relationships/image" Target="../media/image-10-4.jpeg"/><Relationship Id="rId5" Type="http://schemas.openxmlformats.org/officeDocument/2006/relationships/image" Target="../media/image-10-5.jpe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slideLayout" Target="../slideLayouts/slideLayout1.xml"/><Relationship Id="rId5"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jpe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slideLayout" Target="../slideLayouts/slideLayout1.xml"/><Relationship Id="rId7"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image" Target="../media/image-16-8.png"/><Relationship Id="rId9" Type="http://schemas.openxmlformats.org/officeDocument/2006/relationships/slideLayout" Target="../slideLayouts/slideLayout1.xml"/><Relationship Id="rId10"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image" Target="../media/image-19-10.png"/><Relationship Id="rId11" Type="http://schemas.openxmlformats.org/officeDocument/2006/relationships/image" Target="../media/image-19-11.png"/><Relationship Id="rId12" Type="http://schemas.openxmlformats.org/officeDocument/2006/relationships/slideLayout" Target="../slideLayouts/slideLayout1.xml"/><Relationship Id="rId13"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2650" y="3889"/>
            <a:ext cx="9051600" cy="513572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452400"/>
            <a:ext cx="3851400" cy="9303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Вероятность события: алгебраический взгляд на случайность
</a:t>
            </a:r>
            <a:endParaRPr lang="en-US" sz="1800" dirty="0"/>
          </a:p>
        </p:txBody>
      </p:sp>
      <p:sp>
        <p:nvSpPr>
          <p:cNvPr id="5" name="Text 1"/>
          <p:cNvSpPr txBox="1"/>
          <p:nvPr/>
        </p:nvSpPr>
        <p:spPr>
          <a:xfrm>
            <a:off x="180000" y="179988"/>
            <a:ext cx="3246300" cy="192600"/>
          </a:xfrm>
          <a:prstGeom prst="rect">
            <a:avLst/>
          </a:prstGeom>
          <a:noFill/>
          <a:ln/>
        </p:spPr>
        <p:txBody>
          <a:bodyPr wrap="square" lIns="0" tIns="0" rIns="0" bIns="0" rtlCol="0" anchor="t"/>
          <a:lstStyle/>
          <a:p>
            <a:pPr algn="l" indent="0" marL="0">
              <a:lnSpc>
                <a:spcPct val="115000"/>
              </a:lnSpc>
              <a:buNone/>
            </a:pPr>
            <a:r>
              <a:rPr lang="en-US" sz="746" dirty="0">
                <a:solidFill>
                  <a:srgbClr val="FFFFFF"/>
                </a:solidFill>
                <a:latin typeface="Arial" pitchFamily="34" charset="0"/>
                <a:ea typeface="Arial" pitchFamily="34" charset="-122"/>
                <a:cs typeface="Arial" pitchFamily="34" charset="-120"/>
              </a:rPr>
              <a:t>
</a:t>
            </a:r>
            <a:endParaRPr lang="en-US" sz="746" dirty="0"/>
          </a:p>
        </p:txBody>
      </p:sp>
      <p:sp>
        <p:nvSpPr>
          <p:cNvPr id="6" name="Text 2"/>
          <p:cNvSpPr txBox="1"/>
          <p:nvPr/>
        </p:nvSpPr>
        <p:spPr>
          <a:xfrm>
            <a:off x="180000" y="3883175"/>
            <a:ext cx="3361500" cy="904800"/>
          </a:xfrm>
          <a:prstGeom prst="rect">
            <a:avLst/>
          </a:prstGeom>
          <a:noFill/>
          <a:ln/>
        </p:spPr>
        <p:txBody>
          <a:bodyPr wrap="square" lIns="0" tIns="0" rIns="0" bIns="0" rtlCol="0" anchor="b"/>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Вероятность переводит случайность в точное число от 0 до 1.
</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859700" y="301"/>
            <a:ext cx="6284400" cy="51428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30681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Зачем в 10 классе нужна вероятность
</a:t>
            </a:r>
            <a:endParaRPr lang="en-US" sz="1600" dirty="0"/>
          </a:p>
        </p:txBody>
      </p:sp>
      <p:sp>
        <p:nvSpPr>
          <p:cNvPr id="6" name="Text 1"/>
          <p:cNvSpPr txBox="1"/>
          <p:nvPr/>
        </p:nvSpPr>
        <p:spPr>
          <a:xfrm>
            <a:off x="180000" y="4052025"/>
            <a:ext cx="3224700" cy="704400"/>
          </a:xfrm>
          <a:prstGeom prst="rect">
            <a:avLst/>
          </a:prstGeom>
          <a:noFill/>
          <a:ln/>
        </p:spPr>
        <p:txBody>
          <a:bodyPr wrap="square" lIns="0" tIns="0" rIns="0" bIns="0" rtlCol="0" anchor="t"/>
          <a:lstStyle/>
          <a:p>
            <a:pPr algn="l" indent="0" marL="0">
              <a:lnSpc>
                <a:spcPct val="115000"/>
              </a:lnSpc>
              <a:buNone/>
            </a:pPr>
            <a:r>
              <a:rPr lang="en-US" sz="964" dirty="0">
                <a:solidFill>
                  <a:srgbClr val="FFFFFF"/>
                </a:solidFill>
                <a:latin typeface="Arial" pitchFamily="34" charset="0"/>
                <a:ea typeface="Arial" pitchFamily="34" charset="-122"/>
                <a:cs typeface="Arial" pitchFamily="34" charset="-120"/>
              </a:rPr>
              <a:t>Теория вероятностей помогает описывать случайные процессы в алгебре, статистике и реальной жизни. На уроке вы научитесь оценивать шансы событий, работать с дробями и процентами, а также понимать, почему одни исходы более вероятны, чем другие.
</a:t>
            </a:r>
            <a:endParaRPr lang="en-US" sz="964"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2</a:t>
            </a:r>
            <a:endParaRPr lang="en-US" sz="432"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859700" y="301"/>
            <a:ext cx="6284400" cy="51428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180000" y="180000"/>
            <a:ext cx="30681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Основные понятия: опыт, исход, событие
</a:t>
            </a:r>
            <a:endParaRPr lang="en-US" sz="1600" dirty="0"/>
          </a:p>
        </p:txBody>
      </p:sp>
      <p:sp>
        <p:nvSpPr>
          <p:cNvPr id="12" name="Text 1"/>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3</a:t>
            </a:r>
            <a:endParaRPr lang="en-US" sz="432" dirty="0"/>
          </a:p>
        </p:txBody>
      </p:sp>
      <p:sp>
        <p:nvSpPr>
          <p:cNvPr id="13" name="Text 2"/>
          <p:cNvSpPr txBox="1"/>
          <p:nvPr/>
        </p:nvSpPr>
        <p:spPr>
          <a:xfrm>
            <a:off x="180000" y="1603050"/>
            <a:ext cx="3705600" cy="5814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Случайный опыт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Это испытание, результат которого заранее нельзя предсказать точно. Один и тот же опыт может каждый раз давать разные исходы, хотя правила его проведения остаются неизменными.
</a:t>
            </a:r>
            <a:endParaRPr lang="en-US" sz="900" dirty="0"/>
          </a:p>
        </p:txBody>
      </p:sp>
      <p:sp>
        <p:nvSpPr>
          <p:cNvPr id="14" name="Text 3"/>
          <p:cNvSpPr txBox="1"/>
          <p:nvPr/>
        </p:nvSpPr>
        <p:spPr>
          <a:xfrm>
            <a:off x="180008" y="2297790"/>
            <a:ext cx="3705600" cy="5814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Элементарный исход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Так называют один конкретный результат опыта. Например, при броске кубика элементарным исходом будет выпадение числа 4, а не просто «какое-то число».
</a:t>
            </a:r>
            <a:endParaRPr lang="en-US" sz="900" dirty="0"/>
          </a:p>
        </p:txBody>
      </p:sp>
      <p:sp>
        <p:nvSpPr>
          <p:cNvPr id="15" name="Text 4"/>
          <p:cNvSpPr txBox="1"/>
          <p:nvPr/>
        </p:nvSpPr>
        <p:spPr>
          <a:xfrm>
            <a:off x="180008" y="2992530"/>
            <a:ext cx="3705600" cy="5814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Пространство исходов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Это множество всех возможных элементарных исходов данного опыта. Для игрального кубика оно состоит из шести чисел: 1, 2, 3, 4, 5 и 6.
</a:t>
            </a:r>
            <a:endParaRPr lang="en-US" sz="900" dirty="0"/>
          </a:p>
        </p:txBody>
      </p:sp>
      <p:sp>
        <p:nvSpPr>
          <p:cNvPr id="16" name="Text 5"/>
          <p:cNvSpPr txBox="1"/>
          <p:nvPr/>
        </p:nvSpPr>
        <p:spPr>
          <a:xfrm>
            <a:off x="180008" y="3687273"/>
            <a:ext cx="3705600" cy="5814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Событие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Событием называют любое подмножество пространства исходов. Оно может быть элементарным, как «выпало 6», или составным, как «выпало чётное число».
</a:t>
            </a:r>
            <a:endParaRPr lang="en-US" sz="900" dirty="0"/>
          </a:p>
        </p:txBody>
      </p:sp>
      <p:sp>
        <p:nvSpPr>
          <p:cNvPr id="17" name="Text 6"/>
          <p:cNvSpPr txBox="1"/>
          <p:nvPr/>
        </p:nvSpPr>
        <p:spPr>
          <a:xfrm>
            <a:off x="180008" y="4382005"/>
            <a:ext cx="3705600" cy="5814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Различие формулировок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задачах важно точно читать условие. Фраза «выпало 6» описывает один исход, а «выпало чётное число» объединяет сразу несколько исходов и требует другого подхода.
</a:t>
            </a:r>
            <a:endParaRPr lang="en-US" sz="9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1604922"/>
            <a:ext cx="9144000" cy="3536156"/>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4</a:t>
            </a:r>
            <a:endParaRPr lang="en-US" sz="432" dirty="0"/>
          </a:p>
        </p:txBody>
      </p:sp>
      <p:sp>
        <p:nvSpPr>
          <p:cNvPr id="10" name="Text 1"/>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Классическое определение вероятности
</a:t>
            </a:r>
            <a:endParaRPr lang="en-US" sz="1600" dirty="0"/>
          </a:p>
        </p:txBody>
      </p:sp>
      <p:sp>
        <p:nvSpPr>
          <p:cNvPr id="11" name="Text 2"/>
          <p:cNvSpPr txBox="1"/>
          <p:nvPr/>
        </p:nvSpPr>
        <p:spPr>
          <a:xfrm>
            <a:off x="180100" y="1395620"/>
            <a:ext cx="2130300" cy="964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Равновозможные исходы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Классическая формула применяется тогда, когда все элементарные исходы одинаково возможны. В этом случае вероятность можно выразить через отношение числа благоприятных исходов к общему числу исходов.
</a:t>
            </a:r>
            <a:endParaRPr lang="en-US" sz="900" dirty="0"/>
          </a:p>
        </p:txBody>
      </p:sp>
      <p:sp>
        <p:nvSpPr>
          <p:cNvPr id="12" name="Text 3"/>
          <p:cNvSpPr txBox="1"/>
          <p:nvPr/>
        </p:nvSpPr>
        <p:spPr>
          <a:xfrm>
            <a:off x="2397354" y="1395620"/>
            <a:ext cx="2130300" cy="964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Формула вероятности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Если событию A благоприятствуют m исходов из n возможных, то вероятность равна P(A)=m/n. Это основная формула для большинства школьных задач с монетой, кубиком и выбором объектов.
</a:t>
            </a:r>
            <a:endParaRPr lang="en-US" sz="900" dirty="0"/>
          </a:p>
        </p:txBody>
      </p:sp>
      <p:sp>
        <p:nvSpPr>
          <p:cNvPr id="13" name="Text 4"/>
          <p:cNvSpPr txBox="1"/>
          <p:nvPr/>
        </p:nvSpPr>
        <p:spPr>
          <a:xfrm>
            <a:off x="4615552" y="1395620"/>
            <a:ext cx="2130300" cy="964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Пример с кубиком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При броске кубика всего шесть исходов. Для события «выпало чётное число» благоприятны 2, 4 и 6, значит, вероятность равна 3/6, то есть ½.
</a:t>
            </a:r>
            <a:endParaRPr lang="en-US" sz="900" dirty="0"/>
          </a:p>
        </p:txBody>
      </p:sp>
      <p:sp>
        <p:nvSpPr>
          <p:cNvPr id="14" name="Text 5"/>
          <p:cNvSpPr txBox="1"/>
          <p:nvPr/>
        </p:nvSpPr>
        <p:spPr>
          <a:xfrm>
            <a:off x="6833746" y="1395620"/>
            <a:ext cx="2130300" cy="964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Смысл результата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Полученное число показывает, насколько событие вероятно по сравнению с другими исходами. Чем больше доля благоприятных исходов, тем выше вероятность наступления события.
</a:t>
            </a:r>
            <a:endParaRPr lang="en-US" sz="9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1517758"/>
            <a:ext cx="5037600" cy="2402034"/>
          </a:xfrm>
          <a:prstGeom prst="rect">
            <a:avLst/>
          </a:prstGeom>
        </p:spPr>
      </p:pic>
      <p:sp>
        <p:nvSpPr>
          <p:cNvPr id="5" name="Text 0"/>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Вероятности исходов на кубике
</a:t>
            </a:r>
            <a:endParaRPr lang="en-US" sz="1600" dirty="0"/>
          </a:p>
        </p:txBody>
      </p:sp>
      <p:sp>
        <p:nvSpPr>
          <p:cNvPr id="6" name="Text 1"/>
          <p:cNvSpPr txBox="1"/>
          <p:nvPr/>
        </p:nvSpPr>
        <p:spPr>
          <a:xfrm>
            <a:off x="5814750" y="1608825"/>
            <a:ext cx="2849700" cy="1056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Все шесть исходов кубика равновозможны, поэтому каждый из них имеет одинаковую вероятность. Событие «чётное число» складывается из трёх исходов и занимает половину всей шкалы.
</a:t>
            </a:r>
            <a:endParaRPr lang="en-US" sz="1000"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5</a:t>
            </a:r>
            <a:endParaRPr lang="en-US" sz="432" dirty="0"/>
          </a:p>
        </p:txBody>
      </p:sp>
      <p:sp>
        <p:nvSpPr>
          <p:cNvPr id="8" name="Text 3"/>
          <p:cNvSpPr txBox="1"/>
          <p:nvPr/>
        </p:nvSpPr>
        <p:spPr>
          <a:xfrm>
            <a:off x="5814750" y="2771850"/>
            <a:ext cx="2849700" cy="1056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Равные столбцы подтверждают равновозможность исходов, а сумма трёх столбцов для чётных чисел даёт вероятность ½.
</a:t>
            </a:r>
            <a:endParaRPr lang="en-US" sz="1000" dirty="0"/>
          </a:p>
        </p:txBody>
      </p:sp>
      <p:sp>
        <p:nvSpPr>
          <p:cNvPr id="9" name="Text 4"/>
          <p:cNvSpPr txBox="1"/>
          <p:nvPr/>
        </p:nvSpPr>
        <p:spPr>
          <a:xfrm>
            <a:off x="180000" y="3997050"/>
            <a:ext cx="5037600" cy="1863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Школьная модель равновозможных исходов для игрального кубика
</a:t>
            </a:r>
            <a:endParaRPr lang="en-US" sz="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301"/>
            <a:ext cx="6284400" cy="51428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6</a:t>
            </a:r>
            <a:endParaRPr lang="en-US" sz="432" dirty="0"/>
          </a:p>
        </p:txBody>
      </p:sp>
      <p:sp>
        <p:nvSpPr>
          <p:cNvPr id="10" name="Text 1"/>
          <p:cNvSpPr txBox="1"/>
          <p:nvPr/>
        </p:nvSpPr>
        <p:spPr>
          <a:xfrm>
            <a:off x="5258400" y="180000"/>
            <a:ext cx="37056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Виды событий по их вероятности
</a:t>
            </a:r>
            <a:endParaRPr lang="en-US" sz="1600" dirty="0"/>
          </a:p>
        </p:txBody>
      </p:sp>
      <p:sp>
        <p:nvSpPr>
          <p:cNvPr id="11" name="Text 2"/>
          <p:cNvSpPr txBox="1"/>
          <p:nvPr/>
        </p:nvSpPr>
        <p:spPr>
          <a:xfrm>
            <a:off x="1421754" y="1767075"/>
            <a:ext cx="3705600" cy="8157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Невозможное событие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Его вероятность равна 0, потому что при данном опыте оно не может произойти ни при каких обстоятельствах. Примером служит выпадение 7 на обычном шестигранном кубике.
</a:t>
            </a:r>
            <a:endParaRPr lang="en-US" sz="1100" dirty="0"/>
          </a:p>
        </p:txBody>
      </p:sp>
      <p:sp>
        <p:nvSpPr>
          <p:cNvPr id="12" name="Text 3"/>
          <p:cNvSpPr txBox="1"/>
          <p:nvPr/>
        </p:nvSpPr>
        <p:spPr>
          <a:xfrm>
            <a:off x="5258411" y="1767075"/>
            <a:ext cx="3705600" cy="815700"/>
          </a:xfrm>
          <a:prstGeom prst="rect">
            <a:avLst/>
          </a:prstGeom>
          <a:noFill/>
          <a:ln/>
        </p:spPr>
        <p:txBody>
          <a:bodyPr wrap="square" lIns="0" tIns="0" rIns="0" bIns="0" rtlCol="0" anchor="ctr"/>
          <a:lstStyle/>
          <a:p>
            <a:pPr algn="l" indent="0" marL="0">
              <a:lnSpc>
                <a:spcPct val="115000"/>
              </a:lnSpc>
              <a:buNone/>
            </a:pPr>
            <a:r>
              <a:rPr lang="en-US" sz="1097" dirty="0">
                <a:solidFill>
                  <a:srgbClr val="FFFFFF"/>
                </a:solidFill>
                <a:latin typeface="Arial" pitchFamily="34" charset="0"/>
                <a:ea typeface="Arial" pitchFamily="34" charset="-122"/>
                <a:cs typeface="Arial" pitchFamily="34" charset="-120"/>
              </a:rPr>
              <a:t>Достоверное событие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Такое событие обязательно происходит при каждом проведении опыта, поэтому его вероятность равна 1. Например, при броске кубика обязательно выпадет одно из чисел от 1 до 6.
</a:t>
            </a:r>
            <a:endParaRPr lang="en-US" sz="1097" dirty="0"/>
          </a:p>
        </p:txBody>
      </p:sp>
      <p:sp>
        <p:nvSpPr>
          <p:cNvPr id="13" name="Text 4"/>
          <p:cNvSpPr txBox="1"/>
          <p:nvPr/>
        </p:nvSpPr>
        <p:spPr>
          <a:xfrm>
            <a:off x="5258411" y="2865163"/>
            <a:ext cx="3705600" cy="8157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Смысл чисел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Чем ближе вероятность к 1, тем событие считается более вероятным; чем ближе к 0, тем меньше оснований ожидать его наступления. Эта шкала удобна для сравнения шансов.
</a:t>
            </a:r>
            <a:endParaRPr lang="en-US" sz="1100" dirty="0"/>
          </a:p>
        </p:txBody>
      </p:sp>
      <p:sp>
        <p:nvSpPr>
          <p:cNvPr id="14" name="Text 5"/>
          <p:cNvSpPr txBox="1"/>
          <p:nvPr/>
        </p:nvSpPr>
        <p:spPr>
          <a:xfrm>
            <a:off x="1421761" y="2865163"/>
            <a:ext cx="3705600" cy="8157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Случайное событие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Его вероятность лежит строго между 0 и 1, значит, событие может произойти, но не обязано происходить. Пример — выпадение нечётного числа на кубике.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26475" y="1912874"/>
            <a:ext cx="5037600" cy="1711302"/>
          </a:xfrm>
          <a:prstGeom prst="rect">
            <a:avLst/>
          </a:prstGeom>
        </p:spPr>
      </p:pic>
      <p:sp>
        <p:nvSpPr>
          <p:cNvPr id="5" name="Text 0"/>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Шкала вероятностей и словесная оценка
</a:t>
            </a:r>
            <a:endParaRPr lang="en-US" sz="1600" dirty="0"/>
          </a:p>
        </p:txBody>
      </p:sp>
      <p:sp>
        <p:nvSpPr>
          <p:cNvPr id="6" name="Text 1"/>
          <p:cNvSpPr txBox="1"/>
          <p:nvPr/>
        </p:nvSpPr>
        <p:spPr>
          <a:xfrm>
            <a:off x="179925" y="1658550"/>
            <a:ext cx="2849700" cy="1056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Таблица помогает переводить числовую вероятность в привычную словесную характеристику и обратно.
</a:t>
            </a:r>
            <a:endParaRPr lang="en-US" sz="1000"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7</a:t>
            </a:r>
            <a:endParaRPr lang="en-US" sz="432" dirty="0"/>
          </a:p>
        </p:txBody>
      </p:sp>
      <p:sp>
        <p:nvSpPr>
          <p:cNvPr id="8" name="Text 3"/>
          <p:cNvSpPr txBox="1"/>
          <p:nvPr/>
        </p:nvSpPr>
        <p:spPr>
          <a:xfrm>
            <a:off x="179925" y="2821575"/>
            <a:ext cx="2849700" cy="1056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Шкала удобна для быстрой интерпретации: она показывает, как число отражает степень уверенности в наступлении события.
</a:t>
            </a:r>
            <a:endParaRPr lang="en-US" sz="1000" dirty="0"/>
          </a:p>
        </p:txBody>
      </p:sp>
      <p:sp>
        <p:nvSpPr>
          <p:cNvPr id="9" name="Text 4"/>
          <p:cNvSpPr txBox="1"/>
          <p:nvPr/>
        </p:nvSpPr>
        <p:spPr>
          <a:xfrm>
            <a:off x="3926475" y="4046800"/>
            <a:ext cx="5037600" cy="1863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Базовые определения школьного курса теории вероятностей
</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2859700" y="301"/>
            <a:ext cx="6284400" cy="514289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180000"/>
            <a:ext cx="30681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Противоположное событие и его вероятность
</a:t>
            </a:r>
            <a:endParaRPr lang="en-US" sz="1600" dirty="0"/>
          </a:p>
        </p:txBody>
      </p:sp>
      <p:sp>
        <p:nvSpPr>
          <p:cNvPr id="9" name="Text 1"/>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8</a:t>
            </a:r>
            <a:endParaRPr lang="en-US" sz="432" dirty="0"/>
          </a:p>
        </p:txBody>
      </p:sp>
      <p:sp>
        <p:nvSpPr>
          <p:cNvPr id="10" name="Text 2"/>
          <p:cNvSpPr txBox="1"/>
          <p:nvPr/>
        </p:nvSpPr>
        <p:spPr>
          <a:xfrm>
            <a:off x="181229" y="1376375"/>
            <a:ext cx="3705600" cy="815700"/>
          </a:xfrm>
          <a:prstGeom prst="rect">
            <a:avLst/>
          </a:prstGeom>
          <a:noFill/>
          <a:ln/>
        </p:spPr>
        <p:txBody>
          <a:bodyPr wrap="square" lIns="0" tIns="0" rIns="0" bIns="0" rtlCol="0" anchor="ctr"/>
          <a:lstStyle/>
          <a:p>
            <a:pPr algn="l" indent="0" marL="0">
              <a:lnSpc>
                <a:spcPct val="115000"/>
              </a:lnSpc>
              <a:buNone/>
            </a:pPr>
            <a:r>
              <a:rPr lang="en-US" sz="1097" dirty="0">
                <a:solidFill>
                  <a:srgbClr val="FFFFFF"/>
                </a:solidFill>
                <a:latin typeface="Arial" pitchFamily="34" charset="0"/>
                <a:ea typeface="Arial" pitchFamily="34" charset="-122"/>
                <a:cs typeface="Arial" pitchFamily="34" charset="-120"/>
              </a:rPr>
              <a:t>Что такое дополнение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Противоположное событие обозначает то, что происходит тогда и только тогда, когда исходное событие не происходит. Если событие A состоялось, то противоположное уже невозможно в том же опыте.
</a:t>
            </a:r>
            <a:endParaRPr lang="en-US" sz="1097" dirty="0"/>
          </a:p>
        </p:txBody>
      </p:sp>
      <p:sp>
        <p:nvSpPr>
          <p:cNvPr id="11" name="Text 3"/>
          <p:cNvSpPr txBox="1"/>
          <p:nvPr/>
        </p:nvSpPr>
        <p:spPr>
          <a:xfrm>
            <a:off x="181236" y="2717350"/>
            <a:ext cx="3705600" cy="815700"/>
          </a:xfrm>
          <a:prstGeom prst="rect">
            <a:avLst/>
          </a:prstGeom>
          <a:noFill/>
          <a:ln/>
        </p:spPr>
        <p:txBody>
          <a:bodyPr wrap="square" lIns="0" tIns="0" rIns="0" bIns="0" rtlCol="0" anchor="ctr"/>
          <a:lstStyle/>
          <a:p>
            <a:pPr algn="l" indent="0" marL="0">
              <a:lnSpc>
                <a:spcPct val="115000"/>
              </a:lnSpc>
              <a:buNone/>
            </a:pPr>
            <a:r>
              <a:rPr lang="en-US" sz="1097" dirty="0">
                <a:solidFill>
                  <a:srgbClr val="FFFFFF"/>
                </a:solidFill>
                <a:latin typeface="Arial" pitchFamily="34" charset="0"/>
                <a:ea typeface="Arial" pitchFamily="34" charset="-122"/>
                <a:cs typeface="Arial" pitchFamily="34" charset="-120"/>
              </a:rPr>
              <a:t>Связь вероятностей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7" dirty="0">
                <a:solidFill>
                  <a:srgbClr val="FFFFFF"/>
                </a:solidFill>
                <a:latin typeface="Arial" pitchFamily="34" charset="0"/>
                <a:ea typeface="Arial" pitchFamily="34" charset="-122"/>
                <a:cs typeface="Arial" pitchFamily="34" charset="-120"/>
              </a:rPr>
              <a:t>Для пары противоположных событий верно равенство P(A)+P(Ā)=1. Эта формула позволяет быстро находить неизвестную вероятность, если известна вероятность одного из событий.
</a:t>
            </a:r>
            <a:endParaRPr lang="en-US" sz="1097" dirty="0"/>
          </a:p>
        </p:txBody>
      </p:sp>
      <p:sp>
        <p:nvSpPr>
          <p:cNvPr id="12" name="Text 4"/>
          <p:cNvSpPr txBox="1"/>
          <p:nvPr/>
        </p:nvSpPr>
        <p:spPr>
          <a:xfrm>
            <a:off x="181292" y="4058325"/>
            <a:ext cx="3705600" cy="8157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Практический пример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Если вероятность получить красный результат равна 0,4, то вероятность «не красное» равна 0,6. Такой переход особенно полезен, когда проще посчитать противоположный случай.
</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1105052"/>
            <a:ext cx="8784000" cy="3582195"/>
          </a:xfrm>
          <a:prstGeom prst="rect">
            <a:avLst/>
          </a:prstGeom>
        </p:spPr>
      </p:pic>
      <p:sp>
        <p:nvSpPr>
          <p:cNvPr id="5" name="Text 0"/>
          <p:cNvSpPr txBox="1"/>
          <p:nvPr/>
        </p:nvSpPr>
        <p:spPr>
          <a:xfrm>
            <a:off x="180000" y="180000"/>
            <a:ext cx="4449300" cy="4710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Алгоритм решения задач на вероятность
</a:t>
            </a:r>
            <a:endParaRPr lang="en-US" sz="1600" dirty="0"/>
          </a:p>
        </p:txBody>
      </p:sp>
      <p:sp>
        <p:nvSpPr>
          <p:cNvPr id="6" name="Text 1"/>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9</a:t>
            </a:r>
            <a:endParaRPr lang="en-US" sz="432" dirty="0"/>
          </a:p>
        </p:txBody>
      </p:sp>
      <p:sp>
        <p:nvSpPr>
          <p:cNvPr id="7" name="Text 2"/>
          <p:cNvSpPr txBox="1"/>
          <p:nvPr/>
        </p:nvSpPr>
        <p:spPr>
          <a:xfrm>
            <a:off x="180000" y="690000"/>
            <a:ext cx="4449300" cy="346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Последовательность действий при решении школьных задач на вероятность
</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195250" y="1099666"/>
            <a:ext cx="4768800" cy="1131659"/>
          </a:xfrm>
          <a:prstGeom prst="rect">
            <a:avLst/>
          </a:prstGeom>
        </p:spPr>
      </p:pic>
      <p:pic>
        <p:nvPicPr>
          <p:cNvPr id="5" name="Image 3" descr="preencoded.png">    </p:cNvPr>
          <p:cNvPicPr>
            <a:picLocks noChangeAspect="1"/>
          </p:cNvPicPr>
          <p:nvPr/>
        </p:nvPicPr>
        <p:blipFill>
          <a:blip r:embed="rId4"/>
          <a:stretch>
            <a:fillRect/>
          </a:stretch>
        </p:blipFill>
        <p:spPr>
          <a:xfrm>
            <a:off x="4195250" y="2323441"/>
            <a:ext cx="4768800" cy="1131659"/>
          </a:xfrm>
          <a:prstGeom prst="rect">
            <a:avLst/>
          </a:prstGeom>
        </p:spPr>
      </p:pic>
      <p:pic>
        <p:nvPicPr>
          <p:cNvPr id="6" name="Image 4" descr="preencoded.png">    </p:cNvPr>
          <p:cNvPicPr>
            <a:picLocks noChangeAspect="1"/>
          </p:cNvPicPr>
          <p:nvPr/>
        </p:nvPicPr>
        <p:blipFill>
          <a:blip r:embed="rId5"/>
          <a:stretch>
            <a:fillRect/>
          </a:stretch>
        </p:blipFill>
        <p:spPr>
          <a:xfrm>
            <a:off x="4195250" y="3547216"/>
            <a:ext cx="4768800" cy="1131659"/>
          </a:xfrm>
          <a:prstGeom prst="rect">
            <a:avLst/>
          </a:prstGeom>
        </p:spPr>
      </p:pic>
      <p:sp>
        <p:nvSpPr>
          <p:cNvPr id="7" name="Text 0"/>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10</a:t>
            </a:r>
            <a:endParaRPr lang="en-US" sz="432" dirty="0"/>
          </a:p>
        </p:txBody>
      </p:sp>
      <p:sp>
        <p:nvSpPr>
          <p:cNvPr id="8" name="Text 1"/>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Статистическая вероятность и относительная частота
</a:t>
            </a:r>
            <a:endParaRPr lang="en-US" sz="1600" dirty="0"/>
          </a:p>
        </p:txBody>
      </p:sp>
      <p:sp>
        <p:nvSpPr>
          <p:cNvPr id="9" name="Text 2"/>
          <p:cNvSpPr txBox="1"/>
          <p:nvPr/>
        </p:nvSpPr>
        <p:spPr>
          <a:xfrm>
            <a:off x="180000" y="1097745"/>
            <a:ext cx="3040500" cy="113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Монета и длинная серия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При нескольких бросках монеты результат может заметно отклоняться от ожидаемого соотношения. Но если испытаний становится больше, относительная частота выпадения орла обычно начинает колебаться вокруг устойчивого значения. Именно поэтому серия наблюдений важнее одного случайного исхода.
</a:t>
            </a:r>
            <a:endParaRPr lang="en-US" sz="1000" dirty="0"/>
          </a:p>
        </p:txBody>
      </p:sp>
      <p:sp>
        <p:nvSpPr>
          <p:cNvPr id="10" name="Text 3"/>
          <p:cNvSpPr txBox="1"/>
          <p:nvPr/>
        </p:nvSpPr>
        <p:spPr>
          <a:xfrm>
            <a:off x="180000" y="2321520"/>
            <a:ext cx="3040500" cy="113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Частота как наблюдение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Относительная частота показывает, сколько раз событие произошло среди всех опытов. Если орёл выпал 18 раз из 40 бросков, частота равна 18/40, и по ней уже можно судить о характере случайного процесса.
</a:t>
            </a:r>
            <a:endParaRPr lang="en-US" sz="1000" dirty="0"/>
          </a:p>
        </p:txBody>
      </p:sp>
      <p:sp>
        <p:nvSpPr>
          <p:cNvPr id="11" name="Text 4"/>
          <p:cNvSpPr txBox="1"/>
          <p:nvPr/>
        </p:nvSpPr>
        <p:spPr>
          <a:xfrm>
            <a:off x="180000" y="3545295"/>
            <a:ext cx="3040500" cy="113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Почему это важно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Статистическая вероятность связывает математику с экспериментом и реальными данными. Она позволяет не только вычислять, но и проверять предположения на практике, когда точная теоретическая модель неизвестна или слишком сложна.
</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1517758"/>
            <a:ext cx="5037600" cy="2402034"/>
          </a:xfrm>
          <a:prstGeom prst="rect">
            <a:avLst/>
          </a:prstGeom>
        </p:spPr>
      </p:pic>
      <p:sp>
        <p:nvSpPr>
          <p:cNvPr id="5" name="Text 0"/>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Как меняется частота при увеличении числа бросков
</a:t>
            </a:r>
            <a:endParaRPr lang="en-US" sz="1600" dirty="0"/>
          </a:p>
        </p:txBody>
      </p:sp>
      <p:sp>
        <p:nvSpPr>
          <p:cNvPr id="6" name="Text 1"/>
          <p:cNvSpPr txBox="1"/>
          <p:nvPr/>
        </p:nvSpPr>
        <p:spPr>
          <a:xfrm>
            <a:off x="5814750" y="1608825"/>
            <a:ext cx="2849700" cy="1056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 коротких сериях отклонения заметны сильнее, поэтому результат может существенно отличаться от 0,5. При большем числе испытаний случайные колебания сглаживаются.
</a:t>
            </a:r>
            <a:endParaRPr lang="en-US" sz="1000"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11</a:t>
            </a:r>
            <a:endParaRPr lang="en-US" sz="432" dirty="0"/>
          </a:p>
        </p:txBody>
      </p:sp>
      <p:sp>
        <p:nvSpPr>
          <p:cNvPr id="8" name="Text 3"/>
          <p:cNvSpPr txBox="1"/>
          <p:nvPr/>
        </p:nvSpPr>
        <p:spPr>
          <a:xfrm>
            <a:off x="5814750" y="2771850"/>
            <a:ext cx="2849700" cy="1056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Частота не фиксируется сразу, но при росте числа бросков обычно приближается к вероятности 0,5.
</a:t>
            </a:r>
            <a:endParaRPr lang="en-US" sz="1000" dirty="0"/>
          </a:p>
        </p:txBody>
      </p:sp>
      <p:sp>
        <p:nvSpPr>
          <p:cNvPr id="9" name="Text 4"/>
          <p:cNvSpPr txBox="1"/>
          <p:nvPr/>
        </p:nvSpPr>
        <p:spPr>
          <a:xfrm>
            <a:off x="180000" y="3997050"/>
            <a:ext cx="5037600" cy="1863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Учебная иллюстрация по теме относительной частоты и закона больших чисел
</a:t>
            </a:r>
            <a:endParaRPr lang="en-US"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180000"/>
            <a:ext cx="30681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Несовместные и совместные события
</a:t>
            </a:r>
            <a:endParaRPr lang="en-US" sz="1600" dirty="0"/>
          </a:p>
        </p:txBody>
      </p:sp>
      <p:sp>
        <p:nvSpPr>
          <p:cNvPr id="10" name="Text 1"/>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12</a:t>
            </a:r>
            <a:endParaRPr lang="en-US" sz="432" dirty="0"/>
          </a:p>
        </p:txBody>
      </p:sp>
      <p:sp>
        <p:nvSpPr>
          <p:cNvPr id="11" name="Text 2"/>
          <p:cNvSpPr txBox="1"/>
          <p:nvPr/>
        </p:nvSpPr>
        <p:spPr>
          <a:xfrm>
            <a:off x="180000" y="1794375"/>
            <a:ext cx="3705600" cy="691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Несовместность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Несовместные события исключают друг друга в одном испытании: при одном броске кубика нельзя одновременно получить 2 и 5, потому что возможен только один исход.
</a:t>
            </a:r>
            <a:endParaRPr lang="en-US" sz="1000" dirty="0"/>
          </a:p>
        </p:txBody>
      </p:sp>
      <p:sp>
        <p:nvSpPr>
          <p:cNvPr id="12" name="Text 3"/>
          <p:cNvSpPr txBox="1"/>
          <p:nvPr/>
        </p:nvSpPr>
        <p:spPr>
          <a:xfrm>
            <a:off x="180008" y="2620362"/>
            <a:ext cx="3705600" cy="691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Совместимость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Совместные события могут иметь общие исходы. Например, событие «выпало число больше 3» совместимо с событием «выпало чётное число», поскольку 4 и 6 удовлетворяют обоим условиям.
</a:t>
            </a:r>
            <a:endParaRPr lang="en-US" sz="1000" dirty="0"/>
          </a:p>
        </p:txBody>
      </p:sp>
      <p:sp>
        <p:nvSpPr>
          <p:cNvPr id="13" name="Text 4"/>
          <p:cNvSpPr txBox="1"/>
          <p:nvPr/>
        </p:nvSpPr>
        <p:spPr>
          <a:xfrm>
            <a:off x="180008" y="3446350"/>
            <a:ext cx="3705600" cy="691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Сложение вероятностей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Для несовместных событий вероятность объединения находится по формуле P(A∪B)=P(A)+P(B). Это удобно, когда нужно учесть несколько альтернативных результатов без пересечения.
</a:t>
            </a:r>
            <a:endParaRPr lang="en-US" sz="1000" dirty="0"/>
          </a:p>
        </p:txBody>
      </p:sp>
      <p:sp>
        <p:nvSpPr>
          <p:cNvPr id="14" name="Text 5"/>
          <p:cNvSpPr txBox="1"/>
          <p:nvPr/>
        </p:nvSpPr>
        <p:spPr>
          <a:xfrm>
            <a:off x="180008" y="4272341"/>
            <a:ext cx="3705600" cy="6912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Практический смысл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Такие правила помогают быстро решать задачи на выбор одного результата из нескольких возможных и не смешивать случаи, которые не могут произойти одновременно.
</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1363916"/>
            <a:ext cx="8784000" cy="1989318"/>
          </a:xfrm>
          <a:prstGeom prst="rect">
            <a:avLst/>
          </a:prstGeom>
        </p:spPr>
      </p:pic>
      <p:sp>
        <p:nvSpPr>
          <p:cNvPr id="5" name="Text 0"/>
          <p:cNvSpPr txBox="1"/>
          <p:nvPr/>
        </p:nvSpPr>
        <p:spPr>
          <a:xfrm>
            <a:off x="180000" y="180000"/>
            <a:ext cx="4841100" cy="694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Примеры вычисления вероятности в типовых задачах
</a:t>
            </a:r>
            <a:endParaRPr lang="en-US" sz="1600" dirty="0"/>
          </a:p>
        </p:txBody>
      </p:sp>
      <p:sp>
        <p:nvSpPr>
          <p:cNvPr id="6" name="Text 1"/>
          <p:cNvSpPr txBox="1"/>
          <p:nvPr/>
        </p:nvSpPr>
        <p:spPr>
          <a:xfrm>
            <a:off x="180000" y="4075200"/>
            <a:ext cx="2849700" cy="888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Во всех примерах вероятность находится как отношение числа благоприятных исходов к числу всех равновозможных исходов.
</a:t>
            </a:r>
            <a:endParaRPr lang="en-US" sz="1000"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13</a:t>
            </a:r>
            <a:endParaRPr lang="en-US" sz="432" dirty="0"/>
          </a:p>
        </p:txBody>
      </p:sp>
      <p:sp>
        <p:nvSpPr>
          <p:cNvPr id="8" name="Text 3"/>
          <p:cNvSpPr txBox="1"/>
          <p:nvPr/>
        </p:nvSpPr>
        <p:spPr>
          <a:xfrm>
            <a:off x="3258550" y="4075200"/>
            <a:ext cx="2849700" cy="8883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Несмотря на разный сюжет, способ решения один и тот же: нужно корректно посчитать благоприятные и все возможные исходы.
</a:t>
            </a:r>
            <a:endParaRPr lang="en-US" sz="1000" dirty="0"/>
          </a:p>
        </p:txBody>
      </p:sp>
      <p:sp>
        <p:nvSpPr>
          <p:cNvPr id="9" name="Text 4"/>
          <p:cNvSpPr txBox="1"/>
          <p:nvPr/>
        </p:nvSpPr>
        <p:spPr>
          <a:xfrm>
            <a:off x="180000" y="3652813"/>
            <a:ext cx="5037600" cy="1863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Школьные задачи по классическому определению вероятности
</a:t>
            </a:r>
            <a:endParaRPr lang="en-US" sz="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0000" y="3007127"/>
            <a:ext cx="4275900" cy="1657746"/>
          </a:xfrm>
          <a:prstGeom prst="rect">
            <a:avLst/>
          </a:prstGeom>
        </p:spPr>
      </p:pic>
      <p:pic>
        <p:nvPicPr>
          <p:cNvPr id="4" name="Image 2" descr="preencoded.png">    </p:cNvPr>
          <p:cNvPicPr>
            <a:picLocks noChangeAspect="1"/>
          </p:cNvPicPr>
          <p:nvPr/>
        </p:nvPicPr>
        <p:blipFill>
          <a:blip r:embed="rId3"/>
          <a:stretch>
            <a:fillRect/>
          </a:stretch>
        </p:blipFill>
        <p:spPr>
          <a:xfrm>
            <a:off x="4687980" y="3007127"/>
            <a:ext cx="4275900" cy="165774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180000" y="1204425"/>
            <a:ext cx="3507000" cy="16617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Два броска — четыре пути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Сначала монета падает на орёл или решку, затем каждый результат снова разветвляется на два варианта. В итоге появляются четыре пути: ОО, ОР, РО и РР. Если монета честная, каждый путь имеет вероятность ¼.
</a:t>
            </a:r>
            <a:endParaRPr lang="en-US" sz="1100" dirty="0"/>
          </a:p>
        </p:txBody>
      </p:sp>
      <p:sp>
        <p:nvSpPr>
          <p:cNvPr id="8" name="Text 1"/>
          <p:cNvSpPr txBox="1"/>
          <p:nvPr/>
        </p:nvSpPr>
        <p:spPr>
          <a:xfrm>
            <a:off x="4687975" y="1204425"/>
            <a:ext cx="3507000" cy="16617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Три броска — уже восемь исходов
</a:t>
            </a:r>
            <a:pPr algn="l" indent="0" marL="0">
              <a:lnSpc>
                <a:spcPct val="115000"/>
              </a:lnSpc>
              <a:buNone/>
            </a:pPr>
            <a:r>
              <a:rPr lang="en-US" sz="6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При добавлении третьего броска каждая ветвь снова делится пополам, и число возможных последовательностей удваивается. Возникает восемь исходов, что наглядно показывает рост сложности при последовательных испытаниях.
</a:t>
            </a:r>
            <a:endParaRPr lang="en-US" sz="1100" dirty="0"/>
          </a:p>
        </p:txBody>
      </p:sp>
      <p:sp>
        <p:nvSpPr>
          <p:cNvPr id="9"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14</a:t>
            </a:r>
            <a:endParaRPr lang="en-US" sz="432" dirty="0"/>
          </a:p>
        </p:txBody>
      </p:sp>
      <p:sp>
        <p:nvSpPr>
          <p:cNvPr id="10" name="Text 3"/>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Дерево исходов в последовательных испытаниях
</a:t>
            </a:r>
            <a:endParaRPr lang="en-US" sz="1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1517758"/>
            <a:ext cx="5037600" cy="2402034"/>
          </a:xfrm>
          <a:prstGeom prst="rect">
            <a:avLst/>
          </a:prstGeom>
        </p:spPr>
      </p:pic>
      <p:sp>
        <p:nvSpPr>
          <p:cNvPr id="5" name="Text 0"/>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Вероятность в реальных ситуациях и процентах
</a:t>
            </a:r>
            <a:endParaRPr lang="en-US" sz="1600" dirty="0"/>
          </a:p>
        </p:txBody>
      </p:sp>
      <p:sp>
        <p:nvSpPr>
          <p:cNvPr id="6" name="Text 1"/>
          <p:cNvSpPr txBox="1"/>
          <p:nvPr/>
        </p:nvSpPr>
        <p:spPr>
          <a:xfrm>
            <a:off x="5814750" y="1608825"/>
            <a:ext cx="2849700" cy="1056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Проценты удобно использовать, когда нужно быстро сравнить риск и шанс события без дробных вычислений и длинных записей.
</a:t>
            </a:r>
            <a:endParaRPr lang="en-US" sz="1000"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15</a:t>
            </a:r>
            <a:endParaRPr lang="en-US" sz="432" dirty="0"/>
          </a:p>
        </p:txBody>
      </p:sp>
      <p:sp>
        <p:nvSpPr>
          <p:cNvPr id="8" name="Text 3"/>
          <p:cNvSpPr txBox="1"/>
          <p:nvPr/>
        </p:nvSpPr>
        <p:spPr>
          <a:xfrm>
            <a:off x="5814750" y="2771850"/>
            <a:ext cx="2849700" cy="1056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Наибольшая вероятность в примере у чётного числа на кубике, а наименьшая — у случайного выигрыша.
</a:t>
            </a:r>
            <a:endParaRPr lang="en-US" sz="1000" dirty="0"/>
          </a:p>
        </p:txBody>
      </p:sp>
      <p:sp>
        <p:nvSpPr>
          <p:cNvPr id="9" name="Text 4"/>
          <p:cNvSpPr txBox="1"/>
          <p:nvPr/>
        </p:nvSpPr>
        <p:spPr>
          <a:xfrm>
            <a:off x="180000" y="3997050"/>
            <a:ext cx="5037600" cy="1863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Иллюстративные значения для сравнения вероятностей в процентах
</a:t>
            </a:r>
            <a:endParaRPr lang="en-US"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Типичные ошибки при решении задач
</a:t>
            </a:r>
            <a:endParaRPr lang="en-US" sz="1600" dirty="0"/>
          </a:p>
        </p:txBody>
      </p:sp>
      <p:sp>
        <p:nvSpPr>
          <p:cNvPr id="11" name="Text 1"/>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16</a:t>
            </a:r>
            <a:endParaRPr lang="en-US" sz="432" dirty="0"/>
          </a:p>
        </p:txBody>
      </p:sp>
      <p:sp>
        <p:nvSpPr>
          <p:cNvPr id="12" name="Text 2"/>
          <p:cNvSpPr txBox="1"/>
          <p:nvPr/>
        </p:nvSpPr>
        <p:spPr>
          <a:xfrm>
            <a:off x="180025" y="2268671"/>
            <a:ext cx="1700400" cy="1039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Не полный набор исходов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Ошибка начинается там, где перечислены не все возможные результаты опыта. Если пространство исходов задано неполно, итоговая вероятность получается заведомо искажённой.
</a:t>
            </a:r>
            <a:endParaRPr lang="en-US" sz="900" dirty="0"/>
          </a:p>
        </p:txBody>
      </p:sp>
      <p:sp>
        <p:nvSpPr>
          <p:cNvPr id="13" name="Text 3"/>
          <p:cNvSpPr txBox="1"/>
          <p:nvPr/>
        </p:nvSpPr>
        <p:spPr>
          <a:xfrm>
            <a:off x="1949816" y="2268671"/>
            <a:ext cx="1700400" cy="1039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Смешение типов исходов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Нельзя безосновательно считать равновозможными исходы, если по условию они таковыми не являются. В этом случае формула P=m/n применяется только после проверки модели.
</a:t>
            </a:r>
            <a:endParaRPr lang="en-US" sz="900" dirty="0"/>
          </a:p>
        </p:txBody>
      </p:sp>
      <p:sp>
        <p:nvSpPr>
          <p:cNvPr id="14" name="Text 4"/>
          <p:cNvSpPr txBox="1"/>
          <p:nvPr/>
        </p:nvSpPr>
        <p:spPr>
          <a:xfrm>
            <a:off x="3720361" y="2268671"/>
            <a:ext cx="1700400" cy="1039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Путаница союзов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Событие «или» часто ошибочно заменяют на событие «и». Из-за этого неверно выбирают правило сложения или умножения вероятностей и получают неправильный ответ.
</a:t>
            </a:r>
            <a:endParaRPr lang="en-US" sz="900" dirty="0"/>
          </a:p>
        </p:txBody>
      </p:sp>
      <p:sp>
        <p:nvSpPr>
          <p:cNvPr id="15" name="Text 5"/>
          <p:cNvSpPr txBox="1"/>
          <p:nvPr/>
        </p:nvSpPr>
        <p:spPr>
          <a:xfrm>
            <a:off x="5490908" y="2268671"/>
            <a:ext cx="1700400" cy="1039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Неверное отрицание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Противоположное событие нужно формулировать строго как отрицание исходного. Если перепутать смысл, то формула P(A)+P(Ā)=1 теряет практическую ценность.
</a:t>
            </a:r>
            <a:endParaRPr lang="en-US" sz="900" dirty="0"/>
          </a:p>
        </p:txBody>
      </p:sp>
      <p:sp>
        <p:nvSpPr>
          <p:cNvPr id="16" name="Text 6"/>
          <p:cNvSpPr txBox="1"/>
          <p:nvPr/>
        </p:nvSpPr>
        <p:spPr>
          <a:xfrm>
            <a:off x="7262571" y="2268671"/>
            <a:ext cx="1700400" cy="1039800"/>
          </a:xfrm>
          <a:prstGeom prst="rect">
            <a:avLst/>
          </a:prstGeom>
          <a:noFill/>
          <a:ln/>
        </p:spPr>
        <p:txBody>
          <a:bodyPr wrap="square" lIns="0" tIns="0" rIns="0" bIns="0" rtlCol="0" anchor="ctr"/>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Проверка результата
</a:t>
            </a:r>
            <a:pPr algn="l" indent="0" marL="0">
              <a:lnSpc>
                <a:spcPct val="115000"/>
              </a:lnSpc>
              <a:buNone/>
            </a:pPr>
            <a:r>
              <a:rPr lang="en-US" sz="3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После вычислений ответ обязательно сравнивают с промежутком от 0 до 1. В задачах с деревом исходов также важно перемножать вероятности вдоль ветвей, а не только складывать.
</a:t>
            </a:r>
            <a:endParaRPr lang="en-US" sz="9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926475" y="2057334"/>
            <a:ext cx="5037600" cy="1422381"/>
          </a:xfrm>
          <a:prstGeom prst="rect">
            <a:avLst/>
          </a:prstGeom>
        </p:spPr>
      </p:pic>
      <p:sp>
        <p:nvSpPr>
          <p:cNvPr id="5" name="Text 0"/>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Мини-практикум: краткие задачи и ответы
</a:t>
            </a:r>
            <a:endParaRPr lang="en-US" sz="1600" dirty="0"/>
          </a:p>
        </p:txBody>
      </p:sp>
      <p:sp>
        <p:nvSpPr>
          <p:cNvPr id="6" name="Text 1"/>
          <p:cNvSpPr txBox="1"/>
          <p:nvPr/>
        </p:nvSpPr>
        <p:spPr>
          <a:xfrm>
            <a:off x="179925" y="1658550"/>
            <a:ext cx="2849700" cy="1056900"/>
          </a:xfrm>
          <a:prstGeom prst="rect">
            <a:avLst/>
          </a:prstGeom>
          <a:noFill/>
          <a:ln/>
        </p:spPr>
        <p:txBody>
          <a:bodyPr wrap="square" lIns="0" tIns="0" rIns="0" bIns="0" rtlCol="0" anchor="b"/>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Каждая задача сводится к поиску отношения благоприятных исходов к общему числу равновозможных исходов.
</a:t>
            </a:r>
            <a:endParaRPr lang="en-US" sz="1000" dirty="0"/>
          </a:p>
        </p:txBody>
      </p:sp>
      <p:sp>
        <p:nvSpPr>
          <p:cNvPr id="7" name="Text 2"/>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17</a:t>
            </a:r>
            <a:endParaRPr lang="en-US" sz="432" dirty="0"/>
          </a:p>
        </p:txBody>
      </p:sp>
      <p:sp>
        <p:nvSpPr>
          <p:cNvPr id="8" name="Text 3"/>
          <p:cNvSpPr txBox="1"/>
          <p:nvPr/>
        </p:nvSpPr>
        <p:spPr>
          <a:xfrm>
            <a:off x="179925" y="2821575"/>
            <a:ext cx="2849700" cy="1056900"/>
          </a:xfrm>
          <a:prstGeom prst="rect">
            <a:avLst/>
          </a:prstGeom>
          <a:noFill/>
          <a:ln/>
        </p:spPr>
        <p:txBody>
          <a:bodyPr wrap="square" lIns="0" tIns="0" rIns="0" bIns="0" rtlCol="0" anchor="t"/>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Короткие задания показывают, что при одинаковом подходе можно решать задачи с кубиком, колодой карт и выбором из группы.
</a:t>
            </a:r>
            <a:endParaRPr lang="en-US" sz="1000" dirty="0"/>
          </a:p>
        </p:txBody>
      </p:sp>
      <p:sp>
        <p:nvSpPr>
          <p:cNvPr id="9" name="Text 4"/>
          <p:cNvSpPr txBox="1"/>
          <p:nvPr/>
        </p:nvSpPr>
        <p:spPr>
          <a:xfrm>
            <a:off x="3926475" y="4046800"/>
            <a:ext cx="5037600" cy="1863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Учебные упражнения по теме вероятности
</a:t>
            </a:r>
            <a:endParaRPr lang="en-US"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80000" y="1105052"/>
            <a:ext cx="8784000" cy="3582195"/>
          </a:xfrm>
          <a:prstGeom prst="rect">
            <a:avLst/>
          </a:prstGeom>
        </p:spPr>
      </p:pic>
      <p:sp>
        <p:nvSpPr>
          <p:cNvPr id="5" name="Text 0"/>
          <p:cNvSpPr txBox="1"/>
          <p:nvPr/>
        </p:nvSpPr>
        <p:spPr>
          <a:xfrm>
            <a:off x="180000" y="180000"/>
            <a:ext cx="4449300" cy="4710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Краткий алгоритм для задач повышенной сложности
</a:t>
            </a:r>
            <a:endParaRPr lang="en-US" sz="1600" dirty="0"/>
          </a:p>
        </p:txBody>
      </p:sp>
      <p:sp>
        <p:nvSpPr>
          <p:cNvPr id="6" name="Text 1"/>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18</a:t>
            </a:r>
            <a:endParaRPr lang="en-US" sz="432" dirty="0"/>
          </a:p>
        </p:txBody>
      </p:sp>
      <p:sp>
        <p:nvSpPr>
          <p:cNvPr id="7" name="Text 2"/>
          <p:cNvSpPr txBox="1"/>
          <p:nvPr/>
        </p:nvSpPr>
        <p:spPr>
          <a:xfrm>
            <a:off x="180000" y="690000"/>
            <a:ext cx="4449300" cy="346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Пошаговая схема решения задач на вероятность с несколькими этапами испытания
</a:t>
            </a:r>
            <a:endParaRPr lang="en-US"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44700" y="1799665"/>
            <a:ext cx="252900" cy="20232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2124113" y="1788425"/>
            <a:ext cx="252900" cy="2248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903525" y="1774375"/>
            <a:ext cx="252900" cy="252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666475" y="1774375"/>
            <a:ext cx="252900" cy="2529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7462350" y="1799665"/>
            <a:ext cx="252900" cy="202320"/>
          </a:xfrm>
          <a:prstGeom prst="rect">
            <a:avLst/>
          </a:prstGeom>
        </p:spPr>
      </p:pic>
      <p:sp>
        <p:nvSpPr>
          <p:cNvPr id="13" name="Text 0"/>
          <p:cNvSpPr txBox="1"/>
          <p:nvPr/>
        </p:nvSpPr>
        <p:spPr>
          <a:xfrm>
            <a:off x="8852700" y="4864701"/>
            <a:ext cx="111300" cy="86100"/>
          </a:xfrm>
          <a:prstGeom prst="rect">
            <a:avLst/>
          </a:prstGeom>
          <a:noFill/>
          <a:ln/>
        </p:spPr>
        <p:txBody>
          <a:bodyPr wrap="square" lIns="0" tIns="0" rIns="0" bIns="0" rtlCol="0" anchor="ctr"/>
          <a:lstStyle/>
          <a:p>
            <a:pPr algn="ctr" indent="0" marL="0">
              <a:lnSpc>
                <a:spcPct val="115000"/>
              </a:lnSpc>
              <a:buNone/>
            </a:pPr>
            <a:r>
              <a:rPr lang="en-US" sz="432" dirty="0">
                <a:solidFill>
                  <a:srgbClr val="FFFFFF"/>
                </a:solidFill>
                <a:latin typeface="Arial" pitchFamily="34" charset="0"/>
                <a:ea typeface="Arial" pitchFamily="34" charset="-122"/>
                <a:cs typeface="Arial" pitchFamily="34" charset="-120"/>
              </a:rPr>
              <a:t>19</a:t>
            </a:r>
            <a:endParaRPr lang="en-US" sz="432" dirty="0"/>
          </a:p>
        </p:txBody>
      </p:sp>
      <p:sp>
        <p:nvSpPr>
          <p:cNvPr id="14" name="Text 1"/>
          <p:cNvSpPr txBox="1"/>
          <p:nvPr/>
        </p:nvSpPr>
        <p:spPr>
          <a:xfrm>
            <a:off x="180000" y="180000"/>
            <a:ext cx="3851400" cy="757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Где используется вероятность вне математики
</a:t>
            </a:r>
            <a:endParaRPr lang="en-US" sz="1600" dirty="0"/>
          </a:p>
        </p:txBody>
      </p:sp>
      <p:sp>
        <p:nvSpPr>
          <p:cNvPr id="15" name="Text 2"/>
          <p:cNvSpPr txBox="1"/>
          <p:nvPr/>
        </p:nvSpPr>
        <p:spPr>
          <a:xfrm>
            <a:off x="180000" y="2353475"/>
            <a:ext cx="1675800" cy="1381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Прогноз погоды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Вероятность помогает оценивать шанс осадков, тумана или заморозков. Это позволяет заранее планировать поездки, мероприятия и повседневные дела с учётом погодного риска.
</a:t>
            </a:r>
            <a:endParaRPr lang="en-US" sz="900" dirty="0"/>
          </a:p>
        </p:txBody>
      </p:sp>
      <p:sp>
        <p:nvSpPr>
          <p:cNvPr id="16" name="Text 3"/>
          <p:cNvSpPr txBox="1"/>
          <p:nvPr/>
        </p:nvSpPr>
        <p:spPr>
          <a:xfrm>
            <a:off x="1957030" y="2353475"/>
            <a:ext cx="1675800" cy="1381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Медицина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медицине вероятностные модели применяют при анализе рисков, интерпретации тестов и планировании обследований. Они помогают работать с неполной информацией и принимать взвешенные решения.
</a:t>
            </a:r>
            <a:endParaRPr lang="en-US" sz="900" dirty="0"/>
          </a:p>
        </p:txBody>
      </p:sp>
      <p:sp>
        <p:nvSpPr>
          <p:cNvPr id="17" name="Text 4"/>
          <p:cNvSpPr txBox="1"/>
          <p:nvPr/>
        </p:nvSpPr>
        <p:spPr>
          <a:xfrm>
            <a:off x="3734061" y="2353475"/>
            <a:ext cx="1675800" cy="1381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Страхование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Страховые компании используют вероятность для оценки вероятности страховых случаев и расчёта условий договора. Здесь особенно важны точные данные и аккуратная статистика.
</a:t>
            </a:r>
            <a:endParaRPr lang="en-US" sz="900" dirty="0"/>
          </a:p>
        </p:txBody>
      </p:sp>
      <p:sp>
        <p:nvSpPr>
          <p:cNvPr id="18" name="Text 5"/>
          <p:cNvSpPr txBox="1"/>
          <p:nvPr/>
        </p:nvSpPr>
        <p:spPr>
          <a:xfrm>
            <a:off x="5511091" y="2353475"/>
            <a:ext cx="1675800" cy="1381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Статистика и спорт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опросах и спортивной аналитике вероятность позволяет сравнивать результаты, выявлять тенденции и делать прогнозы. Она переводит разрозненные наблюдения в понятную числовую форму.
</a:t>
            </a:r>
            <a:endParaRPr lang="en-US" sz="900" dirty="0"/>
          </a:p>
        </p:txBody>
      </p:sp>
      <p:sp>
        <p:nvSpPr>
          <p:cNvPr id="19" name="Text 6"/>
          <p:cNvSpPr txBox="1"/>
          <p:nvPr/>
        </p:nvSpPr>
        <p:spPr>
          <a:xfrm>
            <a:off x="7288121" y="2353475"/>
            <a:ext cx="1675800" cy="1381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Информатика
</a:t>
            </a:r>
            <a:pPr algn="l" indent="0" marL="0">
              <a:lnSpc>
                <a:spcPct val="115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00" dirty="0">
                <a:solidFill>
                  <a:srgbClr val="FFFFFF"/>
                </a:solidFill>
                <a:latin typeface="Arial" pitchFamily="34" charset="0"/>
                <a:ea typeface="Arial" pitchFamily="34" charset="-122"/>
                <a:cs typeface="Arial" pitchFamily="34" charset="-120"/>
              </a:rPr>
              <a:t>В информатике вероятность встречается в алгоритмах, моделировании и обработке данных. Она помогает оценивать случайные процессы и проверять, насколько устойчиво работает система.
</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80000" y="2571300"/>
            <a:ext cx="3851400" cy="930300"/>
          </a:xfrm>
          <a:prstGeom prst="rect">
            <a:avLst/>
          </a:prstGeom>
          <a:noFill/>
          <a:ln/>
        </p:spPr>
        <p:txBody>
          <a:bodyPr wrap="square" lIns="0" tIns="0" rIns="0" bIns="0" rtlCol="0" anchor="b"/>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Вероятность делает случайность измеримой
</a:t>
            </a:r>
            <a:endParaRPr lang="en-US" sz="1800" dirty="0"/>
          </a:p>
        </p:txBody>
      </p:sp>
      <p:sp>
        <p:nvSpPr>
          <p:cNvPr id="5" name="Text 1"/>
          <p:cNvSpPr txBox="1"/>
          <p:nvPr/>
        </p:nvSpPr>
        <p:spPr>
          <a:xfrm>
            <a:off x="180000" y="3883175"/>
            <a:ext cx="3361500" cy="904800"/>
          </a:xfrm>
          <a:prstGeom prst="rect">
            <a:avLst/>
          </a:prstGeom>
          <a:noFill/>
          <a:ln/>
        </p:spPr>
        <p:txBody>
          <a:bodyPr wrap="square" lIns="0" tIns="0" rIns="0" bIns="0" rtlCol="0" anchor="t"/>
          <a:lstStyle/>
          <a:p>
            <a:pPr algn="l" indent="0" marL="0">
              <a:lnSpc>
                <a:spcPct val="115000"/>
              </a:lnSpc>
              <a:buNone/>
            </a:pPr>
            <a:r>
              <a:rPr lang="en-US" sz="900" dirty="0">
                <a:solidFill>
                  <a:srgbClr val="FFFFFF"/>
                </a:solidFill>
                <a:latin typeface="Arial" pitchFamily="34" charset="0"/>
                <a:ea typeface="Arial" pitchFamily="34" charset="-122"/>
                <a:cs typeface="Arial" pitchFamily="34" charset="-120"/>
              </a:rPr>
              <a:t>Вероятность связывает случайный опыт с точным числом, поэтому позволяет сравнивать события, проверять гипотезы и уверенно решать типовые задачи алгебры и статистики.
</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2026-05-30T03:07:22Z</dcterms:created>
  <dcterms:modified xsi:type="dcterms:W3CDTF">2026-05-30T03:07:22Z</dcterms:modified>
</cp:coreProperties>
</file>