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jpe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jpeg"/><Relationship Id="rId4" Type="http://schemas.openxmlformats.org/officeDocument/2006/relationships/image" Target="../media/image-5-4.png"/><Relationship Id="rId5" Type="http://schemas.openxmlformats.org/officeDocument/2006/relationships/image" Target="../media/image-5-5.jpeg"/><Relationship Id="rId6" Type="http://schemas.openxmlformats.org/officeDocument/2006/relationships/image" Target="../media/image-5-6.png"/><Relationship Id="rId7" Type="http://schemas.openxmlformats.org/officeDocument/2006/relationships/image" Target="../media/image-5-7.jpe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jpe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jpe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slideLayout" Target="../slideLayouts/slideLayout1.xml"/><Relationship Id="rId1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jpeg"/><Relationship Id="rId4" Type="http://schemas.openxmlformats.org/officeDocument/2006/relationships/image" Target="../media/image-18-4.png"/><Relationship Id="rId5" Type="http://schemas.openxmlformats.org/officeDocument/2006/relationships/image" Target="../media/image-18-5.jpeg"/><Relationship Id="rId6" Type="http://schemas.openxmlformats.org/officeDocument/2006/relationships/image" Target="../media/image-18-6.png"/><Relationship Id="rId7" Type="http://schemas.openxmlformats.org/officeDocument/2006/relationships/image" Target="../media/image-18-7.jpe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jpe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71775" y="167187"/>
            <a:ext cx="4271400" cy="393352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629100" y="1335200"/>
            <a:ext cx="3779400" cy="2297700"/>
          </a:xfrm>
          <a:prstGeom prst="rect">
            <a:avLst/>
          </a:prstGeom>
          <a:noFill/>
          <a:ln/>
        </p:spPr>
        <p:txBody>
          <a:bodyPr wrap="square" lIns="0" tIns="0" rIns="0" bIns="0" rtlCol="0" anchor="ctr"/>
          <a:lstStyle/>
          <a:p>
            <a:pPr algn="l" indent="0" marL="0">
              <a:lnSpc>
                <a:spcPct val="100000"/>
              </a:lnSpc>
              <a:buNone/>
            </a:pPr>
            <a:r>
              <a:rPr lang="en-US" sz="2900" b="1" dirty="0">
                <a:solidFill>
                  <a:srgbClr val="1C3354"/>
                </a:solidFill>
                <a:latin typeface="Arial" pitchFamily="34" charset="0"/>
                <a:ea typeface="Arial" pitchFamily="34" charset="-122"/>
                <a:cs typeface="Arial" pitchFamily="34" charset="-120"/>
              </a:rPr>
              <a:t>Земля внутри: что скрыто под нашими ногами
</a:t>
            </a:r>
            <a:pPr algn="l" indent="0" marL="0">
              <a:lnSpc>
                <a:spcPct val="100000"/>
              </a:lnSpc>
              <a:buNone/>
            </a:pPr>
            <a:r>
              <a:rPr lang="en-US" sz="900" b="1" dirty="0">
                <a:solidFill>
                  <a:srgbClr val="1C3354"/>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1C3354"/>
                </a:solidFill>
                <a:latin typeface="Arial" pitchFamily="34" charset="0"/>
                <a:ea typeface="Arial" pitchFamily="34" charset="-122"/>
                <a:cs typeface="Arial" pitchFamily="34" charset="-120"/>
              </a:rPr>
              <a:t>Земля многослойна, горяча и полна удивительных сюрпризов.
</a:t>
            </a:r>
            <a:endParaRPr lang="en-US" sz="2900" dirty="0"/>
          </a:p>
        </p:txBody>
      </p:sp>
      <p:sp>
        <p:nvSpPr>
          <p:cNvPr id="7" name="Text 1"/>
          <p:cNvSpPr txBox="1"/>
          <p:nvPr/>
        </p:nvSpPr>
        <p:spPr>
          <a:xfrm>
            <a:off x="629100" y="4581200"/>
            <a:ext cx="4761900" cy="369300"/>
          </a:xfrm>
          <a:prstGeom prst="rect">
            <a:avLst/>
          </a:prstGeom>
          <a:noFill/>
          <a:ln/>
        </p:spPr>
        <p:txBody>
          <a:bodyPr wrap="square" lIns="0" tIns="0" rIns="0" bIns="0" rtlCol="0" anchor="b"/>
          <a:lstStyle/>
          <a:p>
            <a:pPr algn="l" indent="0" marL="0">
              <a:lnSpc>
                <a:spcPct val="115000"/>
              </a:lnSpc>
              <a:buNone/>
            </a:pPr>
            <a:r>
              <a:rPr lang="en-US" sz="1200" i="1" dirty="0">
                <a:solidFill>
                  <a:srgbClr val="E6E9EF"/>
                </a:solidFill>
                <a:latin typeface="Arial" pitchFamily="34" charset="0"/>
                <a:ea typeface="Arial" pitchFamily="34" charset="-122"/>
                <a:cs typeface="Arial" pitchFamily="34" charset="-120"/>
              </a:rPr>
              <a:t>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81" y="0"/>
            <a:ext cx="4639039" cy="5141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492100"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E6E9EF"/>
                </a:solidFill>
                <a:latin typeface="Arial" pitchFamily="34" charset="0"/>
                <a:ea typeface="Arial" pitchFamily="34" charset="-122"/>
                <a:cs typeface="Arial" pitchFamily="34" charset="-120"/>
              </a:rPr>
              <a:t>2</a:t>
            </a:r>
            <a:endParaRPr lang="en-US" sz="1200" dirty="0"/>
          </a:p>
        </p:txBody>
      </p:sp>
      <p:sp>
        <p:nvSpPr>
          <p:cNvPr id="6" name="Text 1"/>
          <p:cNvSpPr txBox="1"/>
          <p:nvPr/>
        </p:nvSpPr>
        <p:spPr>
          <a:xfrm>
            <a:off x="4874675" y="905675"/>
            <a:ext cx="4090500" cy="3416100"/>
          </a:xfrm>
          <a:prstGeom prst="rect">
            <a:avLst/>
          </a:prstGeom>
          <a:noFill/>
          <a:ln/>
        </p:spPr>
        <p:txBody>
          <a:bodyPr wrap="square" lIns="0" tIns="0" rIns="0" bIns="0" rtlCol="0" anchor="ctr"/>
          <a:lstStyle/>
          <a:p>
            <a:pPr algn="l" indent="0" marL="0">
              <a:lnSpc>
                <a:spcPct val="100000"/>
              </a:lnSpc>
              <a:buNone/>
            </a:pPr>
            <a:r>
              <a:rPr lang="en-US" sz="2500" b="1" dirty="0">
                <a:solidFill>
                  <a:srgbClr val="1C3354"/>
                </a:solidFill>
                <a:latin typeface="Arial" pitchFamily="34" charset="0"/>
                <a:ea typeface="Arial" pitchFamily="34" charset="-122"/>
                <a:cs typeface="Arial" pitchFamily="34" charset="-120"/>
              </a:rPr>
              <a:t>Как учёные заглянули внутрь Земли
</a:t>
            </a:r>
            <a:pPr algn="l" indent="0" marL="0">
              <a:lnSpc>
                <a:spcPct val="100000"/>
              </a:lnSpc>
              <a:buNone/>
            </a:pPr>
            <a:r>
              <a:rPr lang="en-US" sz="2500" b="1" dirty="0">
                <a:solidFill>
                  <a:srgbClr val="1C3354"/>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1C3354"/>
                </a:solidFill>
                <a:latin typeface="Arial" pitchFamily="34" charset="0"/>
                <a:ea typeface="Arial" pitchFamily="34" charset="-122"/>
                <a:cs typeface="Arial" pitchFamily="34" charset="-120"/>
              </a:rPr>
              <a:t>До центра Земли не добраться, поэтому учёные читают её «подсказки»: следы землетрясений, сейсмические волны и редкие данные глубоких скважин. Так удалось узнать о коре, мантии и ядре.
</a:t>
            </a:r>
            <a:endParaRPr lang="en-US" sz="2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72000" y="1621129"/>
            <a:ext cx="376800" cy="376800"/>
          </a:xfrm>
          <a:prstGeom prst="rect">
            <a:avLst/>
          </a:prstGeom>
        </p:spPr>
      </p:pic>
      <p:pic>
        <p:nvPicPr>
          <p:cNvPr id="4" name="Image 2" descr="preencoded.png">    </p:cNvPr>
          <p:cNvPicPr>
            <a:picLocks noChangeAspect="1"/>
          </p:cNvPicPr>
          <p:nvPr/>
        </p:nvPicPr>
        <p:blipFill>
          <a:blip r:embed="rId3"/>
          <a:stretch>
            <a:fillRect/>
          </a:stretch>
        </p:blipFill>
        <p:spPr>
          <a:xfrm>
            <a:off x="4820856" y="1617079"/>
            <a:ext cx="336787" cy="384900"/>
          </a:xfrm>
          <a:prstGeom prst="rect">
            <a:avLst/>
          </a:prstGeom>
        </p:spPr>
      </p:pic>
      <p:pic>
        <p:nvPicPr>
          <p:cNvPr id="5" name="Image 3" descr="preencoded.png">    </p:cNvPr>
          <p:cNvPicPr>
            <a:picLocks noChangeAspect="1"/>
          </p:cNvPicPr>
          <p:nvPr/>
        </p:nvPicPr>
        <p:blipFill>
          <a:blip r:embed="rId4"/>
          <a:stretch>
            <a:fillRect/>
          </a:stretch>
        </p:blipFill>
        <p:spPr>
          <a:xfrm>
            <a:off x="572000" y="3378923"/>
            <a:ext cx="376800" cy="376800"/>
          </a:xfrm>
          <a:prstGeom prst="rect">
            <a:avLst/>
          </a:prstGeom>
        </p:spPr>
      </p:pic>
      <p:sp>
        <p:nvSpPr>
          <p:cNvPr id="6" name="Text 0"/>
          <p:cNvSpPr txBox="1"/>
          <p:nvPr/>
        </p:nvSpPr>
        <p:spPr>
          <a:xfrm>
            <a:off x="723750" y="510900"/>
            <a:ext cx="7696500" cy="384900"/>
          </a:xfrm>
          <a:prstGeom prst="rect">
            <a:avLst/>
          </a:prstGeom>
          <a:noFill/>
          <a:ln/>
        </p:spPr>
        <p:txBody>
          <a:bodyPr wrap="square" lIns="0" tIns="0" rIns="0" bIns="0" rtlCol="0" anchor="ctr"/>
          <a:lstStyle/>
          <a:p>
            <a:pPr algn="ctr" indent="0" marL="0">
              <a:lnSpc>
                <a:spcPct val="120000"/>
              </a:lnSpc>
              <a:buNone/>
            </a:pPr>
            <a:r>
              <a:rPr lang="en-US" sz="2500" b="1" dirty="0">
                <a:solidFill>
                  <a:srgbClr val="1C3354"/>
                </a:solidFill>
                <a:latin typeface="Arial" pitchFamily="34" charset="0"/>
                <a:ea typeface="Arial" pitchFamily="34" charset="-122"/>
                <a:cs typeface="Arial" pitchFamily="34" charset="-120"/>
              </a:rPr>
              <a:t>Три главных слоя Земли
</a:t>
            </a:r>
            <a:endParaRPr lang="en-US" sz="2500" dirty="0"/>
          </a:p>
        </p:txBody>
      </p:sp>
      <p:sp>
        <p:nvSpPr>
          <p:cNvPr id="7" name="Text 1"/>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3</a:t>
            </a:r>
            <a:endParaRPr lang="en-US" sz="1200" dirty="0"/>
          </a:p>
        </p:txBody>
      </p:sp>
      <p:sp>
        <p:nvSpPr>
          <p:cNvPr id="8" name="Text 2"/>
          <p:cNvSpPr txBox="1"/>
          <p:nvPr/>
        </p:nvSpPr>
        <p:spPr>
          <a:xfrm>
            <a:off x="1134675" y="1617075"/>
            <a:ext cx="3279900" cy="384900"/>
          </a:xfrm>
          <a:prstGeom prst="rect">
            <a:avLst/>
          </a:prstGeom>
          <a:noFill/>
          <a:ln/>
        </p:spPr>
        <p:txBody>
          <a:bodyPr wrap="square" lIns="0" tIns="0" rIns="0" bIns="0" rtlCol="0" anchor="ctr"/>
          <a:lstStyle/>
          <a:p>
            <a:pPr algn="l" indent="0" marL="0">
              <a:lnSpc>
                <a:spcPct val="90000"/>
              </a:lnSpc>
              <a:buNone/>
            </a:pPr>
            <a:r>
              <a:rPr lang="en-US" sz="1600" dirty="0">
                <a:solidFill>
                  <a:srgbClr val="D26A71"/>
                </a:solidFill>
                <a:latin typeface="Arial" pitchFamily="34" charset="0"/>
                <a:ea typeface="Arial" pitchFamily="34" charset="-122"/>
                <a:cs typeface="Arial" pitchFamily="34" charset="-120"/>
              </a:rPr>
              <a:t>Земная кора
</a:t>
            </a:r>
            <a:endParaRPr lang="en-US" sz="1600" dirty="0"/>
          </a:p>
        </p:txBody>
      </p:sp>
      <p:sp>
        <p:nvSpPr>
          <p:cNvPr id="9" name="Text 3"/>
          <p:cNvSpPr txBox="1"/>
          <p:nvPr/>
        </p:nvSpPr>
        <p:spPr>
          <a:xfrm>
            <a:off x="577225" y="2240449"/>
            <a:ext cx="3674700" cy="771300"/>
          </a:xfrm>
          <a:prstGeom prst="rect">
            <a:avLst/>
          </a:prstGeom>
          <a:noFill/>
          <a:ln/>
        </p:spPr>
        <p:txBody>
          <a:bodyPr wrap="square" lIns="0" tIns="0" rIns="0" bIns="0" rtlCol="0" anchor="t"/>
          <a:lstStyle/>
          <a:p>
            <a:pPr algn="l" indent="0" marL="0">
              <a:lnSpc>
                <a:spcPct val="110046"/>
              </a:lnSpc>
              <a:buNone/>
            </a:pPr>
            <a:r>
              <a:rPr lang="en-US" sz="1200" dirty="0">
                <a:solidFill>
                  <a:srgbClr val="1C3354"/>
                </a:solidFill>
                <a:latin typeface="Arial" pitchFamily="34" charset="0"/>
                <a:ea typeface="Arial" pitchFamily="34" charset="-122"/>
                <a:cs typeface="Arial" pitchFamily="34" charset="-120"/>
              </a:rPr>
              <a:t>Это тонкая твёрдая оболочка, на которой мы живём. Именно здесь находятся материки, океаны, горы, почвы и полезные ископаемые. Кора — самая верхняя часть нашей планеты.
</a:t>
            </a:r>
            <a:endParaRPr lang="en-US" sz="1200" dirty="0"/>
          </a:p>
        </p:txBody>
      </p:sp>
      <p:sp>
        <p:nvSpPr>
          <p:cNvPr id="10" name="Text 4"/>
          <p:cNvSpPr txBox="1"/>
          <p:nvPr/>
        </p:nvSpPr>
        <p:spPr>
          <a:xfrm>
            <a:off x="5363525" y="1617075"/>
            <a:ext cx="3279900" cy="384900"/>
          </a:xfrm>
          <a:prstGeom prst="rect">
            <a:avLst/>
          </a:prstGeom>
          <a:noFill/>
          <a:ln/>
        </p:spPr>
        <p:txBody>
          <a:bodyPr wrap="square" lIns="0" tIns="0" rIns="0" bIns="0" rtlCol="0" anchor="ctr"/>
          <a:lstStyle/>
          <a:p>
            <a:pPr algn="l" indent="0" marL="0">
              <a:lnSpc>
                <a:spcPct val="90000"/>
              </a:lnSpc>
              <a:buNone/>
            </a:pPr>
            <a:r>
              <a:rPr lang="en-US" sz="1600" dirty="0">
                <a:solidFill>
                  <a:srgbClr val="D26A71"/>
                </a:solidFill>
                <a:latin typeface="Arial" pitchFamily="34" charset="0"/>
                <a:ea typeface="Arial" pitchFamily="34" charset="-122"/>
                <a:cs typeface="Arial" pitchFamily="34" charset="-120"/>
              </a:rPr>
              <a:t>Мантия
</a:t>
            </a:r>
            <a:endParaRPr lang="en-US" sz="1600" dirty="0"/>
          </a:p>
        </p:txBody>
      </p:sp>
      <p:sp>
        <p:nvSpPr>
          <p:cNvPr id="11" name="Text 5"/>
          <p:cNvSpPr txBox="1"/>
          <p:nvPr/>
        </p:nvSpPr>
        <p:spPr>
          <a:xfrm>
            <a:off x="4806075" y="2240450"/>
            <a:ext cx="3674700" cy="771300"/>
          </a:xfrm>
          <a:prstGeom prst="rect">
            <a:avLst/>
          </a:prstGeom>
          <a:noFill/>
          <a:ln/>
        </p:spPr>
        <p:txBody>
          <a:bodyPr wrap="square" lIns="0" tIns="0" rIns="0" bIns="0" rtlCol="0" anchor="t"/>
          <a:lstStyle/>
          <a:p>
            <a:pPr algn="l" indent="0" marL="0">
              <a:lnSpc>
                <a:spcPct val="110046"/>
              </a:lnSpc>
              <a:buNone/>
            </a:pPr>
            <a:r>
              <a:rPr lang="en-US" sz="1200" dirty="0">
                <a:solidFill>
                  <a:srgbClr val="1C3354"/>
                </a:solidFill>
                <a:latin typeface="Arial" pitchFamily="34" charset="0"/>
                <a:ea typeface="Arial" pitchFamily="34" charset="-122"/>
                <a:cs typeface="Arial" pitchFamily="34" charset="-120"/>
              </a:rPr>
              <a:t>Под корой лежит мантия — самый большой слой Земли. Она очень горячая и плотная, но вещество в ней движется очень медленно, словно густая горячая масса.
</a:t>
            </a:r>
            <a:endParaRPr lang="en-US" sz="1200" dirty="0"/>
          </a:p>
        </p:txBody>
      </p:sp>
      <p:sp>
        <p:nvSpPr>
          <p:cNvPr id="12" name="Text 6"/>
          <p:cNvSpPr txBox="1"/>
          <p:nvPr/>
        </p:nvSpPr>
        <p:spPr>
          <a:xfrm>
            <a:off x="1134675" y="3374825"/>
            <a:ext cx="3279900" cy="384900"/>
          </a:xfrm>
          <a:prstGeom prst="rect">
            <a:avLst/>
          </a:prstGeom>
          <a:noFill/>
          <a:ln/>
        </p:spPr>
        <p:txBody>
          <a:bodyPr wrap="square" lIns="0" tIns="0" rIns="0" bIns="0" rtlCol="0" anchor="ctr"/>
          <a:lstStyle/>
          <a:p>
            <a:pPr algn="l" indent="0" marL="0">
              <a:lnSpc>
                <a:spcPct val="90000"/>
              </a:lnSpc>
              <a:buNone/>
            </a:pPr>
            <a:r>
              <a:rPr lang="en-US" sz="1600" dirty="0">
                <a:solidFill>
                  <a:srgbClr val="D26A71"/>
                </a:solidFill>
                <a:latin typeface="Arial" pitchFamily="34" charset="0"/>
                <a:ea typeface="Arial" pitchFamily="34" charset="-122"/>
                <a:cs typeface="Arial" pitchFamily="34" charset="-120"/>
              </a:rPr>
              <a:t>Ядро
</a:t>
            </a:r>
            <a:endParaRPr lang="en-US" sz="1600" dirty="0"/>
          </a:p>
        </p:txBody>
      </p:sp>
      <p:sp>
        <p:nvSpPr>
          <p:cNvPr id="13" name="Text 7"/>
          <p:cNvSpPr txBox="1"/>
          <p:nvPr/>
        </p:nvSpPr>
        <p:spPr>
          <a:xfrm>
            <a:off x="577225" y="4001479"/>
            <a:ext cx="3674700" cy="771300"/>
          </a:xfrm>
          <a:prstGeom prst="rect">
            <a:avLst/>
          </a:prstGeom>
          <a:noFill/>
          <a:ln/>
        </p:spPr>
        <p:txBody>
          <a:bodyPr wrap="square" lIns="0" tIns="0" rIns="0" bIns="0" rtlCol="0" anchor="t"/>
          <a:lstStyle/>
          <a:p>
            <a:pPr algn="l" indent="0" marL="0">
              <a:lnSpc>
                <a:spcPct val="110046"/>
              </a:lnSpc>
              <a:buNone/>
            </a:pPr>
            <a:r>
              <a:rPr lang="en-US" sz="1200" dirty="0">
                <a:solidFill>
                  <a:srgbClr val="1C3354"/>
                </a:solidFill>
                <a:latin typeface="Arial" pitchFamily="34" charset="0"/>
                <a:ea typeface="Arial" pitchFamily="34" charset="-122"/>
                <a:cs typeface="Arial" pitchFamily="34" charset="-120"/>
              </a:rPr>
              <a:t>В самом центре находится ядро, состоящее в основном из железа и никеля. Там очень высокие температура и давление, а внутреннее ядро остаётся твёрдым, хотя вокруг всё раскалено.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269984" y="1583200"/>
            <a:ext cx="2687682" cy="3196500"/>
          </a:xfrm>
          <a:prstGeom prst="rect">
            <a:avLst/>
          </a:prstGeom>
        </p:spPr>
      </p:pic>
      <p:sp>
        <p:nvSpPr>
          <p:cNvPr id="9" name="Text 0"/>
          <p:cNvSpPr txBox="1"/>
          <p:nvPr/>
        </p:nvSpPr>
        <p:spPr>
          <a:xfrm>
            <a:off x="371525" y="298825"/>
            <a:ext cx="8377800" cy="991800"/>
          </a:xfrm>
          <a:prstGeom prst="rect">
            <a:avLst/>
          </a:prstGeom>
          <a:noFill/>
          <a:ln/>
        </p:spPr>
        <p:txBody>
          <a:bodyPr wrap="square" lIns="0" tIns="0" rIns="0" bIns="0" rtlCol="0" anchor="ctr"/>
          <a:lstStyle/>
          <a:p>
            <a:pPr algn="ctr" indent="0" marL="0">
              <a:lnSpc>
                <a:spcPct val="100000"/>
              </a:lnSpc>
              <a:buNone/>
            </a:pPr>
            <a:r>
              <a:rPr lang="en-US" sz="2500" b="1" dirty="0">
                <a:solidFill>
                  <a:srgbClr val="1C3354"/>
                </a:solidFill>
                <a:latin typeface="Arial" pitchFamily="34" charset="0"/>
                <a:ea typeface="Arial" pitchFamily="34" charset="-122"/>
                <a:cs typeface="Arial" pitchFamily="34" charset="-120"/>
              </a:rPr>
              <a:t>Земная кора — тонкая оболочка планеты
</a:t>
            </a:r>
            <a:endParaRPr lang="en-US" sz="2500" dirty="0"/>
          </a:p>
        </p:txBody>
      </p:sp>
      <p:sp>
        <p:nvSpPr>
          <p:cNvPr id="10" name="Text 1"/>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4</a:t>
            </a:r>
            <a:endParaRPr lang="en-US" sz="1200" dirty="0"/>
          </a:p>
        </p:txBody>
      </p:sp>
      <p:sp>
        <p:nvSpPr>
          <p:cNvPr id="11" name="Text 2"/>
          <p:cNvSpPr txBox="1"/>
          <p:nvPr/>
        </p:nvSpPr>
        <p:spPr>
          <a:xfrm>
            <a:off x="590484" y="1724875"/>
            <a:ext cx="2145600" cy="1215900"/>
          </a:xfrm>
          <a:prstGeom prst="rect">
            <a:avLst/>
          </a:prstGeom>
          <a:noFill/>
          <a:ln/>
        </p:spPr>
        <p:txBody>
          <a:bodyPr wrap="square" lIns="0" tIns="0" rIns="0" bIns="0" rtlCol="0" anchor="ctr"/>
          <a:lstStyle/>
          <a:p>
            <a:pPr algn="l" indent="0" marL="0">
              <a:lnSpc>
                <a:spcPct val="115000"/>
              </a:lnSpc>
              <a:buNone/>
            </a:pPr>
            <a:r>
              <a:rPr lang="en-US" sz="1188" b="1" dirty="0">
                <a:solidFill>
                  <a:srgbClr val="1C3354"/>
                </a:solidFill>
                <a:latin typeface="Arial" pitchFamily="34" charset="0"/>
                <a:ea typeface="Arial" pitchFamily="34" charset="-122"/>
                <a:cs typeface="Arial" pitchFamily="34" charset="-120"/>
              </a:rPr>
              <a:t>Под океаном
</a:t>
            </a:r>
            <a:pPr algn="l" indent="0" marL="0">
              <a:lnSpc>
                <a:spcPct val="115000"/>
              </a:lnSpc>
              <a:buNone/>
            </a:pPr>
            <a:r>
              <a:rPr lang="en-US" sz="1188" dirty="0">
                <a:solidFill>
                  <a:srgbClr val="1C3354"/>
                </a:solidFill>
                <a:latin typeface="Arial" pitchFamily="34" charset="0"/>
                <a:ea typeface="Arial" pitchFamily="34" charset="-122"/>
                <a:cs typeface="Arial" pitchFamily="34" charset="-120"/>
              </a:rPr>
              <a:t>Океаническая кора очень тонкая: обычно всего 5–10 километров. Она похожа на тонкое покрывало, если сравнивать её с огромной Землёй.
</a:t>
            </a:r>
            <a:endParaRPr lang="en-US" sz="1188" dirty="0"/>
          </a:p>
        </p:txBody>
      </p:sp>
      <p:sp>
        <p:nvSpPr>
          <p:cNvPr id="12" name="Text 3"/>
          <p:cNvSpPr txBox="1"/>
          <p:nvPr/>
        </p:nvSpPr>
        <p:spPr>
          <a:xfrm>
            <a:off x="3646487" y="1724825"/>
            <a:ext cx="2140800" cy="1215900"/>
          </a:xfrm>
          <a:prstGeom prst="rect">
            <a:avLst/>
          </a:prstGeom>
          <a:noFill/>
          <a:ln/>
        </p:spPr>
        <p:txBody>
          <a:bodyPr wrap="square" lIns="0" tIns="0" rIns="0" bIns="0" rtlCol="0" anchor="ctr"/>
          <a:lstStyle/>
          <a:p>
            <a:pPr algn="l" indent="0" marL="0">
              <a:lnSpc>
                <a:spcPct val="115000"/>
              </a:lnSpc>
              <a:buNone/>
            </a:pPr>
            <a:r>
              <a:rPr lang="en-US" sz="1188" b="1" dirty="0">
                <a:solidFill>
                  <a:srgbClr val="1C3354"/>
                </a:solidFill>
                <a:latin typeface="Arial" pitchFamily="34" charset="0"/>
                <a:ea typeface="Arial" pitchFamily="34" charset="-122"/>
                <a:cs typeface="Arial" pitchFamily="34" charset="-120"/>
              </a:rPr>
              <a:t>Дом для жизни
</a:t>
            </a:r>
            <a:pPr algn="l" indent="0" marL="0">
              <a:lnSpc>
                <a:spcPct val="115000"/>
              </a:lnSpc>
              <a:buNone/>
            </a:pPr>
            <a:r>
              <a:rPr lang="en-US" sz="1188" dirty="0">
                <a:solidFill>
                  <a:srgbClr val="1C3354"/>
                </a:solidFill>
                <a:latin typeface="Arial" pitchFamily="34" charset="0"/>
                <a:ea typeface="Arial" pitchFamily="34" charset="-122"/>
                <a:cs typeface="Arial" pitchFamily="34" charset="-120"/>
              </a:rPr>
              <a:t>Именно на коре находятся материки, океаны, горы и почвы. Здесь живут люди, животные и растения, а ещё добывают полезные ископаемые.
</a:t>
            </a:r>
            <a:endParaRPr lang="en-US" sz="1188" dirty="0"/>
          </a:p>
        </p:txBody>
      </p:sp>
      <p:sp>
        <p:nvSpPr>
          <p:cNvPr id="13" name="Text 4"/>
          <p:cNvSpPr txBox="1"/>
          <p:nvPr/>
        </p:nvSpPr>
        <p:spPr>
          <a:xfrm>
            <a:off x="3641575" y="3435000"/>
            <a:ext cx="2140800" cy="1215900"/>
          </a:xfrm>
          <a:prstGeom prst="rect">
            <a:avLst/>
          </a:prstGeom>
          <a:noFill/>
          <a:ln/>
        </p:spPr>
        <p:txBody>
          <a:bodyPr wrap="square" lIns="0" tIns="0" rIns="0" bIns="0" rtlCol="0" anchor="ctr"/>
          <a:lstStyle/>
          <a:p>
            <a:pPr algn="l" indent="0" marL="0">
              <a:lnSpc>
                <a:spcPct val="115000"/>
              </a:lnSpc>
              <a:buNone/>
            </a:pPr>
            <a:r>
              <a:rPr lang="en-US" sz="1188" b="1" dirty="0">
                <a:solidFill>
                  <a:srgbClr val="1C3354"/>
                </a:solidFill>
                <a:latin typeface="Arial" pitchFamily="34" charset="0"/>
                <a:ea typeface="Arial" pitchFamily="34" charset="-122"/>
                <a:cs typeface="Arial" pitchFamily="34" charset="-120"/>
              </a:rPr>
              <a:t>Разные породы
</a:t>
            </a:r>
            <a:pPr algn="l" indent="0" marL="0">
              <a:lnSpc>
                <a:spcPct val="115000"/>
              </a:lnSpc>
              <a:buNone/>
            </a:pPr>
            <a:r>
              <a:rPr lang="en-US" sz="1188" dirty="0">
                <a:solidFill>
                  <a:srgbClr val="1C3354"/>
                </a:solidFill>
                <a:latin typeface="Arial" pitchFamily="34" charset="0"/>
                <a:ea typeface="Arial" pitchFamily="34" charset="-122"/>
                <a:cs typeface="Arial" pitchFamily="34" charset="-120"/>
              </a:rPr>
              <a:t>В коре встречаются гранит, базальт и другие горные породы. Они различаются по твёрдости, цвету и строению, а кое-где хранят следы древней жизни.
</a:t>
            </a:r>
            <a:endParaRPr lang="en-US" sz="1188" dirty="0"/>
          </a:p>
        </p:txBody>
      </p:sp>
      <p:sp>
        <p:nvSpPr>
          <p:cNvPr id="14" name="Text 5"/>
          <p:cNvSpPr txBox="1"/>
          <p:nvPr/>
        </p:nvSpPr>
        <p:spPr>
          <a:xfrm>
            <a:off x="590438" y="3435000"/>
            <a:ext cx="2145600" cy="1215900"/>
          </a:xfrm>
          <a:prstGeom prst="rect">
            <a:avLst/>
          </a:prstGeom>
          <a:noFill/>
          <a:ln/>
        </p:spPr>
        <p:txBody>
          <a:bodyPr wrap="square" lIns="0" tIns="0" rIns="0" bIns="0" rtlCol="0" anchor="ctr"/>
          <a:lstStyle/>
          <a:p>
            <a:pPr algn="l" indent="0" marL="0">
              <a:lnSpc>
                <a:spcPct val="115000"/>
              </a:lnSpc>
              <a:buNone/>
            </a:pPr>
            <a:r>
              <a:rPr lang="en-US" sz="1152" b="1" dirty="0">
                <a:solidFill>
                  <a:srgbClr val="1C3354"/>
                </a:solidFill>
                <a:latin typeface="Arial" pitchFamily="34" charset="0"/>
                <a:ea typeface="Arial" pitchFamily="34" charset="-122"/>
                <a:cs typeface="Arial" pitchFamily="34" charset="-120"/>
              </a:rPr>
              <a:t>Под материками
</a:t>
            </a:r>
            <a:pPr algn="l" indent="0" marL="0">
              <a:lnSpc>
                <a:spcPct val="115000"/>
              </a:lnSpc>
              <a:buNone/>
            </a:pPr>
            <a:r>
              <a:rPr lang="en-US" sz="1152" dirty="0">
                <a:solidFill>
                  <a:srgbClr val="1C3354"/>
                </a:solidFill>
                <a:latin typeface="Arial" pitchFamily="34" charset="0"/>
                <a:ea typeface="Arial" pitchFamily="34" charset="-122"/>
                <a:cs typeface="Arial" pitchFamily="34" charset="-120"/>
              </a:rPr>
              <a:t>Континентальная кора толще океанической. Под материками её мощность чаще составляет 40–70 километров, поэтому суша как будто стоит на более крепкой основе.
</a:t>
            </a:r>
            <a:endParaRPr lang="en-US" sz="1152"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92902" y="1204051"/>
            <a:ext cx="2455500" cy="1522698"/>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343840" y="1204051"/>
            <a:ext cx="2455500" cy="1522698"/>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394827" y="1204051"/>
            <a:ext cx="2455500" cy="1522698"/>
          </a:xfrm>
          <a:prstGeom prst="rect">
            <a:avLst/>
          </a:prstGeom>
        </p:spPr>
      </p:pic>
      <p:sp>
        <p:nvSpPr>
          <p:cNvPr id="9" name="Text 0"/>
          <p:cNvSpPr txBox="1"/>
          <p:nvPr/>
        </p:nvSpPr>
        <p:spPr>
          <a:xfrm>
            <a:off x="292825" y="212825"/>
            <a:ext cx="8557500" cy="850800"/>
          </a:xfrm>
          <a:prstGeom prst="rect">
            <a:avLst/>
          </a:prstGeom>
          <a:noFill/>
          <a:ln/>
        </p:spPr>
        <p:txBody>
          <a:bodyPr wrap="square" lIns="0" tIns="0" rIns="0" bIns="0" rtlCol="0" anchor="ctr"/>
          <a:lstStyle/>
          <a:p>
            <a:pPr algn="l" indent="0" marL="0">
              <a:lnSpc>
                <a:spcPct val="100000"/>
              </a:lnSpc>
              <a:buNone/>
            </a:pPr>
            <a:r>
              <a:rPr lang="en-US" sz="3000" b="1" dirty="0">
                <a:solidFill>
                  <a:srgbClr val="1C3354"/>
                </a:solidFill>
                <a:latin typeface="Arial" pitchFamily="34" charset="0"/>
                <a:ea typeface="Arial" pitchFamily="34" charset="-122"/>
                <a:cs typeface="Arial" pitchFamily="34" charset="-120"/>
              </a:rPr>
              <a:t>Какие горные породы есть в коре
</a:t>
            </a:r>
            <a:endParaRPr lang="en-US" sz="3000" dirty="0"/>
          </a:p>
        </p:txBody>
      </p:sp>
      <p:sp>
        <p:nvSpPr>
          <p:cNvPr id="10" name="Text 1"/>
          <p:cNvSpPr txBox="1"/>
          <p:nvPr/>
        </p:nvSpPr>
        <p:spPr>
          <a:xfrm>
            <a:off x="104375" y="4866200"/>
            <a:ext cx="551700" cy="2772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5</a:t>
            </a:r>
            <a:endParaRPr lang="en-US" sz="1200" dirty="0"/>
          </a:p>
        </p:txBody>
      </p:sp>
      <p:sp>
        <p:nvSpPr>
          <p:cNvPr id="11" name="Text 2"/>
          <p:cNvSpPr txBox="1"/>
          <p:nvPr/>
        </p:nvSpPr>
        <p:spPr>
          <a:xfrm>
            <a:off x="488229" y="3504175"/>
            <a:ext cx="2064900" cy="649200"/>
          </a:xfrm>
          <a:prstGeom prst="rect">
            <a:avLst/>
          </a:prstGeom>
          <a:noFill/>
          <a:ln/>
        </p:spPr>
        <p:txBody>
          <a:bodyPr wrap="square" lIns="0" tIns="0" rIns="0" bIns="0" rtlCol="0" anchor="t"/>
          <a:lstStyle/>
          <a:p>
            <a:pPr algn="l" indent="0" marL="0">
              <a:lnSpc>
                <a:spcPct val="100000"/>
              </a:lnSpc>
              <a:buNone/>
            </a:pPr>
            <a:r>
              <a:rPr lang="en-US" sz="852" dirty="0">
                <a:solidFill>
                  <a:srgbClr val="000000"/>
                </a:solidFill>
                <a:latin typeface="Arial" pitchFamily="34" charset="0"/>
                <a:ea typeface="Arial" pitchFamily="34" charset="-122"/>
                <a:cs typeface="Arial" pitchFamily="34" charset="-120"/>
              </a:rPr>
              <a:t>Гранит часто образует участки материков и хорошо знаком многим по зданиям и памятникам. Он обычно состоит из заметных зёрен разных минералов, поэтому выглядит пятнистым и «искристым».
</a:t>
            </a:r>
            <a:endParaRPr lang="en-US" sz="852" dirty="0"/>
          </a:p>
        </p:txBody>
      </p:sp>
      <p:sp>
        <p:nvSpPr>
          <p:cNvPr id="12" name="Text 3"/>
          <p:cNvSpPr txBox="1"/>
          <p:nvPr/>
        </p:nvSpPr>
        <p:spPr>
          <a:xfrm>
            <a:off x="488230" y="2964825"/>
            <a:ext cx="2064900" cy="402000"/>
          </a:xfrm>
          <a:prstGeom prst="rect">
            <a:avLst/>
          </a:prstGeom>
          <a:noFill/>
          <a:ln/>
        </p:spPr>
        <p:txBody>
          <a:bodyPr wrap="square" lIns="0" tIns="0" rIns="0" bIns="0" rtlCol="0" anchor="ctr"/>
          <a:lstStyle/>
          <a:p>
            <a:pPr algn="l" indent="0" marL="0">
              <a:lnSpc>
                <a:spcPct val="115000"/>
              </a:lnSpc>
              <a:buNone/>
            </a:pPr>
            <a:r>
              <a:rPr lang="en-US" sz="1300" b="1" dirty="0">
                <a:solidFill>
                  <a:srgbClr val="C62F39"/>
                </a:solidFill>
                <a:latin typeface="Arial" pitchFamily="34" charset="0"/>
                <a:ea typeface="Arial" pitchFamily="34" charset="-122"/>
                <a:cs typeface="Arial" pitchFamily="34" charset="-120"/>
              </a:rPr>
              <a:t>Гранит: камень материков
</a:t>
            </a:r>
            <a:endParaRPr lang="en-US" sz="1300" dirty="0"/>
          </a:p>
        </p:txBody>
      </p:sp>
      <p:sp>
        <p:nvSpPr>
          <p:cNvPr id="13" name="Text 4"/>
          <p:cNvSpPr txBox="1"/>
          <p:nvPr/>
        </p:nvSpPr>
        <p:spPr>
          <a:xfrm>
            <a:off x="3539167" y="3504175"/>
            <a:ext cx="2064900" cy="649200"/>
          </a:xfrm>
          <a:prstGeom prst="rect">
            <a:avLst/>
          </a:prstGeom>
          <a:noFill/>
          <a:ln/>
        </p:spPr>
        <p:txBody>
          <a:bodyPr wrap="square" lIns="0" tIns="0" rIns="0" bIns="0" rtlCol="0" anchor="t"/>
          <a:lstStyle/>
          <a:p>
            <a:pPr algn="l" indent="0" marL="0">
              <a:lnSpc>
                <a:spcPct val="100000"/>
              </a:lnSpc>
              <a:buNone/>
            </a:pPr>
            <a:r>
              <a:rPr lang="en-US" sz="898" dirty="0">
                <a:solidFill>
                  <a:srgbClr val="000000"/>
                </a:solidFill>
                <a:latin typeface="Arial" pitchFamily="34" charset="0"/>
                <a:ea typeface="Arial" pitchFamily="34" charset="-122"/>
                <a:cs typeface="Arial" pitchFamily="34" charset="-120"/>
              </a:rPr>
              <a:t>Базальт чаще встречается там, где когда-то изливалась остывшая лава, особенно на дне океанов. Он тёмный, плотный и напоминает о вулканах, которые когда-то работали без устали.
</a:t>
            </a:r>
            <a:endParaRPr lang="en-US" sz="898" dirty="0"/>
          </a:p>
        </p:txBody>
      </p:sp>
      <p:sp>
        <p:nvSpPr>
          <p:cNvPr id="14" name="Text 5"/>
          <p:cNvSpPr txBox="1"/>
          <p:nvPr/>
        </p:nvSpPr>
        <p:spPr>
          <a:xfrm>
            <a:off x="3539167" y="2964825"/>
            <a:ext cx="2064900" cy="402000"/>
          </a:xfrm>
          <a:prstGeom prst="rect">
            <a:avLst/>
          </a:prstGeom>
          <a:noFill/>
          <a:ln/>
        </p:spPr>
        <p:txBody>
          <a:bodyPr wrap="square" lIns="0" tIns="0" rIns="0" bIns="0" rtlCol="0" anchor="ctr"/>
          <a:lstStyle/>
          <a:p>
            <a:pPr algn="l" indent="0" marL="0">
              <a:lnSpc>
                <a:spcPct val="115000"/>
              </a:lnSpc>
              <a:buNone/>
            </a:pPr>
            <a:r>
              <a:rPr lang="en-US" sz="1300" b="1" dirty="0">
                <a:solidFill>
                  <a:srgbClr val="C62F39"/>
                </a:solidFill>
                <a:latin typeface="Arial" pitchFamily="34" charset="0"/>
                <a:ea typeface="Arial" pitchFamily="34" charset="-122"/>
                <a:cs typeface="Arial" pitchFamily="34" charset="-120"/>
              </a:rPr>
              <a:t>Базальт: следы древней лавы
</a:t>
            </a:r>
            <a:endParaRPr lang="en-US" sz="1300" dirty="0"/>
          </a:p>
        </p:txBody>
      </p:sp>
      <p:sp>
        <p:nvSpPr>
          <p:cNvPr id="15" name="Text 6"/>
          <p:cNvSpPr txBox="1"/>
          <p:nvPr/>
        </p:nvSpPr>
        <p:spPr>
          <a:xfrm>
            <a:off x="6590154" y="3504175"/>
            <a:ext cx="2064900" cy="649200"/>
          </a:xfrm>
          <a:prstGeom prst="rect">
            <a:avLst/>
          </a:prstGeom>
          <a:noFill/>
          <a:ln/>
        </p:spPr>
        <p:txBody>
          <a:bodyPr wrap="square" lIns="0" tIns="0" rIns="0" bIns="0" rtlCol="0" anchor="t"/>
          <a:lstStyle/>
          <a:p>
            <a:pPr algn="l" indent="0" marL="0">
              <a:lnSpc>
                <a:spcPct val="100000"/>
              </a:lnSpc>
              <a:buNone/>
            </a:pPr>
            <a:r>
              <a:rPr lang="en-US" sz="852" dirty="0">
                <a:solidFill>
                  <a:srgbClr val="000000"/>
                </a:solidFill>
                <a:latin typeface="Arial" pitchFamily="34" charset="0"/>
                <a:ea typeface="Arial" pitchFamily="34" charset="-122"/>
                <a:cs typeface="Arial" pitchFamily="34" charset="-120"/>
              </a:rPr>
              <a:t>Песчаник и известняк часто образуются слоями, словно природная книга. В них могут сохраняться следы древних морей, раковин и других организмов, а это очень полезные подсказки для учёных.
</a:t>
            </a:r>
            <a:endParaRPr lang="en-US" sz="852" dirty="0"/>
          </a:p>
        </p:txBody>
      </p:sp>
      <p:sp>
        <p:nvSpPr>
          <p:cNvPr id="16" name="Text 7"/>
          <p:cNvSpPr txBox="1"/>
          <p:nvPr/>
        </p:nvSpPr>
        <p:spPr>
          <a:xfrm>
            <a:off x="6590155" y="2964825"/>
            <a:ext cx="2064900" cy="402000"/>
          </a:xfrm>
          <a:prstGeom prst="rect">
            <a:avLst/>
          </a:prstGeom>
          <a:noFill/>
          <a:ln/>
        </p:spPr>
        <p:txBody>
          <a:bodyPr wrap="square" lIns="0" tIns="0" rIns="0" bIns="0" rtlCol="0" anchor="ctr"/>
          <a:lstStyle/>
          <a:p>
            <a:pPr algn="l" indent="0" marL="0">
              <a:lnSpc>
                <a:spcPct val="115000"/>
              </a:lnSpc>
              <a:buNone/>
            </a:pPr>
            <a:r>
              <a:rPr lang="en-US" sz="1300" b="1" dirty="0">
                <a:solidFill>
                  <a:srgbClr val="C62F39"/>
                </a:solidFill>
                <a:latin typeface="Arial" pitchFamily="34" charset="0"/>
                <a:ea typeface="Arial" pitchFamily="34" charset="-122"/>
                <a:cs typeface="Arial" pitchFamily="34" charset="-120"/>
              </a:rPr>
              <a:t>Песчаник и известняк: страницы прошлого
</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4934" y="1412700"/>
            <a:ext cx="8510981" cy="3360600"/>
          </a:xfrm>
          <a:prstGeom prst="rect">
            <a:avLst/>
          </a:prstGeom>
        </p:spPr>
      </p:pic>
      <p:sp>
        <p:nvSpPr>
          <p:cNvPr id="4"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6</a:t>
            </a:r>
            <a:endParaRPr lang="en-US" sz="1200" dirty="0"/>
          </a:p>
        </p:txBody>
      </p:sp>
      <p:sp>
        <p:nvSpPr>
          <p:cNvPr id="5" name="Text 1"/>
          <p:cNvSpPr txBox="1"/>
          <p:nvPr/>
        </p:nvSpPr>
        <p:spPr>
          <a:xfrm>
            <a:off x="292825" y="401025"/>
            <a:ext cx="8515200" cy="815400"/>
          </a:xfrm>
          <a:prstGeom prst="rect">
            <a:avLst/>
          </a:prstGeom>
          <a:noFill/>
          <a:ln/>
        </p:spPr>
        <p:txBody>
          <a:bodyPr wrap="square" lIns="0" tIns="0" rIns="0" bIns="0" rtlCol="0" anchor="t"/>
          <a:lstStyle/>
          <a:p>
            <a:pPr algn="l" indent="0" marL="0">
              <a:lnSpc>
                <a:spcPct val="100000"/>
              </a:lnSpc>
              <a:buNone/>
            </a:pPr>
            <a:r>
              <a:rPr lang="en-US" sz="2000" b="1" dirty="0">
                <a:solidFill>
                  <a:srgbClr val="1C3354"/>
                </a:solidFill>
                <a:latin typeface="Arial" pitchFamily="34" charset="0"/>
                <a:ea typeface="Arial" pitchFamily="34" charset="-122"/>
                <a:cs typeface="Arial" pitchFamily="34" charset="-120"/>
              </a:rPr>
              <a:t>Как меняется температура внутри Земли
</a:t>
            </a:r>
            <a:pPr algn="l" indent="0" marL="0">
              <a:lnSpc>
                <a:spcPct val="100000"/>
              </a:lnSpc>
              <a:buNone/>
            </a:pPr>
            <a:r>
              <a:rPr lang="en-US" sz="12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Схема показывает, как с глубиной растут температура и давление в слоях Земли.
</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7</a:t>
            </a:r>
            <a:endParaRPr lang="en-US" sz="1200" dirty="0"/>
          </a:p>
        </p:txBody>
      </p:sp>
      <p:sp>
        <p:nvSpPr>
          <p:cNvPr id="8" name="Text 1"/>
          <p:cNvSpPr txBox="1"/>
          <p:nvPr/>
        </p:nvSpPr>
        <p:spPr>
          <a:xfrm>
            <a:off x="292825" y="510150"/>
            <a:ext cx="5415300" cy="978000"/>
          </a:xfrm>
          <a:prstGeom prst="rect">
            <a:avLst/>
          </a:prstGeom>
          <a:noFill/>
          <a:ln/>
        </p:spPr>
        <p:txBody>
          <a:bodyPr wrap="square" lIns="0" tIns="0" rIns="0" bIns="0" rtlCol="0" anchor="t"/>
          <a:lstStyle/>
          <a:p>
            <a:pPr algn="l" indent="0" marL="0">
              <a:lnSpc>
                <a:spcPct val="100000"/>
              </a:lnSpc>
              <a:buNone/>
            </a:pPr>
            <a:r>
              <a:rPr lang="en-US" sz="2500" b="1" dirty="0">
                <a:solidFill>
                  <a:srgbClr val="1C3354"/>
                </a:solidFill>
                <a:latin typeface="Arial" pitchFamily="34" charset="0"/>
                <a:ea typeface="Arial" pitchFamily="34" charset="-122"/>
                <a:cs typeface="Arial" pitchFamily="34" charset="-120"/>
              </a:rPr>
              <a:t>Мантия — самый большой слой Земли
</a:t>
            </a:r>
            <a:endParaRPr lang="en-US" sz="2500" dirty="0"/>
          </a:p>
        </p:txBody>
      </p:sp>
      <p:sp>
        <p:nvSpPr>
          <p:cNvPr id="9" name="Text 2"/>
          <p:cNvSpPr txBox="1"/>
          <p:nvPr/>
        </p:nvSpPr>
        <p:spPr>
          <a:xfrm>
            <a:off x="860225" y="2703332"/>
            <a:ext cx="4296300" cy="900600"/>
          </a:xfrm>
          <a:prstGeom prst="rect">
            <a:avLst/>
          </a:prstGeom>
          <a:noFill/>
          <a:ln/>
        </p:spPr>
        <p:txBody>
          <a:bodyPr wrap="square" lIns="0" tIns="0" rIns="0" bIns="0" rtlCol="0" anchor="t"/>
          <a:lstStyle/>
          <a:p>
            <a:pPr algn="l" indent="0" marL="0">
              <a:lnSpc>
                <a:spcPct val="100000"/>
              </a:lnSpc>
              <a:buNone/>
            </a:pPr>
            <a:r>
              <a:rPr lang="en-US" sz="1300" b="1" dirty="0">
                <a:solidFill>
                  <a:srgbClr val="1C3354"/>
                </a:solidFill>
                <a:latin typeface="Arial" pitchFamily="34" charset="0"/>
                <a:ea typeface="Arial" pitchFamily="34" charset="-122"/>
                <a:cs typeface="Arial" pitchFamily="34" charset="-120"/>
              </a:rPr>
              <a:t>Очень горячая среда
</a:t>
            </a:r>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В мантии очень высокая температура, но вещество здесь не жидкое, как суп. Оно остаётся плотным и горячим, поэтому движется крайне медленно, почти незаметно для нас.
</a:t>
            </a:r>
            <a:endParaRPr lang="en-US" sz="1300" dirty="0"/>
          </a:p>
        </p:txBody>
      </p:sp>
      <p:sp>
        <p:nvSpPr>
          <p:cNvPr id="10" name="Text 3"/>
          <p:cNvSpPr txBox="1"/>
          <p:nvPr/>
        </p:nvSpPr>
        <p:spPr>
          <a:xfrm>
            <a:off x="860225" y="1655025"/>
            <a:ext cx="4296300" cy="900600"/>
          </a:xfrm>
          <a:prstGeom prst="rect">
            <a:avLst/>
          </a:prstGeom>
          <a:noFill/>
          <a:ln/>
        </p:spPr>
        <p:txBody>
          <a:bodyPr wrap="square" lIns="0" tIns="0" rIns="0" bIns="0" rtlCol="0" anchor="t"/>
          <a:lstStyle/>
          <a:p>
            <a:pPr algn="l" indent="0" marL="0">
              <a:lnSpc>
                <a:spcPct val="100000"/>
              </a:lnSpc>
              <a:buNone/>
            </a:pPr>
            <a:r>
              <a:rPr lang="en-US" sz="1300" b="1" dirty="0">
                <a:solidFill>
                  <a:srgbClr val="1C3354"/>
                </a:solidFill>
                <a:latin typeface="Arial" pitchFamily="34" charset="0"/>
                <a:ea typeface="Arial" pitchFamily="34" charset="-122"/>
                <a:cs typeface="Arial" pitchFamily="34" charset="-120"/>
              </a:rPr>
              <a:t>Огромная толща
</a:t>
            </a:r>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Мантия начинается под корой и тянется почти до глубины 2900 километров. Это самый большой слой Земли — настоящий гигант, скрытый под твёрдой поверхностью.
</a:t>
            </a:r>
            <a:endParaRPr lang="en-US" sz="1300" dirty="0"/>
          </a:p>
        </p:txBody>
      </p:sp>
      <p:sp>
        <p:nvSpPr>
          <p:cNvPr id="11" name="Text 4"/>
          <p:cNvSpPr txBox="1"/>
          <p:nvPr/>
        </p:nvSpPr>
        <p:spPr>
          <a:xfrm>
            <a:off x="860225" y="3758800"/>
            <a:ext cx="4296300" cy="900600"/>
          </a:xfrm>
          <a:prstGeom prst="rect">
            <a:avLst/>
          </a:prstGeom>
          <a:noFill/>
          <a:ln/>
        </p:spPr>
        <p:txBody>
          <a:bodyPr wrap="square" lIns="0" tIns="0" rIns="0" bIns="0" rtlCol="0" anchor="t"/>
          <a:lstStyle/>
          <a:p>
            <a:pPr algn="l" indent="0" marL="0">
              <a:lnSpc>
                <a:spcPct val="100000"/>
              </a:lnSpc>
              <a:buNone/>
            </a:pPr>
            <a:r>
              <a:rPr lang="en-US" sz="1300" b="1" dirty="0">
                <a:solidFill>
                  <a:srgbClr val="1C3354"/>
                </a:solidFill>
                <a:latin typeface="Arial" pitchFamily="34" charset="0"/>
                <a:ea typeface="Arial" pitchFamily="34" charset="-122"/>
                <a:cs typeface="Arial" pitchFamily="34" charset="-120"/>
              </a:rPr>
              <a:t>Пластичная масса
</a:t>
            </a:r>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Иногда мантию сравнивают с густой горячей массой. Такое сравнение помогает представить, что она не стоит на месте, а медленно «переливается» внутри планеты, словно очень ленивый крем.
</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3749034"/>
            <a:ext cx="9144000" cy="139303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28800" y="195098"/>
            <a:ext cx="8486400" cy="805500"/>
          </a:xfrm>
          <a:prstGeom prst="rect">
            <a:avLst/>
          </a:prstGeom>
          <a:noFill/>
          <a:ln/>
        </p:spPr>
        <p:txBody>
          <a:bodyPr wrap="square" lIns="0" tIns="0" rIns="0" bIns="0" rtlCol="0" anchor="ctr"/>
          <a:lstStyle/>
          <a:p>
            <a:pPr algn="ctr" indent="0" marL="0">
              <a:lnSpc>
                <a:spcPct val="100000"/>
              </a:lnSpc>
              <a:buNone/>
            </a:pPr>
            <a:r>
              <a:rPr lang="en-US" sz="2500" b="1" dirty="0">
                <a:solidFill>
                  <a:srgbClr val="1C3354"/>
                </a:solidFill>
                <a:latin typeface="Arial" pitchFamily="34" charset="0"/>
                <a:ea typeface="Arial" pitchFamily="34" charset="-122"/>
                <a:cs typeface="Arial" pitchFamily="34" charset="-120"/>
              </a:rPr>
              <a:t>Движение вещества в мантии
</a:t>
            </a:r>
            <a:endParaRPr lang="en-US" sz="2500" dirty="0"/>
          </a:p>
        </p:txBody>
      </p:sp>
      <p:sp>
        <p:nvSpPr>
          <p:cNvPr id="9" name="Text 1"/>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E6E9EF"/>
                </a:solidFill>
                <a:latin typeface="Arial" pitchFamily="34" charset="0"/>
                <a:ea typeface="Arial" pitchFamily="34" charset="-122"/>
                <a:cs typeface="Arial" pitchFamily="34" charset="-120"/>
              </a:rPr>
              <a:t>8</a:t>
            </a:r>
            <a:endParaRPr lang="en-US" sz="1200" dirty="0"/>
          </a:p>
        </p:txBody>
      </p:sp>
      <p:sp>
        <p:nvSpPr>
          <p:cNvPr id="10" name="Text 2"/>
          <p:cNvSpPr txBox="1"/>
          <p:nvPr/>
        </p:nvSpPr>
        <p:spPr>
          <a:xfrm>
            <a:off x="617125" y="1339600"/>
            <a:ext cx="3485100" cy="805500"/>
          </a:xfrm>
          <a:prstGeom prst="rect">
            <a:avLst/>
          </a:prstGeom>
          <a:noFill/>
          <a:ln/>
        </p:spPr>
        <p:txBody>
          <a:bodyPr wrap="square" lIns="0" tIns="0" rIns="0" bIns="0" rtlCol="0" anchor="t"/>
          <a:lstStyle/>
          <a:p>
            <a:pPr algn="l" indent="0" marL="0">
              <a:lnSpc>
                <a:spcPct val="100000"/>
              </a:lnSpc>
              <a:buNone/>
            </a:pPr>
            <a:r>
              <a:rPr lang="en-US" sz="1185" b="1" dirty="0">
                <a:solidFill>
                  <a:srgbClr val="1C3354"/>
                </a:solidFill>
                <a:latin typeface="Arial" pitchFamily="34" charset="0"/>
                <a:ea typeface="Arial" pitchFamily="34" charset="-122"/>
                <a:cs typeface="Arial" pitchFamily="34" charset="-120"/>
              </a:rPr>
              <a:t>Горячее поднимается
</a:t>
            </a:r>
            <a:pPr algn="l" indent="0" marL="0">
              <a:lnSpc>
                <a:spcPct val="100000"/>
              </a:lnSpc>
              <a:buNone/>
            </a:pPr>
            <a:r>
              <a:rPr lang="en-US" sz="1185" dirty="0">
                <a:solidFill>
                  <a:srgbClr val="1C3354"/>
                </a:solidFill>
                <a:latin typeface="Arial" pitchFamily="34" charset="0"/>
                <a:ea typeface="Arial" pitchFamily="34" charset="-122"/>
                <a:cs typeface="Arial" pitchFamily="34" charset="-120"/>
              </a:rPr>
              <a:t>Когда участок мантии нагревается, он становится легче и поднимается вверх. Это движение идёт очень медленно, но именно так внутри Земли начинается большая «перестройка».
</a:t>
            </a:r>
            <a:endParaRPr lang="en-US" sz="1185" dirty="0"/>
          </a:p>
        </p:txBody>
      </p:sp>
      <p:sp>
        <p:nvSpPr>
          <p:cNvPr id="11" name="Text 3"/>
          <p:cNvSpPr txBox="1"/>
          <p:nvPr/>
        </p:nvSpPr>
        <p:spPr>
          <a:xfrm>
            <a:off x="5112500" y="1339600"/>
            <a:ext cx="3485400" cy="805500"/>
          </a:xfrm>
          <a:prstGeom prst="rect">
            <a:avLst/>
          </a:prstGeom>
          <a:noFill/>
          <a:ln/>
        </p:spPr>
        <p:txBody>
          <a:bodyPr wrap="square" lIns="0" tIns="0" rIns="0" bIns="0" rtlCol="0" anchor="t"/>
          <a:lstStyle/>
          <a:p>
            <a:pPr algn="l" indent="0" marL="0">
              <a:lnSpc>
                <a:spcPct val="100000"/>
              </a:lnSpc>
              <a:buNone/>
            </a:pPr>
            <a:r>
              <a:rPr lang="en-US" sz="1200" b="1" dirty="0">
                <a:solidFill>
                  <a:srgbClr val="1C3354"/>
                </a:solidFill>
                <a:latin typeface="Arial" pitchFamily="34" charset="0"/>
                <a:ea typeface="Arial" pitchFamily="34" charset="-122"/>
                <a:cs typeface="Arial" pitchFamily="34" charset="-120"/>
              </a:rPr>
              <a:t>Холодное опускается
</a:t>
            </a:r>
            <a:pPr algn="l" indent="0" marL="0">
              <a:lnSpc>
                <a:spcPct val="100000"/>
              </a:lnSpc>
              <a:buNone/>
            </a:pPr>
            <a:r>
              <a:rPr lang="en-US" sz="1200" dirty="0">
                <a:solidFill>
                  <a:srgbClr val="1C3354"/>
                </a:solidFill>
                <a:latin typeface="Arial" pitchFamily="34" charset="0"/>
                <a:ea typeface="Arial" pitchFamily="34" charset="-122"/>
                <a:cs typeface="Arial" pitchFamily="34" charset="-120"/>
              </a:rPr>
              <a:t>Остывшее вещество становится тяжелее и уходит вниз. Такие подъёмы и спуски образуют конвекцию — длинные, медленные потоки, которые работают как скрытый мотор планеты.
</a:t>
            </a:r>
            <a:endParaRPr lang="en-US" sz="1200" dirty="0"/>
          </a:p>
        </p:txBody>
      </p:sp>
      <p:sp>
        <p:nvSpPr>
          <p:cNvPr id="12" name="Text 4"/>
          <p:cNvSpPr txBox="1"/>
          <p:nvPr/>
        </p:nvSpPr>
        <p:spPr>
          <a:xfrm>
            <a:off x="617125" y="2588125"/>
            <a:ext cx="3485100" cy="805500"/>
          </a:xfrm>
          <a:prstGeom prst="rect">
            <a:avLst/>
          </a:prstGeom>
          <a:noFill/>
          <a:ln/>
        </p:spPr>
        <p:txBody>
          <a:bodyPr wrap="square" lIns="0" tIns="0" rIns="0" bIns="0" rtlCol="0" anchor="t"/>
          <a:lstStyle/>
          <a:p>
            <a:pPr algn="l" indent="0" marL="0">
              <a:lnSpc>
                <a:spcPct val="100000"/>
              </a:lnSpc>
              <a:buNone/>
            </a:pPr>
            <a:r>
              <a:rPr lang="en-US" sz="1200" b="1" dirty="0">
                <a:solidFill>
                  <a:srgbClr val="1C3354"/>
                </a:solidFill>
                <a:latin typeface="Arial" pitchFamily="34" charset="0"/>
                <a:ea typeface="Arial" pitchFamily="34" charset="-122"/>
                <a:cs typeface="Arial" pitchFamily="34" charset="-120"/>
              </a:rPr>
              <a:t>Движут плиты
</a:t>
            </a:r>
            <a:pPr algn="l" indent="0" marL="0">
              <a:lnSpc>
                <a:spcPct val="100000"/>
              </a:lnSpc>
              <a:buNone/>
            </a:pPr>
            <a:r>
              <a:rPr lang="en-US" sz="1200" dirty="0">
                <a:solidFill>
                  <a:srgbClr val="1C3354"/>
                </a:solidFill>
                <a:latin typeface="Arial" pitchFamily="34" charset="0"/>
                <a:ea typeface="Arial" pitchFamily="34" charset="-122"/>
                <a:cs typeface="Arial" pitchFamily="34" charset="-120"/>
              </a:rPr>
              <a:t>Конвекционные потоки помогают литосферным плитам двигаться по поверхности. Из-за этого связаны между собой землетрясения, вулканы и образование горных цепей.
</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4934" y="1412700"/>
            <a:ext cx="8510981" cy="3360600"/>
          </a:xfrm>
          <a:prstGeom prst="rect">
            <a:avLst/>
          </a:prstGeom>
        </p:spPr>
      </p:pic>
      <p:sp>
        <p:nvSpPr>
          <p:cNvPr id="4"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9</a:t>
            </a:r>
            <a:endParaRPr lang="en-US" sz="1200" dirty="0"/>
          </a:p>
        </p:txBody>
      </p:sp>
      <p:sp>
        <p:nvSpPr>
          <p:cNvPr id="5" name="Text 1"/>
          <p:cNvSpPr txBox="1"/>
          <p:nvPr/>
        </p:nvSpPr>
        <p:spPr>
          <a:xfrm>
            <a:off x="292825" y="401025"/>
            <a:ext cx="8515200" cy="815400"/>
          </a:xfrm>
          <a:prstGeom prst="rect">
            <a:avLst/>
          </a:prstGeom>
          <a:noFill/>
          <a:ln/>
        </p:spPr>
        <p:txBody>
          <a:bodyPr wrap="square" lIns="0" tIns="0" rIns="0" bIns="0" rtlCol="0" anchor="t"/>
          <a:lstStyle/>
          <a:p>
            <a:pPr algn="l" indent="0" marL="0">
              <a:lnSpc>
                <a:spcPct val="100000"/>
              </a:lnSpc>
              <a:buNone/>
            </a:pPr>
            <a:r>
              <a:rPr lang="en-US" sz="2000" b="1" dirty="0">
                <a:solidFill>
                  <a:srgbClr val="1C3354"/>
                </a:solidFill>
                <a:latin typeface="Arial" pitchFamily="34" charset="0"/>
                <a:ea typeface="Arial" pitchFamily="34" charset="-122"/>
                <a:cs typeface="Arial" pitchFamily="34" charset="-120"/>
              </a:rPr>
              <a:t>Литосфера и её плиты
</a:t>
            </a:r>
            <a:pPr algn="l" indent="0" marL="0">
              <a:lnSpc>
                <a:spcPct val="100000"/>
              </a:lnSpc>
              <a:buNone/>
            </a:pPr>
            <a:r>
              <a:rPr lang="en-US" sz="12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Схема показывает, как литосфера разделена на плиты и что происходит на их границах.
</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71525" y="298825"/>
            <a:ext cx="8377800" cy="991800"/>
          </a:xfrm>
          <a:prstGeom prst="rect">
            <a:avLst/>
          </a:prstGeom>
          <a:noFill/>
          <a:ln/>
        </p:spPr>
        <p:txBody>
          <a:bodyPr wrap="square" lIns="0" tIns="0" rIns="0" bIns="0" rtlCol="0" anchor="ctr"/>
          <a:lstStyle/>
          <a:p>
            <a:pPr algn="ctr" indent="0" marL="0">
              <a:lnSpc>
                <a:spcPct val="100000"/>
              </a:lnSpc>
              <a:buNone/>
            </a:pPr>
            <a:r>
              <a:rPr lang="en-US" sz="2500" b="1" dirty="0">
                <a:solidFill>
                  <a:srgbClr val="1C3354"/>
                </a:solidFill>
                <a:latin typeface="Arial" pitchFamily="34" charset="0"/>
                <a:ea typeface="Arial" pitchFamily="34" charset="-122"/>
                <a:cs typeface="Arial" pitchFamily="34" charset="-120"/>
              </a:rPr>
              <a:t>Почему происходят землетрясения
</a:t>
            </a:r>
            <a:endParaRPr lang="en-US" sz="2500" dirty="0"/>
          </a:p>
        </p:txBody>
      </p:sp>
      <p:sp>
        <p:nvSpPr>
          <p:cNvPr id="8" name="Text 1"/>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10</a:t>
            </a:r>
            <a:endParaRPr lang="en-US" sz="1200" dirty="0"/>
          </a:p>
        </p:txBody>
      </p:sp>
      <p:sp>
        <p:nvSpPr>
          <p:cNvPr id="9" name="Text 2"/>
          <p:cNvSpPr txBox="1"/>
          <p:nvPr/>
        </p:nvSpPr>
        <p:spPr>
          <a:xfrm>
            <a:off x="762625" y="1724875"/>
            <a:ext cx="2067600" cy="2007900"/>
          </a:xfrm>
          <a:prstGeom prst="rect">
            <a:avLst/>
          </a:prstGeom>
          <a:noFill/>
          <a:ln/>
        </p:spPr>
        <p:txBody>
          <a:bodyPr wrap="square" lIns="0" tIns="0" rIns="0" bIns="0" rtlCol="0" anchor="ctr"/>
          <a:lstStyle/>
          <a:p>
            <a:pPr algn="l" indent="0" marL="0">
              <a:lnSpc>
                <a:spcPct val="115000"/>
              </a:lnSpc>
              <a:buNone/>
            </a:pPr>
            <a:r>
              <a:rPr lang="en-US" sz="1200" b="1" dirty="0">
                <a:solidFill>
                  <a:srgbClr val="1C3354"/>
                </a:solidFill>
                <a:latin typeface="Arial" pitchFamily="34" charset="0"/>
                <a:ea typeface="Arial" pitchFamily="34" charset="-122"/>
                <a:cs typeface="Arial" pitchFamily="34" charset="-120"/>
              </a:rPr>
              <a:t>Плиты упираются
</a:t>
            </a:r>
            <a:pPr algn="l" indent="0" marL="0">
              <a:lnSpc>
                <a:spcPct val="115000"/>
              </a:lnSpc>
              <a:buNone/>
            </a:pPr>
            <a:r>
              <a:rPr lang="en-US" sz="1200" dirty="0">
                <a:solidFill>
                  <a:srgbClr val="1C3354"/>
                </a:solidFill>
                <a:latin typeface="Arial" pitchFamily="34" charset="0"/>
                <a:ea typeface="Arial" pitchFamily="34" charset="-122"/>
                <a:cs typeface="Arial" pitchFamily="34" charset="-120"/>
              </a:rPr>
              <a:t>Литосферные плиты движутся очень медленно, но всё же сталкиваются. Когда они упираются друг в друга, в породах накапливается напряжение, будто пружина сжимается всё сильнее.
</a:t>
            </a:r>
            <a:endParaRPr lang="en-US" sz="1200" dirty="0"/>
          </a:p>
        </p:txBody>
      </p:sp>
      <p:sp>
        <p:nvSpPr>
          <p:cNvPr id="10" name="Text 3"/>
          <p:cNvSpPr txBox="1"/>
          <p:nvPr/>
        </p:nvSpPr>
        <p:spPr>
          <a:xfrm>
            <a:off x="3631375" y="1724875"/>
            <a:ext cx="2067600" cy="2007900"/>
          </a:xfrm>
          <a:prstGeom prst="rect">
            <a:avLst/>
          </a:prstGeom>
          <a:noFill/>
          <a:ln/>
        </p:spPr>
        <p:txBody>
          <a:bodyPr wrap="square" lIns="0" tIns="0" rIns="0" bIns="0" rtlCol="0" anchor="ctr"/>
          <a:lstStyle/>
          <a:p>
            <a:pPr algn="l" indent="0" marL="0">
              <a:lnSpc>
                <a:spcPct val="115000"/>
              </a:lnSpc>
              <a:buNone/>
            </a:pPr>
            <a:r>
              <a:rPr lang="en-US" sz="1200" b="1" dirty="0">
                <a:solidFill>
                  <a:srgbClr val="1C3354"/>
                </a:solidFill>
                <a:latin typeface="Arial" pitchFamily="34" charset="0"/>
                <a:ea typeface="Arial" pitchFamily="34" charset="-122"/>
                <a:cs typeface="Arial" pitchFamily="34" charset="-120"/>
              </a:rPr>
              <a:t>Происходит сдвиг
</a:t>
            </a:r>
            <a:pPr algn="l" indent="0" marL="0">
              <a:lnSpc>
                <a:spcPct val="115000"/>
              </a:lnSpc>
              <a:buNone/>
            </a:pPr>
            <a:r>
              <a:rPr lang="en-US" sz="1200" dirty="0">
                <a:solidFill>
                  <a:srgbClr val="1C3354"/>
                </a:solidFill>
                <a:latin typeface="Arial" pitchFamily="34" charset="0"/>
                <a:ea typeface="Arial" pitchFamily="34" charset="-122"/>
                <a:cs typeface="Arial" pitchFamily="34" charset="-120"/>
              </a:rPr>
              <a:t>Потом породы не выдерживают и резко смещаются. В этот момент происходит землетрясение, а энергия быстро расходится по Земле в виде сейсмических волн.
</a:t>
            </a:r>
            <a:endParaRPr lang="en-US" sz="1200" dirty="0"/>
          </a:p>
        </p:txBody>
      </p:sp>
      <p:sp>
        <p:nvSpPr>
          <p:cNvPr id="11" name="Text 4"/>
          <p:cNvSpPr txBox="1"/>
          <p:nvPr/>
        </p:nvSpPr>
        <p:spPr>
          <a:xfrm>
            <a:off x="6500125" y="1724875"/>
            <a:ext cx="2067600" cy="2007900"/>
          </a:xfrm>
          <a:prstGeom prst="rect">
            <a:avLst/>
          </a:prstGeom>
          <a:noFill/>
          <a:ln/>
        </p:spPr>
        <p:txBody>
          <a:bodyPr wrap="square" lIns="0" tIns="0" rIns="0" bIns="0" rtlCol="0" anchor="ctr"/>
          <a:lstStyle/>
          <a:p>
            <a:pPr algn="l" indent="0" marL="0">
              <a:lnSpc>
                <a:spcPct val="115000"/>
              </a:lnSpc>
              <a:buNone/>
            </a:pPr>
            <a:r>
              <a:rPr lang="en-US" sz="1200" b="1" dirty="0">
                <a:solidFill>
                  <a:srgbClr val="1C3354"/>
                </a:solidFill>
                <a:latin typeface="Arial" pitchFamily="34" charset="0"/>
                <a:ea typeface="Arial" pitchFamily="34" charset="-122"/>
                <a:cs typeface="Arial" pitchFamily="34" charset="-120"/>
              </a:rPr>
              <a:t>Границы особенно активны
</a:t>
            </a:r>
            <a:pPr algn="l" indent="0" marL="0">
              <a:lnSpc>
                <a:spcPct val="115000"/>
              </a:lnSpc>
              <a:buNone/>
            </a:pPr>
            <a:r>
              <a:rPr lang="en-US" sz="1200" dirty="0">
                <a:solidFill>
                  <a:srgbClr val="1C3354"/>
                </a:solidFill>
                <a:latin typeface="Arial" pitchFamily="34" charset="0"/>
                <a:ea typeface="Arial" pitchFamily="34" charset="-122"/>
                <a:cs typeface="Arial" pitchFamily="34" charset="-120"/>
              </a:rPr>
              <a:t>Чаще всего землетрясения случаются там, где плиты встречаются, расходятся или скользят друг мимо друга. Именно на таких участках Земля любит «пошуметь».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269984" y="1583200"/>
            <a:ext cx="2687682" cy="3196500"/>
          </a:xfrm>
          <a:prstGeom prst="rect">
            <a:avLst/>
          </a:prstGeom>
        </p:spPr>
      </p:pic>
      <p:sp>
        <p:nvSpPr>
          <p:cNvPr id="9" name="Text 0"/>
          <p:cNvSpPr txBox="1"/>
          <p:nvPr/>
        </p:nvSpPr>
        <p:spPr>
          <a:xfrm>
            <a:off x="371525" y="298825"/>
            <a:ext cx="8377800" cy="991800"/>
          </a:xfrm>
          <a:prstGeom prst="rect">
            <a:avLst/>
          </a:prstGeom>
          <a:noFill/>
          <a:ln/>
        </p:spPr>
        <p:txBody>
          <a:bodyPr wrap="square" lIns="0" tIns="0" rIns="0" bIns="0" rtlCol="0" anchor="ctr"/>
          <a:lstStyle/>
          <a:p>
            <a:pPr algn="ctr" indent="0" marL="0">
              <a:lnSpc>
                <a:spcPct val="100000"/>
              </a:lnSpc>
              <a:buNone/>
            </a:pPr>
            <a:r>
              <a:rPr lang="en-US" sz="2500" b="1" dirty="0">
                <a:solidFill>
                  <a:srgbClr val="1C3354"/>
                </a:solidFill>
                <a:latin typeface="Arial" pitchFamily="34" charset="0"/>
                <a:ea typeface="Arial" pitchFamily="34" charset="-122"/>
                <a:cs typeface="Arial" pitchFamily="34" charset="-120"/>
              </a:rPr>
              <a:t>Вулканы и горячая магма
</a:t>
            </a:r>
            <a:endParaRPr lang="en-US" sz="2500" dirty="0"/>
          </a:p>
        </p:txBody>
      </p:sp>
      <p:sp>
        <p:nvSpPr>
          <p:cNvPr id="10" name="Text 1"/>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11</a:t>
            </a:r>
            <a:endParaRPr lang="en-US" sz="1200" dirty="0"/>
          </a:p>
        </p:txBody>
      </p:sp>
      <p:sp>
        <p:nvSpPr>
          <p:cNvPr id="11" name="Text 2"/>
          <p:cNvSpPr txBox="1"/>
          <p:nvPr/>
        </p:nvSpPr>
        <p:spPr>
          <a:xfrm>
            <a:off x="590484" y="1724875"/>
            <a:ext cx="2145600" cy="1215900"/>
          </a:xfrm>
          <a:prstGeom prst="rect">
            <a:avLst/>
          </a:prstGeom>
          <a:noFill/>
          <a:ln/>
        </p:spPr>
        <p:txBody>
          <a:bodyPr wrap="square" lIns="0" tIns="0" rIns="0" bIns="0" rtlCol="0" anchor="ctr"/>
          <a:lstStyle/>
          <a:p>
            <a:pPr algn="l" indent="0" marL="0">
              <a:lnSpc>
                <a:spcPct val="115000"/>
              </a:lnSpc>
              <a:buNone/>
            </a:pPr>
            <a:r>
              <a:rPr lang="en-US" sz="1072" b="1" dirty="0">
                <a:solidFill>
                  <a:srgbClr val="1C3354"/>
                </a:solidFill>
                <a:latin typeface="Arial" pitchFamily="34" charset="0"/>
                <a:ea typeface="Arial" pitchFamily="34" charset="-122"/>
                <a:cs typeface="Arial" pitchFamily="34" charset="-120"/>
              </a:rPr>
              <a:t>Расплавленные породы
</a:t>
            </a:r>
            <a:pPr algn="l" indent="0" marL="0">
              <a:lnSpc>
                <a:spcPct val="115000"/>
              </a:lnSpc>
              <a:buNone/>
            </a:pPr>
            <a:r>
              <a:rPr lang="en-US" sz="1072" dirty="0">
                <a:solidFill>
                  <a:srgbClr val="1C3354"/>
                </a:solidFill>
                <a:latin typeface="Arial" pitchFamily="34" charset="0"/>
                <a:ea typeface="Arial" pitchFamily="34" charset="-122"/>
                <a:cs typeface="Arial" pitchFamily="34" charset="-120"/>
              </a:rPr>
              <a:t>Магма рождается глубоко под землёй, где породы настолько разогреты, что становятся густой огненной массой. Она медленно поднимается вверх по трещинам, словно горячий подземный поток.
</a:t>
            </a:r>
            <a:endParaRPr lang="en-US" sz="1072" dirty="0"/>
          </a:p>
        </p:txBody>
      </p:sp>
      <p:sp>
        <p:nvSpPr>
          <p:cNvPr id="12" name="Text 3"/>
          <p:cNvSpPr txBox="1"/>
          <p:nvPr/>
        </p:nvSpPr>
        <p:spPr>
          <a:xfrm>
            <a:off x="3646487" y="1724825"/>
            <a:ext cx="2140800" cy="1215900"/>
          </a:xfrm>
          <a:prstGeom prst="rect">
            <a:avLst/>
          </a:prstGeom>
          <a:noFill/>
          <a:ln/>
        </p:spPr>
        <p:txBody>
          <a:bodyPr wrap="square" lIns="0" tIns="0" rIns="0" bIns="0" rtlCol="0" anchor="ctr"/>
          <a:lstStyle/>
          <a:p>
            <a:pPr algn="l" indent="0" marL="0">
              <a:lnSpc>
                <a:spcPct val="115000"/>
              </a:lnSpc>
              <a:buNone/>
            </a:pPr>
            <a:r>
              <a:rPr lang="en-US" sz="1104" b="1" dirty="0">
                <a:solidFill>
                  <a:srgbClr val="1C3354"/>
                </a:solidFill>
                <a:latin typeface="Arial" pitchFamily="34" charset="0"/>
                <a:ea typeface="Arial" pitchFamily="34" charset="-122"/>
                <a:cs typeface="Arial" pitchFamily="34" charset="-120"/>
              </a:rPr>
              <a:t>Где рождаются вулканы
</a:t>
            </a:r>
            <a:pPr algn="l" indent="0" marL="0">
              <a:lnSpc>
                <a:spcPct val="115000"/>
              </a:lnSpc>
              <a:buNone/>
            </a:pPr>
            <a:r>
              <a:rPr lang="en-US" sz="1104" dirty="0">
                <a:solidFill>
                  <a:srgbClr val="1C3354"/>
                </a:solidFill>
                <a:latin typeface="Arial" pitchFamily="34" charset="0"/>
                <a:ea typeface="Arial" pitchFamily="34" charset="-122"/>
                <a:cs typeface="Arial" pitchFamily="34" charset="-120"/>
              </a:rPr>
              <a:t>Чаще всего вулканы появляются там, где литосферные плиты расходятся или одна уходит под другую. В таких местах земная кора легче трескается, и магма находит путь наверх.
</a:t>
            </a:r>
            <a:endParaRPr lang="en-US" sz="1104" dirty="0"/>
          </a:p>
        </p:txBody>
      </p:sp>
      <p:sp>
        <p:nvSpPr>
          <p:cNvPr id="13" name="Text 4"/>
          <p:cNvSpPr txBox="1"/>
          <p:nvPr/>
        </p:nvSpPr>
        <p:spPr>
          <a:xfrm>
            <a:off x="3641575" y="3435000"/>
            <a:ext cx="2140800" cy="1215900"/>
          </a:xfrm>
          <a:prstGeom prst="rect">
            <a:avLst/>
          </a:prstGeom>
          <a:noFill/>
          <a:ln/>
        </p:spPr>
        <p:txBody>
          <a:bodyPr wrap="square" lIns="0" tIns="0" rIns="0" bIns="0" rtlCol="0" anchor="ctr"/>
          <a:lstStyle/>
          <a:p>
            <a:pPr algn="l" indent="0" marL="0">
              <a:lnSpc>
                <a:spcPct val="115000"/>
              </a:lnSpc>
              <a:buNone/>
            </a:pPr>
            <a:r>
              <a:rPr lang="en-US" sz="1073" b="1" dirty="0">
                <a:solidFill>
                  <a:srgbClr val="1C3354"/>
                </a:solidFill>
                <a:latin typeface="Arial" pitchFamily="34" charset="0"/>
                <a:ea typeface="Arial" pitchFamily="34" charset="-122"/>
                <a:cs typeface="Arial" pitchFamily="34" charset="-120"/>
              </a:rPr>
              <a:t>Что выбрасывает вулкан
</a:t>
            </a:r>
            <a:pPr algn="l" indent="0" marL="0">
              <a:lnSpc>
                <a:spcPct val="115000"/>
              </a:lnSpc>
              <a:buNone/>
            </a:pPr>
            <a:r>
              <a:rPr lang="en-US" sz="1073" dirty="0">
                <a:solidFill>
                  <a:srgbClr val="1C3354"/>
                </a:solidFill>
                <a:latin typeface="Arial" pitchFamily="34" charset="0"/>
                <a:ea typeface="Arial" pitchFamily="34" charset="-122"/>
                <a:cs typeface="Arial" pitchFamily="34" charset="-120"/>
              </a:rPr>
              <a:t>Извержение — это не только лава. Вулкан может выбрасывать пепел, газы и горячие камни. Поэтому рядом с ним нужно быть очень осторожным: он не любит, когда его беспокоят.
</a:t>
            </a:r>
            <a:endParaRPr lang="en-US" sz="1073" dirty="0"/>
          </a:p>
        </p:txBody>
      </p:sp>
      <p:sp>
        <p:nvSpPr>
          <p:cNvPr id="14" name="Text 5"/>
          <p:cNvSpPr txBox="1"/>
          <p:nvPr/>
        </p:nvSpPr>
        <p:spPr>
          <a:xfrm>
            <a:off x="590438" y="3435000"/>
            <a:ext cx="2145600" cy="1215900"/>
          </a:xfrm>
          <a:prstGeom prst="rect">
            <a:avLst/>
          </a:prstGeom>
          <a:noFill/>
          <a:ln/>
        </p:spPr>
        <p:txBody>
          <a:bodyPr wrap="square" lIns="0" tIns="0" rIns="0" bIns="0" rtlCol="0" anchor="ctr"/>
          <a:lstStyle/>
          <a:p>
            <a:pPr algn="l" indent="0" marL="0">
              <a:lnSpc>
                <a:spcPct val="115000"/>
              </a:lnSpc>
              <a:buNone/>
            </a:pPr>
            <a:r>
              <a:rPr lang="en-US" sz="1182" b="1" dirty="0">
                <a:solidFill>
                  <a:srgbClr val="1C3354"/>
                </a:solidFill>
                <a:latin typeface="Arial" pitchFamily="34" charset="0"/>
                <a:ea typeface="Arial" pitchFamily="34" charset="-122"/>
                <a:cs typeface="Arial" pitchFamily="34" charset="-120"/>
              </a:rPr>
              <a:t>Лава на поверхности
</a:t>
            </a:r>
            <a:pPr algn="l" indent="0" marL="0">
              <a:lnSpc>
                <a:spcPct val="115000"/>
              </a:lnSpc>
              <a:buNone/>
            </a:pPr>
            <a:r>
              <a:rPr lang="en-US" sz="1182" dirty="0">
                <a:solidFill>
                  <a:srgbClr val="1C3354"/>
                </a:solidFill>
                <a:latin typeface="Arial" pitchFamily="34" charset="0"/>
                <a:ea typeface="Arial" pitchFamily="34" charset="-122"/>
                <a:cs typeface="Arial" pitchFamily="34" charset="-120"/>
              </a:rPr>
              <a:t>Когда магма прорывается наружу, её называют лавой. Снаружи она быстро остывает и твердеет, превращаясь в новые породы. Так вулкан как будто «строит» землю заново.
</a:t>
            </a:r>
            <a:endParaRPr lang="en-US" sz="1182"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35550" y="475796"/>
            <a:ext cx="8115300" cy="804600"/>
          </a:xfrm>
          <a:prstGeom prst="rect">
            <a:avLst/>
          </a:prstGeom>
          <a:noFill/>
          <a:ln/>
        </p:spPr>
        <p:txBody>
          <a:bodyPr wrap="square" lIns="0" tIns="0" rIns="0" bIns="0" rtlCol="0" anchor="t"/>
          <a:lstStyle/>
          <a:p>
            <a:pPr algn="l" indent="0" marL="0">
              <a:lnSpc>
                <a:spcPct val="120000"/>
              </a:lnSpc>
              <a:buNone/>
            </a:pPr>
            <a:r>
              <a:rPr lang="en-US" sz="3000" b="1" dirty="0">
                <a:solidFill>
                  <a:srgbClr val="1C3354"/>
                </a:solidFill>
                <a:latin typeface="Arial" pitchFamily="34" charset="0"/>
                <a:ea typeface="Arial" pitchFamily="34" charset="-122"/>
                <a:cs typeface="Arial" pitchFamily="34" charset="-120"/>
              </a:rPr>
              <a:t>Как устроено ядро Земли
</a:t>
            </a:r>
            <a:endParaRPr lang="en-US" sz="3000" dirty="0"/>
          </a:p>
        </p:txBody>
      </p:sp>
      <p:sp>
        <p:nvSpPr>
          <p:cNvPr id="8" name="Text 1"/>
          <p:cNvSpPr txBox="1"/>
          <p:nvPr/>
        </p:nvSpPr>
        <p:spPr>
          <a:xfrm>
            <a:off x="1302013" y="1859650"/>
            <a:ext cx="3318000" cy="967200"/>
          </a:xfrm>
          <a:prstGeom prst="rect">
            <a:avLst/>
          </a:prstGeom>
          <a:noFill/>
          <a:ln/>
        </p:spPr>
        <p:txBody>
          <a:bodyPr wrap="square" lIns="0" tIns="0" rIns="0" bIns="0" rtlCol="0" anchor="t"/>
          <a:lstStyle/>
          <a:p>
            <a:pPr algn="l" indent="0" marL="0">
              <a:lnSpc>
                <a:spcPct val="100000"/>
              </a:lnSpc>
              <a:buNone/>
            </a:pPr>
            <a:r>
              <a:rPr lang="en-US" sz="1300" b="1" dirty="0">
                <a:solidFill>
                  <a:srgbClr val="1E3950"/>
                </a:solidFill>
                <a:latin typeface="Arial" pitchFamily="34" charset="0"/>
                <a:ea typeface="Arial" pitchFamily="34" charset="-122"/>
                <a:cs typeface="Arial" pitchFamily="34" charset="-120"/>
              </a:rPr>
              <a:t>Граница на глубине 2900 км
</a:t>
            </a:r>
            <a:pPr algn="l" indent="0" marL="0">
              <a:lnSpc>
                <a:spcPct val="100000"/>
              </a:lnSpc>
              <a:buNone/>
            </a:pPr>
            <a:r>
              <a:rPr lang="en-US" sz="600" b="1" dirty="0">
                <a:solidFill>
                  <a:srgbClr val="1E395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C3354"/>
                </a:solidFill>
                <a:latin typeface="Arial" pitchFamily="34" charset="0"/>
                <a:ea typeface="Arial" pitchFamily="34" charset="-122"/>
                <a:cs typeface="Arial" pitchFamily="34" charset="-120"/>
              </a:rPr>
              <a:t>Здесь начинается ядро. Давление уже огромно, а температура очень высокая. Именно на этой глубине заканчивается мантия и начинается самый горячий центр планеты.
</a:t>
            </a:r>
            <a:endParaRPr lang="en-US" sz="1300" dirty="0"/>
          </a:p>
        </p:txBody>
      </p:sp>
      <p:sp>
        <p:nvSpPr>
          <p:cNvPr id="9" name="Text 2"/>
          <p:cNvSpPr txBox="1"/>
          <p:nvPr/>
        </p:nvSpPr>
        <p:spPr>
          <a:xfrm>
            <a:off x="3456163" y="3540375"/>
            <a:ext cx="3318000" cy="967200"/>
          </a:xfrm>
          <a:prstGeom prst="rect">
            <a:avLst/>
          </a:prstGeom>
          <a:noFill/>
          <a:ln/>
        </p:spPr>
        <p:txBody>
          <a:bodyPr wrap="square" lIns="0" tIns="0" rIns="0" bIns="0" rtlCol="0" anchor="t"/>
          <a:lstStyle/>
          <a:p>
            <a:pPr algn="l" indent="0" marL="0">
              <a:lnSpc>
                <a:spcPct val="100000"/>
              </a:lnSpc>
              <a:buNone/>
            </a:pPr>
            <a:r>
              <a:rPr lang="en-US" sz="1300" b="1" dirty="0">
                <a:solidFill>
                  <a:srgbClr val="1E3950"/>
                </a:solidFill>
                <a:latin typeface="Arial" pitchFamily="34" charset="0"/>
                <a:ea typeface="Arial" pitchFamily="34" charset="-122"/>
                <a:cs typeface="Arial" pitchFamily="34" charset="-120"/>
              </a:rPr>
              <a:t>Внешнее ядро
</a:t>
            </a:r>
            <a:pPr algn="l" indent="0" marL="0">
              <a:lnSpc>
                <a:spcPct val="130040"/>
              </a:lnSpc>
              <a:buNone/>
            </a:pPr>
            <a:r>
              <a:rPr lang="en-US" sz="600" b="1" dirty="0">
                <a:solidFill>
                  <a:srgbClr val="1E395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C3355"/>
                </a:solidFill>
                <a:latin typeface="Arial" pitchFamily="34" charset="0"/>
                <a:ea typeface="Arial" pitchFamily="34" charset="-122"/>
                <a:cs typeface="Arial" pitchFamily="34" charset="-120"/>
              </a:rPr>
              <a:t>Вокруг внутреннего ядра находится жидкий слой из расплавленного железа и никеля. Его движение помогает создавать магнитное поле Земли, которое служит планете защитой.
</a:t>
            </a:r>
            <a:endParaRPr lang="en-US" sz="1300" dirty="0"/>
          </a:p>
        </p:txBody>
      </p:sp>
      <p:sp>
        <p:nvSpPr>
          <p:cNvPr id="10" name="Text 3"/>
          <p:cNvSpPr txBox="1"/>
          <p:nvPr/>
        </p:nvSpPr>
        <p:spPr>
          <a:xfrm>
            <a:off x="5590538" y="1859675"/>
            <a:ext cx="3318000" cy="967200"/>
          </a:xfrm>
          <a:prstGeom prst="rect">
            <a:avLst/>
          </a:prstGeom>
          <a:noFill/>
          <a:ln/>
        </p:spPr>
        <p:txBody>
          <a:bodyPr wrap="square" lIns="0" tIns="0" rIns="0" bIns="0" rtlCol="0" anchor="t"/>
          <a:lstStyle/>
          <a:p>
            <a:pPr algn="l" indent="0" marL="0">
              <a:lnSpc>
                <a:spcPct val="100000"/>
              </a:lnSpc>
              <a:buNone/>
            </a:pPr>
            <a:r>
              <a:rPr lang="en-US" sz="1300" b="1" dirty="0">
                <a:solidFill>
                  <a:srgbClr val="1C3354"/>
                </a:solidFill>
                <a:latin typeface="Arial" pitchFamily="34" charset="0"/>
                <a:ea typeface="Arial" pitchFamily="34" charset="-122"/>
                <a:cs typeface="Arial" pitchFamily="34" charset="-120"/>
              </a:rPr>
              <a:t>Внутреннее ядро
</a:t>
            </a:r>
            <a:pPr algn="l" indent="0" marL="0">
              <a:lnSpc>
                <a:spcPct val="100000"/>
              </a:lnSpc>
              <a:buNone/>
            </a:pPr>
            <a:r>
              <a:rPr lang="en-US" sz="6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1C3354"/>
                </a:solidFill>
                <a:latin typeface="Arial" pitchFamily="34" charset="0"/>
                <a:ea typeface="Arial" pitchFamily="34" charset="-122"/>
                <a:cs typeface="Arial" pitchFamily="34" charset="-120"/>
              </a:rPr>
              <a:t>В самом центре Земли находится твёрдое ядро. Оно остаётся твёрдым, хотя очень горячее, потому что давление здесь невероятно сильное — почти как невидимые тиски.
</a:t>
            </a:r>
            <a:endParaRPr lang="en-US" sz="1300" dirty="0"/>
          </a:p>
        </p:txBody>
      </p:sp>
      <p:sp>
        <p:nvSpPr>
          <p:cNvPr id="11" name="Text 4"/>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2900" y="1203486"/>
            <a:ext cx="3993300" cy="2300827"/>
          </a:xfrm>
          <a:prstGeom prst="rect">
            <a:avLst/>
          </a:prstGeom>
        </p:spPr>
      </p:pic>
      <p:pic>
        <p:nvPicPr>
          <p:cNvPr id="4" name="Image 2" descr="preencoded.png">    </p:cNvPr>
          <p:cNvPicPr>
            <a:picLocks noChangeAspect="1"/>
          </p:cNvPicPr>
          <p:nvPr/>
        </p:nvPicPr>
        <p:blipFill>
          <a:blip r:embed="rId3"/>
          <a:stretch>
            <a:fillRect/>
          </a:stretch>
        </p:blipFill>
        <p:spPr>
          <a:xfrm>
            <a:off x="4857025" y="1203486"/>
            <a:ext cx="3993300" cy="230082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92825" y="212825"/>
            <a:ext cx="8557500" cy="850800"/>
          </a:xfrm>
          <a:prstGeom prst="rect">
            <a:avLst/>
          </a:prstGeom>
          <a:noFill/>
          <a:ln/>
        </p:spPr>
        <p:txBody>
          <a:bodyPr wrap="square" lIns="0" tIns="0" rIns="0" bIns="0" rtlCol="0" anchor="ctr"/>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Как работает жидкое ядро
</a:t>
            </a:r>
            <a:endParaRPr lang="en-US" sz="3000" dirty="0"/>
          </a:p>
        </p:txBody>
      </p:sp>
      <p:sp>
        <p:nvSpPr>
          <p:cNvPr id="7" name="Text 1"/>
          <p:cNvSpPr txBox="1"/>
          <p:nvPr/>
        </p:nvSpPr>
        <p:spPr>
          <a:xfrm>
            <a:off x="104375" y="4866200"/>
            <a:ext cx="551700" cy="277200"/>
          </a:xfrm>
          <a:prstGeom prst="rect">
            <a:avLst/>
          </a:prstGeom>
          <a:noFill/>
          <a:ln/>
        </p:spPr>
        <p:txBody>
          <a:bodyPr wrap="square" lIns="0" tIns="0" rIns="0" bIns="0" rtlCol="0" anchor="t"/>
          <a:lstStyle/>
          <a:p>
            <a:pPr algn="ctr" indent="0" marL="0">
              <a:lnSpc>
                <a:spcPct val="100000"/>
              </a:lnSpc>
              <a:buNone/>
            </a:pPr>
            <a:r>
              <a:rPr lang="en-US" sz="1200" b="1" dirty="0">
                <a:solidFill>
                  <a:srgbClr val="FFFFFF"/>
                </a:solidFill>
                <a:latin typeface="Arial" pitchFamily="34" charset="0"/>
                <a:ea typeface="Arial" pitchFamily="34" charset="-122"/>
                <a:cs typeface="Arial" pitchFamily="34" charset="-120"/>
              </a:rPr>
              <a:t>13</a:t>
            </a:r>
            <a:endParaRPr lang="en-US" sz="1200" dirty="0"/>
          </a:p>
        </p:txBody>
      </p:sp>
      <p:sp>
        <p:nvSpPr>
          <p:cNvPr id="8" name="Text 2"/>
          <p:cNvSpPr txBox="1"/>
          <p:nvPr/>
        </p:nvSpPr>
        <p:spPr>
          <a:xfrm>
            <a:off x="292900" y="4009498"/>
            <a:ext cx="3993300" cy="351600"/>
          </a:xfrm>
          <a:prstGeom prst="rect">
            <a:avLst/>
          </a:prstGeom>
          <a:noFill/>
          <a:ln/>
        </p:spPr>
        <p:txBody>
          <a:bodyPr wrap="square" lIns="0" tIns="0" rIns="0" bIns="0" rtlCol="0" anchor="t"/>
          <a:lstStyle/>
          <a:p>
            <a:pPr algn="l" indent="0" marL="0">
              <a:lnSpc>
                <a:spcPct val="100000"/>
              </a:lnSpc>
              <a:buNone/>
            </a:pPr>
            <a:r>
              <a:rPr lang="en-US" sz="711" dirty="0">
                <a:solidFill>
                  <a:srgbClr val="FFFFFF"/>
                </a:solidFill>
                <a:latin typeface="Arial" pitchFamily="34" charset="0"/>
                <a:ea typeface="Arial" pitchFamily="34" charset="-122"/>
                <a:cs typeface="Arial" pitchFamily="34" charset="-120"/>
              </a:rPr>
              <a:t>Внешнее ядро похоже на гигантское море расплавленного металла. Оно окружает внутреннее ядро и всё время медленно движется, как будто внутри Земли кто-то очень осторожно помешивает суп. Эти движения незаметны для нас, но очень важны для всей планеты.
</a:t>
            </a:r>
            <a:endParaRPr lang="en-US" sz="711" dirty="0"/>
          </a:p>
        </p:txBody>
      </p:sp>
      <p:sp>
        <p:nvSpPr>
          <p:cNvPr id="9" name="Text 3"/>
          <p:cNvSpPr txBox="1"/>
          <p:nvPr/>
        </p:nvSpPr>
        <p:spPr>
          <a:xfrm>
            <a:off x="292900" y="3614900"/>
            <a:ext cx="3993300" cy="277200"/>
          </a:xfrm>
          <a:prstGeom prst="rect">
            <a:avLst/>
          </a:prstGeom>
          <a:noFill/>
          <a:ln/>
        </p:spPr>
        <p:txBody>
          <a:bodyPr wrap="square" lIns="0" tIns="0" rIns="0" bIns="0" rtlCol="0" anchor="ctr"/>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Металлическое море в недрах
</a:t>
            </a:r>
            <a:endParaRPr lang="en-US" sz="1300" dirty="0"/>
          </a:p>
        </p:txBody>
      </p:sp>
      <p:sp>
        <p:nvSpPr>
          <p:cNvPr id="10" name="Text 4"/>
          <p:cNvSpPr txBox="1"/>
          <p:nvPr/>
        </p:nvSpPr>
        <p:spPr>
          <a:xfrm>
            <a:off x="4857025" y="4002598"/>
            <a:ext cx="3993300" cy="351600"/>
          </a:xfrm>
          <a:prstGeom prst="rect">
            <a:avLst/>
          </a:prstGeom>
          <a:noFill/>
          <a:ln/>
        </p:spPr>
        <p:txBody>
          <a:bodyPr wrap="square" lIns="0" tIns="0" rIns="0" bIns="0" rtlCol="0" anchor="t"/>
          <a:lstStyle/>
          <a:p>
            <a:pPr algn="l" indent="0" marL="0">
              <a:lnSpc>
                <a:spcPct val="100000"/>
              </a:lnSpc>
              <a:buNone/>
            </a:pPr>
            <a:r>
              <a:rPr lang="en-US" sz="781" dirty="0">
                <a:solidFill>
                  <a:srgbClr val="FFFFFF"/>
                </a:solidFill>
                <a:latin typeface="Arial" pitchFamily="34" charset="0"/>
                <a:ea typeface="Arial" pitchFamily="34" charset="-122"/>
                <a:cs typeface="Arial" pitchFamily="34" charset="-120"/>
              </a:rPr>
              <a:t>Когда расплавленный металл движется, вокруг Земли возникает магнитное поле. Оно помогает нашей планете отражать опасные частицы из космоса. Можно сказать, что внешнее ядро работает как тайный защитник, который стоит на страже день и ночь.
</a:t>
            </a:r>
            <a:endParaRPr lang="en-US" sz="781" dirty="0"/>
          </a:p>
        </p:txBody>
      </p:sp>
      <p:sp>
        <p:nvSpPr>
          <p:cNvPr id="11" name="Text 5"/>
          <p:cNvSpPr txBox="1"/>
          <p:nvPr/>
        </p:nvSpPr>
        <p:spPr>
          <a:xfrm>
            <a:off x="4857025" y="3614900"/>
            <a:ext cx="3993300" cy="277200"/>
          </a:xfrm>
          <a:prstGeom prst="rect">
            <a:avLst/>
          </a:prstGeom>
          <a:noFill/>
          <a:ln/>
        </p:spPr>
        <p:txBody>
          <a:bodyPr wrap="square" lIns="0" tIns="0" rIns="0" bIns="0" rtlCol="0" anchor="ctr"/>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Невидимый щит Земли
</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3749034"/>
            <a:ext cx="9144000" cy="139303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28800" y="195098"/>
            <a:ext cx="8486400" cy="805500"/>
          </a:xfrm>
          <a:prstGeom prst="rect">
            <a:avLst/>
          </a:prstGeom>
          <a:noFill/>
          <a:ln/>
        </p:spPr>
        <p:txBody>
          <a:bodyPr wrap="square" lIns="0" tIns="0" rIns="0" bIns="0" rtlCol="0" anchor="ctr"/>
          <a:lstStyle/>
          <a:p>
            <a:pPr algn="ctr" indent="0" marL="0">
              <a:lnSpc>
                <a:spcPct val="100000"/>
              </a:lnSpc>
              <a:buNone/>
            </a:pPr>
            <a:r>
              <a:rPr lang="en-US" sz="2500" b="1" dirty="0">
                <a:solidFill>
                  <a:srgbClr val="1C3354"/>
                </a:solidFill>
                <a:latin typeface="Arial" pitchFamily="34" charset="0"/>
                <a:ea typeface="Arial" pitchFamily="34" charset="-122"/>
                <a:cs typeface="Arial" pitchFamily="34" charset="-120"/>
              </a:rPr>
              <a:t>Внутреннее ядро — твёрдый центр
</a:t>
            </a:r>
            <a:endParaRPr lang="en-US" sz="2500" dirty="0"/>
          </a:p>
        </p:txBody>
      </p:sp>
      <p:sp>
        <p:nvSpPr>
          <p:cNvPr id="9" name="Text 1"/>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E6E9EF"/>
                </a:solidFill>
                <a:latin typeface="Arial" pitchFamily="34" charset="0"/>
                <a:ea typeface="Arial" pitchFamily="34" charset="-122"/>
                <a:cs typeface="Arial" pitchFamily="34" charset="-120"/>
              </a:rPr>
              <a:t>14</a:t>
            </a:r>
            <a:endParaRPr lang="en-US" sz="1200" dirty="0"/>
          </a:p>
        </p:txBody>
      </p:sp>
      <p:sp>
        <p:nvSpPr>
          <p:cNvPr id="10" name="Text 2"/>
          <p:cNvSpPr txBox="1"/>
          <p:nvPr/>
        </p:nvSpPr>
        <p:spPr>
          <a:xfrm>
            <a:off x="617125" y="1339600"/>
            <a:ext cx="3485100" cy="805500"/>
          </a:xfrm>
          <a:prstGeom prst="rect">
            <a:avLst/>
          </a:prstGeom>
          <a:noFill/>
          <a:ln/>
        </p:spPr>
        <p:txBody>
          <a:bodyPr wrap="square" lIns="0" tIns="0" rIns="0" bIns="0" rtlCol="0" anchor="t"/>
          <a:lstStyle/>
          <a:p>
            <a:pPr algn="l" indent="0" marL="0">
              <a:lnSpc>
                <a:spcPct val="100000"/>
              </a:lnSpc>
              <a:buNone/>
            </a:pPr>
            <a:r>
              <a:rPr lang="en-US" sz="1200" b="1" dirty="0">
                <a:solidFill>
                  <a:srgbClr val="1C3354"/>
                </a:solidFill>
                <a:latin typeface="Arial" pitchFamily="34" charset="0"/>
                <a:ea typeface="Arial" pitchFamily="34" charset="-122"/>
                <a:cs typeface="Arial" pitchFamily="34" charset="-120"/>
              </a:rPr>
              <a:t>Самый центр планеты
</a:t>
            </a:r>
            <a:pPr algn="l" indent="0" marL="0">
              <a:lnSpc>
                <a:spcPct val="100000"/>
              </a:lnSpc>
              <a:buNone/>
            </a:pPr>
            <a:r>
              <a:rPr lang="en-US" sz="1200" dirty="0">
                <a:solidFill>
                  <a:srgbClr val="1C3354"/>
                </a:solidFill>
                <a:latin typeface="Arial" pitchFamily="34" charset="0"/>
                <a:ea typeface="Arial" pitchFamily="34" charset="-122"/>
                <a:cs typeface="Arial" pitchFamily="34" charset="-120"/>
              </a:rPr>
              <a:t>Внутреннее ядро находится в самой середине Земли. До него очень далеко, а добраться туда человеку пока невозможно. Это настоящий скрытый центр нашей планеты.
</a:t>
            </a:r>
            <a:endParaRPr lang="en-US" sz="1200" dirty="0"/>
          </a:p>
        </p:txBody>
      </p:sp>
      <p:sp>
        <p:nvSpPr>
          <p:cNvPr id="11" name="Text 3"/>
          <p:cNvSpPr txBox="1"/>
          <p:nvPr/>
        </p:nvSpPr>
        <p:spPr>
          <a:xfrm>
            <a:off x="5112500" y="1339600"/>
            <a:ext cx="3485400" cy="805500"/>
          </a:xfrm>
          <a:prstGeom prst="rect">
            <a:avLst/>
          </a:prstGeom>
          <a:noFill/>
          <a:ln/>
        </p:spPr>
        <p:txBody>
          <a:bodyPr wrap="square" lIns="0" tIns="0" rIns="0" bIns="0" rtlCol="0" anchor="t"/>
          <a:lstStyle/>
          <a:p>
            <a:pPr algn="l" indent="0" marL="0">
              <a:lnSpc>
                <a:spcPct val="100000"/>
              </a:lnSpc>
              <a:buNone/>
            </a:pPr>
            <a:r>
              <a:rPr lang="en-US" sz="1200" b="1" dirty="0">
                <a:solidFill>
                  <a:srgbClr val="1C3354"/>
                </a:solidFill>
                <a:latin typeface="Arial" pitchFamily="34" charset="0"/>
                <a:ea typeface="Arial" pitchFamily="34" charset="-122"/>
                <a:cs typeface="Arial" pitchFamily="34" charset="-120"/>
              </a:rPr>
              <a:t>Твёрдое, хотя горячее
</a:t>
            </a:r>
            <a:pPr algn="l" indent="0" marL="0">
              <a:lnSpc>
                <a:spcPct val="100000"/>
              </a:lnSpc>
              <a:buNone/>
            </a:pPr>
            <a:r>
              <a:rPr lang="en-US" sz="1200" dirty="0">
                <a:solidFill>
                  <a:srgbClr val="1C3354"/>
                </a:solidFill>
                <a:latin typeface="Arial" pitchFamily="34" charset="0"/>
                <a:ea typeface="Arial" pitchFamily="34" charset="-122"/>
                <a:cs typeface="Arial" pitchFamily="34" charset="-120"/>
              </a:rPr>
              <a:t>Здесь температура очень высокая, но вещество не плавится. Огромное давление сжимает его так сильно, что оно остаётся твёрдым. Природа умеет удивлять, правда?
</a:t>
            </a:r>
            <a:endParaRPr lang="en-US" sz="1200" dirty="0"/>
          </a:p>
        </p:txBody>
      </p:sp>
      <p:sp>
        <p:nvSpPr>
          <p:cNvPr id="12" name="Text 4"/>
          <p:cNvSpPr txBox="1"/>
          <p:nvPr/>
        </p:nvSpPr>
        <p:spPr>
          <a:xfrm>
            <a:off x="617125" y="2588125"/>
            <a:ext cx="3485100" cy="805500"/>
          </a:xfrm>
          <a:prstGeom prst="rect">
            <a:avLst/>
          </a:prstGeom>
          <a:noFill/>
          <a:ln/>
        </p:spPr>
        <p:txBody>
          <a:bodyPr wrap="square" lIns="0" tIns="0" rIns="0" bIns="0" rtlCol="0" anchor="t"/>
          <a:lstStyle/>
          <a:p>
            <a:pPr algn="l" indent="0" marL="0">
              <a:lnSpc>
                <a:spcPct val="100000"/>
              </a:lnSpc>
              <a:buNone/>
            </a:pPr>
            <a:r>
              <a:rPr lang="en-US" sz="1200" b="1" dirty="0">
                <a:solidFill>
                  <a:srgbClr val="1C3354"/>
                </a:solidFill>
                <a:latin typeface="Arial" pitchFamily="34" charset="0"/>
                <a:ea typeface="Arial" pitchFamily="34" charset="-122"/>
                <a:cs typeface="Arial" pitchFamily="34" charset="-120"/>
              </a:rPr>
              <a:t>Почти металлический шар
</a:t>
            </a:r>
            <a:pPr algn="l" indent="0" marL="0">
              <a:lnSpc>
                <a:spcPct val="100000"/>
              </a:lnSpc>
              <a:buNone/>
            </a:pPr>
            <a:r>
              <a:rPr lang="en-US" sz="1200" dirty="0">
                <a:solidFill>
                  <a:srgbClr val="1C3354"/>
                </a:solidFill>
                <a:latin typeface="Arial" pitchFamily="34" charset="0"/>
                <a:ea typeface="Arial" pitchFamily="34" charset="-122"/>
                <a:cs typeface="Arial" pitchFamily="34" charset="-120"/>
              </a:rPr>
              <a:t>Внутреннее ядро можно представить как маленький тяжёлый шар из металла. Его радиус примерно 1220 километров, и именно оно помогает Земле быть особенной и не скучать.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4934" y="1412700"/>
            <a:ext cx="8510981" cy="3360600"/>
          </a:xfrm>
          <a:prstGeom prst="rect">
            <a:avLst/>
          </a:prstGeom>
        </p:spPr>
      </p:pic>
      <p:sp>
        <p:nvSpPr>
          <p:cNvPr id="4"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15</a:t>
            </a:r>
            <a:endParaRPr lang="en-US" sz="1200" dirty="0"/>
          </a:p>
        </p:txBody>
      </p:sp>
      <p:sp>
        <p:nvSpPr>
          <p:cNvPr id="5" name="Text 1"/>
          <p:cNvSpPr txBox="1"/>
          <p:nvPr/>
        </p:nvSpPr>
        <p:spPr>
          <a:xfrm>
            <a:off x="292825" y="401025"/>
            <a:ext cx="8515200" cy="815400"/>
          </a:xfrm>
          <a:prstGeom prst="rect">
            <a:avLst/>
          </a:prstGeom>
          <a:noFill/>
          <a:ln/>
        </p:spPr>
        <p:txBody>
          <a:bodyPr wrap="square" lIns="0" tIns="0" rIns="0" bIns="0" rtlCol="0" anchor="t"/>
          <a:lstStyle/>
          <a:p>
            <a:pPr algn="l" indent="0" marL="0">
              <a:lnSpc>
                <a:spcPct val="100000"/>
              </a:lnSpc>
              <a:buNone/>
            </a:pPr>
            <a:r>
              <a:rPr lang="en-US" sz="2000" b="1" dirty="0">
                <a:solidFill>
                  <a:srgbClr val="1C3354"/>
                </a:solidFill>
                <a:latin typeface="Arial" pitchFamily="34" charset="0"/>
                <a:ea typeface="Arial" pitchFamily="34" charset="-122"/>
                <a:cs typeface="Arial" pitchFamily="34" charset="-120"/>
              </a:rPr>
              <a:t>Как учёные изучают глубины Земли
</a:t>
            </a:r>
            <a:pPr algn="l" indent="0" marL="0">
              <a:lnSpc>
                <a:spcPct val="100000"/>
              </a:lnSpc>
              <a:buNone/>
            </a:pPr>
            <a:r>
              <a:rPr lang="en-US" sz="1200" b="1" dirty="0">
                <a:solidFill>
                  <a:srgbClr val="1C335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1C3354"/>
                </a:solidFill>
                <a:latin typeface="Arial" pitchFamily="34" charset="0"/>
                <a:ea typeface="Arial" pitchFamily="34" charset="-122"/>
                <a:cs typeface="Arial" pitchFamily="34" charset="-120"/>
              </a:rPr>
              <a:t>Сейсмические волны после землетрясений и образцы пород на поверхности помогают собрать картину внутренних слоёв Земли.
</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A1BB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618550" y="1349918"/>
            <a:ext cx="376800" cy="376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638556" y="2244174"/>
            <a:ext cx="336787" cy="3849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1638556" y="3166899"/>
            <a:ext cx="336787" cy="3849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1618550" y="4137580"/>
            <a:ext cx="376800" cy="376800"/>
          </a:xfrm>
          <a:prstGeom prst="rect">
            <a:avLst/>
          </a:prstGeom>
        </p:spPr>
      </p:pic>
      <p:sp>
        <p:nvSpPr>
          <p:cNvPr id="10"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16</a:t>
            </a:r>
            <a:endParaRPr lang="en-US" sz="1200" dirty="0"/>
          </a:p>
        </p:txBody>
      </p:sp>
      <p:sp>
        <p:nvSpPr>
          <p:cNvPr id="11" name="Text 1"/>
          <p:cNvSpPr txBox="1"/>
          <p:nvPr/>
        </p:nvSpPr>
        <p:spPr>
          <a:xfrm>
            <a:off x="723750" y="358475"/>
            <a:ext cx="7696500" cy="696300"/>
          </a:xfrm>
          <a:prstGeom prst="rect">
            <a:avLst/>
          </a:prstGeom>
          <a:noFill/>
          <a:ln/>
        </p:spPr>
        <p:txBody>
          <a:bodyPr wrap="square" lIns="0" tIns="0" rIns="0" bIns="0" rtlCol="0" anchor="ctr"/>
          <a:lstStyle/>
          <a:p>
            <a:pPr algn="ctr" indent="0" marL="0">
              <a:lnSpc>
                <a:spcPct val="120000"/>
              </a:lnSpc>
              <a:buNone/>
            </a:pPr>
            <a:r>
              <a:rPr lang="en-US" sz="2500" b="1" dirty="0">
                <a:solidFill>
                  <a:srgbClr val="1C3354"/>
                </a:solidFill>
                <a:latin typeface="Arial" pitchFamily="34" charset="0"/>
                <a:ea typeface="Arial" pitchFamily="34" charset="-122"/>
                <a:cs typeface="Arial" pitchFamily="34" charset="-120"/>
              </a:rPr>
              <a:t>Зачем Земле нужны внутренние процессы
</a:t>
            </a:r>
            <a:endParaRPr lang="en-US" sz="2500" dirty="0"/>
          </a:p>
        </p:txBody>
      </p:sp>
      <p:sp>
        <p:nvSpPr>
          <p:cNvPr id="12" name="Text 2"/>
          <p:cNvSpPr txBox="1"/>
          <p:nvPr/>
        </p:nvSpPr>
        <p:spPr>
          <a:xfrm>
            <a:off x="2445325" y="1237475"/>
            <a:ext cx="5385600" cy="623400"/>
          </a:xfrm>
          <a:prstGeom prst="rect">
            <a:avLst/>
          </a:prstGeom>
          <a:noFill/>
          <a:ln/>
        </p:spPr>
        <p:txBody>
          <a:bodyPr wrap="square" lIns="0" tIns="0" rIns="0" bIns="0" rtlCol="0" anchor="ctr"/>
          <a:lstStyle/>
          <a:p>
            <a:pPr algn="l" indent="0" marL="0">
              <a:lnSpc>
                <a:spcPct val="90000"/>
              </a:lnSpc>
              <a:buNone/>
            </a:pPr>
            <a:r>
              <a:rPr lang="en-US" sz="1273" b="1" dirty="0">
                <a:solidFill>
                  <a:srgbClr val="2A3E5C"/>
                </a:solidFill>
                <a:latin typeface="Arial" pitchFamily="34" charset="0"/>
                <a:ea typeface="Arial" pitchFamily="34" charset="-122"/>
                <a:cs typeface="Arial" pitchFamily="34" charset="-120"/>
              </a:rPr>
              <a:t>Создают рельеф
</a:t>
            </a:r>
            <a:pPr algn="l" indent="0" marL="0">
              <a:lnSpc>
                <a:spcPct val="90000"/>
              </a:lnSpc>
              <a:buNone/>
            </a:pPr>
            <a:r>
              <a:rPr lang="en-US" sz="588" dirty="0">
                <a:solidFill>
                  <a:srgbClr val="2A3E5C"/>
                </a:solidFill>
                <a:latin typeface="Arial" pitchFamily="34" charset="0"/>
                <a:ea typeface="Arial" pitchFamily="34" charset="-122"/>
                <a:cs typeface="Arial" pitchFamily="34" charset="-120"/>
              </a:rPr>
              <a:t>
</a:t>
            </a:r>
            <a:pPr algn="l" indent="0" marL="0">
              <a:lnSpc>
                <a:spcPct val="110046"/>
              </a:lnSpc>
              <a:buNone/>
            </a:pPr>
            <a:r>
              <a:rPr lang="en-US" sz="979" dirty="0">
                <a:solidFill>
                  <a:srgbClr val="1C3354"/>
                </a:solidFill>
                <a:latin typeface="Arial" pitchFamily="34" charset="0"/>
                <a:ea typeface="Arial" pitchFamily="34" charset="-122"/>
                <a:cs typeface="Arial" pitchFamily="34" charset="-120"/>
              </a:rPr>
              <a:t>Движение плит и тепло из глубин Земли постепенно строят горы, возвышенности и равнины. Поверхность планеты всё время меняется, даже если мы этого не замечаем каждый день.
</a:t>
            </a:r>
            <a:endParaRPr lang="en-US" sz="1273" dirty="0"/>
          </a:p>
        </p:txBody>
      </p:sp>
      <p:sp>
        <p:nvSpPr>
          <p:cNvPr id="13" name="Text 3"/>
          <p:cNvSpPr txBox="1"/>
          <p:nvPr/>
        </p:nvSpPr>
        <p:spPr>
          <a:xfrm>
            <a:off x="2445325" y="2147991"/>
            <a:ext cx="5385600" cy="623400"/>
          </a:xfrm>
          <a:prstGeom prst="rect">
            <a:avLst/>
          </a:prstGeom>
          <a:noFill/>
          <a:ln/>
        </p:spPr>
        <p:txBody>
          <a:bodyPr wrap="square" lIns="0" tIns="0" rIns="0" bIns="0" rtlCol="0" anchor="ctr"/>
          <a:lstStyle/>
          <a:p>
            <a:pPr algn="l" indent="0" marL="0">
              <a:lnSpc>
                <a:spcPct val="90000"/>
              </a:lnSpc>
              <a:buNone/>
            </a:pPr>
            <a:r>
              <a:rPr lang="en-US" sz="1300" b="1" dirty="0">
                <a:solidFill>
                  <a:srgbClr val="2A3E5C"/>
                </a:solidFill>
                <a:latin typeface="Arial" pitchFamily="34" charset="0"/>
                <a:ea typeface="Arial" pitchFamily="34" charset="-122"/>
                <a:cs typeface="Arial" pitchFamily="34" charset="-120"/>
              </a:rPr>
              <a:t>Питают вулканы
</a:t>
            </a:r>
            <a:pPr algn="l" indent="0" marL="0">
              <a:lnSpc>
                <a:spcPct val="90000"/>
              </a:lnSpc>
              <a:buNone/>
            </a:pPr>
            <a:r>
              <a:rPr lang="en-US" sz="600" dirty="0">
                <a:solidFill>
                  <a:srgbClr val="2A3E5C"/>
                </a:solidFill>
                <a:latin typeface="Arial" pitchFamily="34" charset="0"/>
                <a:ea typeface="Arial" pitchFamily="34" charset="-122"/>
                <a:cs typeface="Arial" pitchFamily="34" charset="-120"/>
              </a:rPr>
              <a:t>
</a:t>
            </a:r>
            <a:pPr algn="l" indent="0" marL="0">
              <a:lnSpc>
                <a:spcPct val="110046"/>
              </a:lnSpc>
              <a:buNone/>
            </a:pPr>
            <a:r>
              <a:rPr lang="en-US" sz="1000" dirty="0">
                <a:solidFill>
                  <a:srgbClr val="1C3354"/>
                </a:solidFill>
                <a:latin typeface="Arial" pitchFamily="34" charset="0"/>
                <a:ea typeface="Arial" pitchFamily="34" charset="-122"/>
                <a:cs typeface="Arial" pitchFamily="34" charset="-120"/>
              </a:rPr>
              <a:t>Внутреннее тепло помогает магме подниматься к поверхности и образовывать вулканы. Через них Земля словно выпускает часть своего горячего «дыхания» наружу.
</a:t>
            </a:r>
            <a:endParaRPr lang="en-US" sz="1300" dirty="0"/>
          </a:p>
        </p:txBody>
      </p:sp>
      <p:sp>
        <p:nvSpPr>
          <p:cNvPr id="14" name="Text 4"/>
          <p:cNvSpPr txBox="1"/>
          <p:nvPr/>
        </p:nvSpPr>
        <p:spPr>
          <a:xfrm>
            <a:off x="2445325" y="3079832"/>
            <a:ext cx="5385600" cy="623400"/>
          </a:xfrm>
          <a:prstGeom prst="rect">
            <a:avLst/>
          </a:prstGeom>
          <a:noFill/>
          <a:ln/>
        </p:spPr>
        <p:txBody>
          <a:bodyPr wrap="square" lIns="0" tIns="0" rIns="0" bIns="0" rtlCol="0" anchor="ctr"/>
          <a:lstStyle/>
          <a:p>
            <a:pPr algn="l" indent="0" marL="0">
              <a:lnSpc>
                <a:spcPct val="90000"/>
              </a:lnSpc>
              <a:buNone/>
            </a:pPr>
            <a:r>
              <a:rPr lang="en-US" sz="1273" b="1" dirty="0">
                <a:solidFill>
                  <a:srgbClr val="2A3E5C"/>
                </a:solidFill>
                <a:latin typeface="Arial" pitchFamily="34" charset="0"/>
                <a:ea typeface="Arial" pitchFamily="34" charset="-122"/>
                <a:cs typeface="Arial" pitchFamily="34" charset="-120"/>
              </a:rPr>
              <a:t>Вызывают землетрясения
</a:t>
            </a:r>
            <a:pPr algn="l" indent="0" marL="0">
              <a:lnSpc>
                <a:spcPct val="90000"/>
              </a:lnSpc>
              <a:buNone/>
            </a:pPr>
            <a:r>
              <a:rPr lang="en-US" sz="588" dirty="0">
                <a:solidFill>
                  <a:srgbClr val="2A3E5C"/>
                </a:solidFill>
                <a:latin typeface="Arial" pitchFamily="34" charset="0"/>
                <a:ea typeface="Arial" pitchFamily="34" charset="-122"/>
                <a:cs typeface="Arial" pitchFamily="34" charset="-120"/>
              </a:rPr>
              <a:t>
</a:t>
            </a:r>
            <a:pPr algn="l" indent="0" marL="0">
              <a:lnSpc>
                <a:spcPct val="110046"/>
              </a:lnSpc>
              <a:buNone/>
            </a:pPr>
            <a:r>
              <a:rPr lang="en-US" sz="979" dirty="0">
                <a:solidFill>
                  <a:srgbClr val="1C3354"/>
                </a:solidFill>
                <a:latin typeface="Arial" pitchFamily="34" charset="0"/>
                <a:ea typeface="Arial" pitchFamily="34" charset="-122"/>
                <a:cs typeface="Arial" pitchFamily="34" charset="-120"/>
              </a:rPr>
              <a:t>Когда породы внутри Земли смещаются, поверхность может содрогаться. Так возникают землетрясения, особенно рядом с границами литосферных плит, где всё движется активнее.
</a:t>
            </a:r>
            <a:endParaRPr lang="en-US" sz="1273" dirty="0"/>
          </a:p>
        </p:txBody>
      </p:sp>
      <p:sp>
        <p:nvSpPr>
          <p:cNvPr id="15" name="Text 5"/>
          <p:cNvSpPr txBox="1"/>
          <p:nvPr/>
        </p:nvSpPr>
        <p:spPr>
          <a:xfrm>
            <a:off x="2445325" y="4023598"/>
            <a:ext cx="5385600" cy="623400"/>
          </a:xfrm>
          <a:prstGeom prst="rect">
            <a:avLst/>
          </a:prstGeom>
          <a:noFill/>
          <a:ln/>
        </p:spPr>
        <p:txBody>
          <a:bodyPr wrap="square" lIns="0" tIns="0" rIns="0" bIns="0" rtlCol="0" anchor="ctr"/>
          <a:lstStyle/>
          <a:p>
            <a:pPr algn="l" indent="0" marL="0">
              <a:lnSpc>
                <a:spcPct val="90000"/>
              </a:lnSpc>
              <a:buNone/>
            </a:pPr>
            <a:r>
              <a:rPr lang="en-US" sz="1300" b="1" dirty="0">
                <a:solidFill>
                  <a:srgbClr val="2A3E5C"/>
                </a:solidFill>
                <a:latin typeface="Arial" pitchFamily="34" charset="0"/>
                <a:ea typeface="Arial" pitchFamily="34" charset="-122"/>
                <a:cs typeface="Arial" pitchFamily="34" charset="-120"/>
              </a:rPr>
              <a:t>Дают новые породы
</a:t>
            </a:r>
            <a:pPr algn="l" indent="0" marL="0">
              <a:lnSpc>
                <a:spcPct val="90000"/>
              </a:lnSpc>
              <a:buNone/>
            </a:pPr>
            <a:r>
              <a:rPr lang="en-US" sz="600" dirty="0">
                <a:solidFill>
                  <a:srgbClr val="2A3E5C"/>
                </a:solidFill>
                <a:latin typeface="Arial" pitchFamily="34" charset="0"/>
                <a:ea typeface="Arial" pitchFamily="34" charset="-122"/>
                <a:cs typeface="Arial" pitchFamily="34" charset="-120"/>
              </a:rPr>
              <a:t>
</a:t>
            </a:r>
            <a:pPr algn="l" indent="0" marL="0">
              <a:lnSpc>
                <a:spcPct val="110046"/>
              </a:lnSpc>
              <a:buNone/>
            </a:pPr>
            <a:r>
              <a:rPr lang="en-US" sz="1000" dirty="0">
                <a:solidFill>
                  <a:srgbClr val="1C3354"/>
                </a:solidFill>
                <a:latin typeface="Arial" pitchFamily="34" charset="0"/>
                <a:ea typeface="Arial" pitchFamily="34" charset="-122"/>
                <a:cs typeface="Arial" pitchFamily="34" charset="-120"/>
              </a:rPr>
              <a:t>При извержениях и движении плит образуются новые горные породы. Со временем они становятся частью суши, и Земля как будто получает свежие каменные «странички».
</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17</a:t>
            </a:r>
            <a:endParaRPr lang="en-US" sz="1200" dirty="0"/>
          </a:p>
        </p:txBody>
      </p:sp>
      <p:sp>
        <p:nvSpPr>
          <p:cNvPr id="8" name="Text 1"/>
          <p:cNvSpPr txBox="1"/>
          <p:nvPr/>
        </p:nvSpPr>
        <p:spPr>
          <a:xfrm>
            <a:off x="292825" y="510150"/>
            <a:ext cx="5415300" cy="978000"/>
          </a:xfrm>
          <a:prstGeom prst="rect">
            <a:avLst/>
          </a:prstGeom>
          <a:noFill/>
          <a:ln/>
        </p:spPr>
        <p:txBody>
          <a:bodyPr wrap="square" lIns="0" tIns="0" rIns="0" bIns="0" rtlCol="0" anchor="t"/>
          <a:lstStyle/>
          <a:p>
            <a:pPr algn="l" indent="0" marL="0">
              <a:lnSpc>
                <a:spcPct val="100000"/>
              </a:lnSpc>
              <a:buNone/>
            </a:pPr>
            <a:r>
              <a:rPr lang="en-US" sz="2500" b="1" dirty="0">
                <a:solidFill>
                  <a:srgbClr val="1C3354"/>
                </a:solidFill>
                <a:latin typeface="Arial" pitchFamily="34" charset="0"/>
                <a:ea typeface="Arial" pitchFamily="34" charset="-122"/>
                <a:cs typeface="Arial" pitchFamily="34" charset="-120"/>
              </a:rPr>
              <a:t>Полезные ископаемые и глубинные силы
</a:t>
            </a:r>
            <a:endParaRPr lang="en-US" sz="2500" dirty="0"/>
          </a:p>
        </p:txBody>
      </p:sp>
      <p:sp>
        <p:nvSpPr>
          <p:cNvPr id="9" name="Text 2"/>
          <p:cNvSpPr txBox="1"/>
          <p:nvPr/>
        </p:nvSpPr>
        <p:spPr>
          <a:xfrm>
            <a:off x="860225" y="2703332"/>
            <a:ext cx="4296300" cy="900600"/>
          </a:xfrm>
          <a:prstGeom prst="rect">
            <a:avLst/>
          </a:prstGeom>
          <a:noFill/>
          <a:ln/>
        </p:spPr>
        <p:txBody>
          <a:bodyPr wrap="square" lIns="0" tIns="0" rIns="0" bIns="0" rtlCol="0" anchor="t"/>
          <a:lstStyle/>
          <a:p>
            <a:pPr algn="l" indent="0" marL="0">
              <a:lnSpc>
                <a:spcPct val="100000"/>
              </a:lnSpc>
              <a:buNone/>
            </a:pPr>
            <a:r>
              <a:rPr lang="en-US" sz="1300" b="1" dirty="0">
                <a:solidFill>
                  <a:srgbClr val="1C3354"/>
                </a:solidFill>
                <a:latin typeface="Arial" pitchFamily="34" charset="0"/>
                <a:ea typeface="Arial" pitchFamily="34" charset="-122"/>
                <a:cs typeface="Arial" pitchFamily="34" charset="-120"/>
              </a:rPr>
              <a:t>2. Как меняются породы
</a:t>
            </a:r>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Глубоко под землёй породы могут нагреваться, сжиматься и перестраиваться. Из-за этого появляются новые минералы и полезные вещества, которые не встретишь на поверхности.
</a:t>
            </a:r>
            <a:endParaRPr lang="en-US" sz="1300" dirty="0"/>
          </a:p>
        </p:txBody>
      </p:sp>
      <p:sp>
        <p:nvSpPr>
          <p:cNvPr id="10" name="Text 3"/>
          <p:cNvSpPr txBox="1"/>
          <p:nvPr/>
        </p:nvSpPr>
        <p:spPr>
          <a:xfrm>
            <a:off x="860225" y="1655025"/>
            <a:ext cx="4296300" cy="900600"/>
          </a:xfrm>
          <a:prstGeom prst="rect">
            <a:avLst/>
          </a:prstGeom>
          <a:noFill/>
          <a:ln/>
        </p:spPr>
        <p:txBody>
          <a:bodyPr wrap="square" lIns="0" tIns="0" rIns="0" bIns="0" rtlCol="0" anchor="t"/>
          <a:lstStyle/>
          <a:p>
            <a:pPr algn="l" indent="0" marL="0">
              <a:lnSpc>
                <a:spcPct val="100000"/>
              </a:lnSpc>
              <a:buNone/>
            </a:pPr>
            <a:r>
              <a:rPr lang="en-US" sz="1300" b="1" dirty="0">
                <a:solidFill>
                  <a:srgbClr val="1C3354"/>
                </a:solidFill>
                <a:latin typeface="Arial" pitchFamily="34" charset="0"/>
                <a:ea typeface="Arial" pitchFamily="34" charset="-122"/>
                <a:cs typeface="Arial" pitchFamily="34" charset="-120"/>
              </a:rPr>
              <a:t>1. Где они появляются
</a:t>
            </a:r>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Внутренние процессы помогают образовываться месторождениям руд, угля, нефти и газа. Давление, тепло и движение пород меняют их строение и создают богатства, которыми пользуется человек.
</a:t>
            </a:r>
            <a:endParaRPr lang="en-US" sz="1300" dirty="0"/>
          </a:p>
        </p:txBody>
      </p:sp>
      <p:sp>
        <p:nvSpPr>
          <p:cNvPr id="11" name="Text 4"/>
          <p:cNvSpPr txBox="1"/>
          <p:nvPr/>
        </p:nvSpPr>
        <p:spPr>
          <a:xfrm>
            <a:off x="860225" y="3758800"/>
            <a:ext cx="4296300" cy="900600"/>
          </a:xfrm>
          <a:prstGeom prst="rect">
            <a:avLst/>
          </a:prstGeom>
          <a:noFill/>
          <a:ln/>
        </p:spPr>
        <p:txBody>
          <a:bodyPr wrap="square" lIns="0" tIns="0" rIns="0" bIns="0" rtlCol="0" anchor="t"/>
          <a:lstStyle/>
          <a:p>
            <a:pPr algn="l" indent="0" marL="0">
              <a:lnSpc>
                <a:spcPct val="100000"/>
              </a:lnSpc>
              <a:buNone/>
            </a:pPr>
            <a:r>
              <a:rPr lang="en-US" sz="1300" b="1" dirty="0">
                <a:solidFill>
                  <a:srgbClr val="1C3354"/>
                </a:solidFill>
                <a:latin typeface="Arial" pitchFamily="34" charset="0"/>
                <a:ea typeface="Arial" pitchFamily="34" charset="-122"/>
                <a:cs typeface="Arial" pitchFamily="34" charset="-120"/>
              </a:rPr>
              <a:t>3. Почему это важно
</a:t>
            </a:r>
            <a:pPr algn="l" indent="0" marL="0">
              <a:lnSpc>
                <a:spcPct val="100000"/>
              </a:lnSpc>
              <a:buNone/>
            </a:pPr>
            <a:r>
              <a:rPr lang="en-US" sz="1300" dirty="0">
                <a:solidFill>
                  <a:srgbClr val="000000"/>
                </a:solidFill>
                <a:latin typeface="Arial" pitchFamily="34" charset="0"/>
                <a:ea typeface="Arial" pitchFamily="34" charset="-122"/>
                <a:cs typeface="Arial" pitchFamily="34" charset="-120"/>
              </a:rPr>
              <a:t>Полезные ископаемые нужны для строительства, транспорта и многих вещей вокруг нас. Поэтому изучение внутреннего строения Земли помогает лучше понимать и природу, и жизнь людей.
</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92902" y="1204051"/>
            <a:ext cx="2455500" cy="1522698"/>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343840" y="1204051"/>
            <a:ext cx="2455500" cy="1522698"/>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394827" y="1204051"/>
            <a:ext cx="2455500" cy="1522698"/>
          </a:xfrm>
          <a:prstGeom prst="rect">
            <a:avLst/>
          </a:prstGeom>
        </p:spPr>
      </p:pic>
      <p:sp>
        <p:nvSpPr>
          <p:cNvPr id="9" name="Text 0"/>
          <p:cNvSpPr txBox="1"/>
          <p:nvPr/>
        </p:nvSpPr>
        <p:spPr>
          <a:xfrm>
            <a:off x="292825" y="212825"/>
            <a:ext cx="8557500" cy="850800"/>
          </a:xfrm>
          <a:prstGeom prst="rect">
            <a:avLst/>
          </a:prstGeom>
          <a:noFill/>
          <a:ln/>
        </p:spPr>
        <p:txBody>
          <a:bodyPr wrap="square" lIns="0" tIns="0" rIns="0" bIns="0" rtlCol="0" anchor="ctr"/>
          <a:lstStyle/>
          <a:p>
            <a:pPr algn="l" indent="0" marL="0">
              <a:lnSpc>
                <a:spcPct val="100000"/>
              </a:lnSpc>
              <a:buNone/>
            </a:pPr>
            <a:r>
              <a:rPr lang="en-US" sz="3000" b="1" dirty="0">
                <a:solidFill>
                  <a:srgbClr val="1C3354"/>
                </a:solidFill>
                <a:latin typeface="Arial" pitchFamily="34" charset="0"/>
                <a:ea typeface="Arial" pitchFamily="34" charset="-122"/>
                <a:cs typeface="Arial" pitchFamily="34" charset="-120"/>
              </a:rPr>
              <a:t>Интересные факты о слоях Земли
</a:t>
            </a:r>
            <a:endParaRPr lang="en-US" sz="3000" dirty="0"/>
          </a:p>
        </p:txBody>
      </p:sp>
      <p:sp>
        <p:nvSpPr>
          <p:cNvPr id="10" name="Text 1"/>
          <p:cNvSpPr txBox="1"/>
          <p:nvPr/>
        </p:nvSpPr>
        <p:spPr>
          <a:xfrm>
            <a:off x="104375" y="4866200"/>
            <a:ext cx="551700" cy="2772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18</a:t>
            </a:r>
            <a:endParaRPr lang="en-US" sz="1200" dirty="0"/>
          </a:p>
        </p:txBody>
      </p:sp>
      <p:sp>
        <p:nvSpPr>
          <p:cNvPr id="11" name="Text 2"/>
          <p:cNvSpPr txBox="1"/>
          <p:nvPr/>
        </p:nvSpPr>
        <p:spPr>
          <a:xfrm>
            <a:off x="488229" y="3504175"/>
            <a:ext cx="2064900" cy="649200"/>
          </a:xfrm>
          <a:prstGeom prst="rect">
            <a:avLst/>
          </a:prstGeom>
          <a:noFill/>
          <a:ln/>
        </p:spPr>
        <p:txBody>
          <a:bodyPr wrap="square" lIns="0" tIns="0" rIns="0" bIns="0" rtlCol="0" anchor="t"/>
          <a:lstStyle/>
          <a:p>
            <a:pPr algn="l" indent="0" marL="0">
              <a:lnSpc>
                <a:spcPct val="100000"/>
              </a:lnSpc>
              <a:buNone/>
            </a:pPr>
            <a:r>
              <a:rPr lang="en-US" sz="852" dirty="0">
                <a:solidFill>
                  <a:srgbClr val="000000"/>
                </a:solidFill>
                <a:latin typeface="Arial" pitchFamily="34" charset="0"/>
                <a:ea typeface="Arial" pitchFamily="34" charset="-122"/>
                <a:cs typeface="Arial" pitchFamily="34" charset="-120"/>
              </a:rPr>
              <a:t>Земная кора — самая тонкая часть Земли, но именно на ней стоят города, растут леса и шумят океаны. Если представить планету как яблоко, кора была бы очень-очень тонкой кожурой, а всё остальное — огромная сердцевина.
</a:t>
            </a:r>
            <a:endParaRPr lang="en-US" sz="852" dirty="0"/>
          </a:p>
        </p:txBody>
      </p:sp>
      <p:sp>
        <p:nvSpPr>
          <p:cNvPr id="12" name="Text 3"/>
          <p:cNvSpPr txBox="1"/>
          <p:nvPr/>
        </p:nvSpPr>
        <p:spPr>
          <a:xfrm>
            <a:off x="488230" y="2964825"/>
            <a:ext cx="2064900" cy="402000"/>
          </a:xfrm>
          <a:prstGeom prst="rect">
            <a:avLst/>
          </a:prstGeom>
          <a:noFill/>
          <a:ln/>
        </p:spPr>
        <p:txBody>
          <a:bodyPr wrap="square" lIns="0" tIns="0" rIns="0" bIns="0" rtlCol="0" anchor="ctr"/>
          <a:lstStyle/>
          <a:p>
            <a:pPr algn="l" indent="0" marL="0">
              <a:lnSpc>
                <a:spcPct val="115000"/>
              </a:lnSpc>
              <a:buNone/>
            </a:pPr>
            <a:r>
              <a:rPr lang="en-US" sz="1300" b="1" dirty="0">
                <a:solidFill>
                  <a:srgbClr val="C62F39"/>
                </a:solidFill>
                <a:latin typeface="Arial" pitchFamily="34" charset="0"/>
                <a:ea typeface="Arial" pitchFamily="34" charset="-122"/>
                <a:cs typeface="Arial" pitchFamily="34" charset="-120"/>
              </a:rPr>
              <a:t>Тонкая оболочка, на которой мы живём
</a:t>
            </a:r>
            <a:endParaRPr lang="en-US" sz="1300" dirty="0"/>
          </a:p>
        </p:txBody>
      </p:sp>
      <p:sp>
        <p:nvSpPr>
          <p:cNvPr id="13" name="Text 4"/>
          <p:cNvSpPr txBox="1"/>
          <p:nvPr/>
        </p:nvSpPr>
        <p:spPr>
          <a:xfrm>
            <a:off x="3539167" y="3504175"/>
            <a:ext cx="2064900" cy="649200"/>
          </a:xfrm>
          <a:prstGeom prst="rect">
            <a:avLst/>
          </a:prstGeom>
          <a:noFill/>
          <a:ln/>
        </p:spPr>
        <p:txBody>
          <a:bodyPr wrap="square" lIns="0" tIns="0" rIns="0" bIns="0" rtlCol="0" anchor="t"/>
          <a:lstStyle/>
          <a:p>
            <a:pPr algn="l" indent="0" marL="0">
              <a:lnSpc>
                <a:spcPct val="100000"/>
              </a:lnSpc>
              <a:buNone/>
            </a:pPr>
            <a:r>
              <a:rPr lang="en-US" sz="852" dirty="0">
                <a:solidFill>
                  <a:srgbClr val="000000"/>
                </a:solidFill>
                <a:latin typeface="Arial" pitchFamily="34" charset="0"/>
                <a:ea typeface="Arial" pitchFamily="34" charset="-122"/>
                <a:cs typeface="Arial" pitchFamily="34" charset="-120"/>
              </a:rPr>
              <a:t>Человек ещё ни разу не добирался до ядра Земли. Самая глубокая скважина на планете всё равно намного короче расстояния до центра. Поэтому учёные узнают о недрах не напрямую, а по подсказкам природы.
</a:t>
            </a:r>
            <a:endParaRPr lang="en-US" sz="852" dirty="0"/>
          </a:p>
        </p:txBody>
      </p:sp>
      <p:sp>
        <p:nvSpPr>
          <p:cNvPr id="14" name="Text 5"/>
          <p:cNvSpPr txBox="1"/>
          <p:nvPr/>
        </p:nvSpPr>
        <p:spPr>
          <a:xfrm>
            <a:off x="3539167" y="2964825"/>
            <a:ext cx="2064900" cy="402000"/>
          </a:xfrm>
          <a:prstGeom prst="rect">
            <a:avLst/>
          </a:prstGeom>
          <a:noFill/>
          <a:ln/>
        </p:spPr>
        <p:txBody>
          <a:bodyPr wrap="square" lIns="0" tIns="0" rIns="0" bIns="0" rtlCol="0" anchor="ctr"/>
          <a:lstStyle/>
          <a:p>
            <a:pPr algn="l" indent="0" marL="0">
              <a:lnSpc>
                <a:spcPct val="115000"/>
              </a:lnSpc>
              <a:buNone/>
            </a:pPr>
            <a:r>
              <a:rPr lang="en-US" sz="1300" b="1" dirty="0">
                <a:solidFill>
                  <a:srgbClr val="C62F39"/>
                </a:solidFill>
                <a:latin typeface="Arial" pitchFamily="34" charset="0"/>
                <a:ea typeface="Arial" pitchFamily="34" charset="-122"/>
                <a:cs typeface="Arial" pitchFamily="34" charset="-120"/>
              </a:rPr>
              <a:t>Путешествие к центру пока невозможно
</a:t>
            </a:r>
            <a:endParaRPr lang="en-US" sz="1300" dirty="0"/>
          </a:p>
        </p:txBody>
      </p:sp>
      <p:sp>
        <p:nvSpPr>
          <p:cNvPr id="15" name="Text 6"/>
          <p:cNvSpPr txBox="1"/>
          <p:nvPr/>
        </p:nvSpPr>
        <p:spPr>
          <a:xfrm>
            <a:off x="6590154" y="3504175"/>
            <a:ext cx="2064900" cy="649200"/>
          </a:xfrm>
          <a:prstGeom prst="rect">
            <a:avLst/>
          </a:prstGeom>
          <a:noFill/>
          <a:ln/>
        </p:spPr>
        <p:txBody>
          <a:bodyPr wrap="square" lIns="0" tIns="0" rIns="0" bIns="0" rtlCol="0" anchor="t"/>
          <a:lstStyle/>
          <a:p>
            <a:pPr algn="l" indent="0" marL="0">
              <a:lnSpc>
                <a:spcPct val="100000"/>
              </a:lnSpc>
              <a:buNone/>
            </a:pPr>
            <a:r>
              <a:rPr lang="en-US" sz="852" dirty="0">
                <a:solidFill>
                  <a:srgbClr val="000000"/>
                </a:solidFill>
                <a:latin typeface="Arial" pitchFamily="34" charset="0"/>
                <a:ea typeface="Arial" pitchFamily="34" charset="-122"/>
                <a:cs typeface="Arial" pitchFamily="34" charset="-120"/>
              </a:rPr>
              <a:t>Самый большой слой Земли — мантия. Она занимает почти всю планету внутри и простирается очень глубоко. Можно сказать, что это огромный горячий «мост» между твёрдой корой и металлическим ядром.
</a:t>
            </a:r>
            <a:endParaRPr lang="en-US" sz="852" dirty="0"/>
          </a:p>
        </p:txBody>
      </p:sp>
      <p:sp>
        <p:nvSpPr>
          <p:cNvPr id="16" name="Text 7"/>
          <p:cNvSpPr txBox="1"/>
          <p:nvPr/>
        </p:nvSpPr>
        <p:spPr>
          <a:xfrm>
            <a:off x="6590155" y="2964825"/>
            <a:ext cx="2064900" cy="402000"/>
          </a:xfrm>
          <a:prstGeom prst="rect">
            <a:avLst/>
          </a:prstGeom>
          <a:noFill/>
          <a:ln/>
        </p:spPr>
        <p:txBody>
          <a:bodyPr wrap="square" lIns="0" tIns="0" rIns="0" bIns="0" rtlCol="0" anchor="ctr"/>
          <a:lstStyle/>
          <a:p>
            <a:pPr algn="l" indent="0" marL="0">
              <a:lnSpc>
                <a:spcPct val="115000"/>
              </a:lnSpc>
              <a:buNone/>
            </a:pPr>
            <a:r>
              <a:rPr lang="en-US" sz="1300" b="1" dirty="0">
                <a:solidFill>
                  <a:srgbClr val="C62F39"/>
                </a:solidFill>
                <a:latin typeface="Arial" pitchFamily="34" charset="0"/>
                <a:ea typeface="Arial" pitchFamily="34" charset="-122"/>
                <a:cs typeface="Arial" pitchFamily="34" charset="-120"/>
              </a:rPr>
              <a:t>Мантия — настоящий гигант
</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269984" y="1583200"/>
            <a:ext cx="2687682" cy="3196500"/>
          </a:xfrm>
          <a:prstGeom prst="rect">
            <a:avLst/>
          </a:prstGeom>
        </p:spPr>
      </p:pic>
      <p:sp>
        <p:nvSpPr>
          <p:cNvPr id="8" name="Text 0"/>
          <p:cNvSpPr txBox="1"/>
          <p:nvPr/>
        </p:nvSpPr>
        <p:spPr>
          <a:xfrm>
            <a:off x="371525" y="298825"/>
            <a:ext cx="8377800" cy="991800"/>
          </a:xfrm>
          <a:prstGeom prst="rect">
            <a:avLst/>
          </a:prstGeom>
          <a:noFill/>
          <a:ln/>
        </p:spPr>
        <p:txBody>
          <a:bodyPr wrap="square" lIns="0" tIns="0" rIns="0" bIns="0" rtlCol="0" anchor="ctr"/>
          <a:lstStyle/>
          <a:p>
            <a:pPr algn="ctr" indent="0" marL="0">
              <a:lnSpc>
                <a:spcPct val="100000"/>
              </a:lnSpc>
              <a:buNone/>
            </a:pPr>
            <a:r>
              <a:rPr lang="en-US" sz="2500" b="1" dirty="0">
                <a:solidFill>
                  <a:srgbClr val="1C3354"/>
                </a:solidFill>
                <a:latin typeface="Arial" pitchFamily="34" charset="0"/>
                <a:ea typeface="Arial" pitchFamily="34" charset="-122"/>
                <a:cs typeface="Arial" pitchFamily="34" charset="-120"/>
              </a:rPr>
              <a:t>Земля внутри похожа на большой горячий шар
</a:t>
            </a:r>
            <a:endParaRPr lang="en-US" sz="2500" dirty="0"/>
          </a:p>
        </p:txBody>
      </p:sp>
      <p:sp>
        <p:nvSpPr>
          <p:cNvPr id="9" name="Text 1"/>
          <p:cNvSpPr txBox="1"/>
          <p:nvPr/>
        </p:nvSpPr>
        <p:spPr>
          <a:xfrm>
            <a:off x="104375" y="4866200"/>
            <a:ext cx="547800" cy="623400"/>
          </a:xfrm>
          <a:prstGeom prst="rect">
            <a:avLst/>
          </a:prstGeom>
          <a:noFill/>
          <a:ln/>
        </p:spPr>
        <p:txBody>
          <a:bodyPr wrap="square" lIns="0" tIns="0" rIns="0" bIns="0" rtlCol="0" anchor="t"/>
          <a:lstStyle/>
          <a:p>
            <a:pPr algn="ctr" indent="0" marL="0">
              <a:lnSpc>
                <a:spcPct val="100000"/>
              </a:lnSpc>
              <a:buNone/>
            </a:pPr>
            <a:r>
              <a:rPr lang="en-US" sz="1200" b="1" dirty="0">
                <a:solidFill>
                  <a:srgbClr val="427697"/>
                </a:solidFill>
                <a:latin typeface="Arial" pitchFamily="34" charset="0"/>
                <a:ea typeface="Arial" pitchFamily="34" charset="-122"/>
                <a:cs typeface="Arial" pitchFamily="34" charset="-120"/>
              </a:rPr>
              <a:t>19</a:t>
            </a:r>
            <a:endParaRPr lang="en-US" sz="1200" dirty="0"/>
          </a:p>
        </p:txBody>
      </p:sp>
      <p:sp>
        <p:nvSpPr>
          <p:cNvPr id="10" name="Text 2"/>
          <p:cNvSpPr txBox="1"/>
          <p:nvPr/>
        </p:nvSpPr>
        <p:spPr>
          <a:xfrm>
            <a:off x="590484" y="1724875"/>
            <a:ext cx="2145600" cy="1215900"/>
          </a:xfrm>
          <a:prstGeom prst="rect">
            <a:avLst/>
          </a:prstGeom>
          <a:noFill/>
          <a:ln/>
        </p:spPr>
        <p:txBody>
          <a:bodyPr wrap="square" lIns="0" tIns="0" rIns="0" bIns="0" rtlCol="0" anchor="ctr"/>
          <a:lstStyle/>
          <a:p>
            <a:pPr algn="l" indent="0" marL="0">
              <a:lnSpc>
                <a:spcPct val="115000"/>
              </a:lnSpc>
              <a:buNone/>
            </a:pPr>
            <a:r>
              <a:rPr lang="en-US" sz="1188" b="1" dirty="0">
                <a:solidFill>
                  <a:srgbClr val="1C3354"/>
                </a:solidFill>
                <a:latin typeface="Arial" pitchFamily="34" charset="0"/>
                <a:ea typeface="Arial" pitchFamily="34" charset="-122"/>
                <a:cs typeface="Arial" pitchFamily="34" charset="-120"/>
              </a:rPr>
              <a:t>Твёрдая оболочка
</a:t>
            </a:r>
            <a:pPr algn="l" indent="0" marL="0">
              <a:lnSpc>
                <a:spcPct val="115000"/>
              </a:lnSpc>
              <a:buNone/>
            </a:pPr>
            <a:r>
              <a:rPr lang="en-US" sz="1188" dirty="0">
                <a:solidFill>
                  <a:srgbClr val="1C3354"/>
                </a:solidFill>
                <a:latin typeface="Arial" pitchFamily="34" charset="0"/>
                <a:ea typeface="Arial" pitchFamily="34" charset="-122"/>
                <a:cs typeface="Arial" pitchFamily="34" charset="-120"/>
              </a:rPr>
              <a:t>Снаружи Землю покрывает кора — тонкая, но очень важная оболочка. На ней находятся океаны, материки и всё, что мы видим вокруг себя каждый день.
</a:t>
            </a:r>
            <a:endParaRPr lang="en-US" sz="1188" dirty="0"/>
          </a:p>
        </p:txBody>
      </p:sp>
      <p:sp>
        <p:nvSpPr>
          <p:cNvPr id="11" name="Text 3"/>
          <p:cNvSpPr txBox="1"/>
          <p:nvPr/>
        </p:nvSpPr>
        <p:spPr>
          <a:xfrm>
            <a:off x="3646487" y="1724825"/>
            <a:ext cx="2140800" cy="1215900"/>
          </a:xfrm>
          <a:prstGeom prst="rect">
            <a:avLst/>
          </a:prstGeom>
          <a:noFill/>
          <a:ln/>
        </p:spPr>
        <p:txBody>
          <a:bodyPr wrap="square" lIns="0" tIns="0" rIns="0" bIns="0" rtlCol="0" anchor="ctr"/>
          <a:lstStyle/>
          <a:p>
            <a:pPr algn="l" indent="0" marL="0">
              <a:lnSpc>
                <a:spcPct val="115000"/>
              </a:lnSpc>
              <a:buNone/>
            </a:pPr>
            <a:r>
              <a:rPr lang="en-US" sz="1145" b="1" dirty="0">
                <a:solidFill>
                  <a:srgbClr val="1C3354"/>
                </a:solidFill>
                <a:latin typeface="Arial" pitchFamily="34" charset="0"/>
                <a:ea typeface="Arial" pitchFamily="34" charset="-122"/>
                <a:cs typeface="Arial" pitchFamily="34" charset="-120"/>
              </a:rPr>
              <a:t>Металлический центр
</a:t>
            </a:r>
            <a:pPr algn="l" indent="0" marL="0">
              <a:lnSpc>
                <a:spcPct val="115000"/>
              </a:lnSpc>
              <a:buNone/>
            </a:pPr>
            <a:r>
              <a:rPr lang="en-US" sz="1145" dirty="0">
                <a:solidFill>
                  <a:srgbClr val="1C3354"/>
                </a:solidFill>
                <a:latin typeface="Arial" pitchFamily="34" charset="0"/>
                <a:ea typeface="Arial" pitchFamily="34" charset="-122"/>
                <a:cs typeface="Arial" pitchFamily="34" charset="-120"/>
              </a:rPr>
              <a:t>В самом центре Земли находится ядро из железа и никеля. Оно помогает планете быть живой, подвижной и удивительной, а учёным — иметь много интересных задач.
</a:t>
            </a:r>
            <a:endParaRPr lang="en-US" sz="1145" dirty="0"/>
          </a:p>
        </p:txBody>
      </p:sp>
      <p:sp>
        <p:nvSpPr>
          <p:cNvPr id="12" name="Text 4"/>
          <p:cNvSpPr txBox="1"/>
          <p:nvPr/>
        </p:nvSpPr>
        <p:spPr>
          <a:xfrm>
            <a:off x="590438" y="3435000"/>
            <a:ext cx="2145600" cy="1215900"/>
          </a:xfrm>
          <a:prstGeom prst="rect">
            <a:avLst/>
          </a:prstGeom>
          <a:noFill/>
          <a:ln/>
        </p:spPr>
        <p:txBody>
          <a:bodyPr wrap="square" lIns="0" tIns="0" rIns="0" bIns="0" rtlCol="0" anchor="ctr"/>
          <a:lstStyle/>
          <a:p>
            <a:pPr algn="l" indent="0" marL="0">
              <a:lnSpc>
                <a:spcPct val="115000"/>
              </a:lnSpc>
              <a:buNone/>
            </a:pPr>
            <a:r>
              <a:rPr lang="en-US" sz="1188" b="1" dirty="0">
                <a:solidFill>
                  <a:srgbClr val="1C3354"/>
                </a:solidFill>
                <a:latin typeface="Arial" pitchFamily="34" charset="0"/>
                <a:ea typeface="Arial" pitchFamily="34" charset="-122"/>
                <a:cs typeface="Arial" pitchFamily="34" charset="-120"/>
              </a:rPr>
              <a:t>Горячая середина
</a:t>
            </a:r>
            <a:pPr algn="l" indent="0" marL="0">
              <a:lnSpc>
                <a:spcPct val="115000"/>
              </a:lnSpc>
              <a:buNone/>
            </a:pPr>
            <a:r>
              <a:rPr lang="en-US" sz="1188" dirty="0">
                <a:solidFill>
                  <a:srgbClr val="1C3354"/>
                </a:solidFill>
                <a:latin typeface="Arial" pitchFamily="34" charset="0"/>
                <a:ea typeface="Arial" pitchFamily="34" charset="-122"/>
                <a:cs typeface="Arial" pitchFamily="34" charset="-120"/>
              </a:rPr>
              <a:t>Под корой лежит мантия — самый большой слой планеты. Она очень горячая и медленно движется, словно густая масса, которая никогда не спешит.
</a:t>
            </a:r>
            <a:endParaRPr lang="en-US" sz="1188"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6E9E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9475" y="1432950"/>
            <a:ext cx="8112000" cy="2084100"/>
          </a:xfrm>
          <a:prstGeom prst="rect">
            <a:avLst/>
          </a:prstGeom>
          <a:noFill/>
          <a:ln/>
        </p:spPr>
        <p:txBody>
          <a:bodyPr wrap="square" lIns="0" tIns="0" rIns="0" bIns="0" rtlCol="0" anchor="t"/>
          <a:lstStyle/>
          <a:p>
            <a:pPr algn="l" indent="0" marL="0">
              <a:lnSpc>
                <a:spcPct val="100000"/>
              </a:lnSpc>
              <a:buNone/>
            </a:pPr>
            <a:r>
              <a:rPr lang="en-US" sz="3200" b="1" dirty="0">
                <a:solidFill>
                  <a:srgbClr val="1C3354"/>
                </a:solidFill>
                <a:latin typeface="Arial" pitchFamily="34" charset="0"/>
                <a:ea typeface="Arial" pitchFamily="34" charset="-122"/>
                <a:cs typeface="Arial" pitchFamily="34" charset="-120"/>
              </a:rPr>
              <a:t>Земля хранит свои тайны глубоко внутри
</a:t>
            </a:r>
            <a:pPr algn="l" indent="0" marL="0">
              <a:lnSpc>
                <a:spcPct val="100000"/>
              </a:lnSpc>
              <a:buNone/>
            </a:pPr>
            <a:r>
              <a:rPr lang="en-US" sz="3200" b="1" dirty="0">
                <a:solidFill>
                  <a:srgbClr val="1C3354"/>
                </a:solidFill>
                <a:latin typeface="Arial" pitchFamily="34" charset="0"/>
                <a:ea typeface="Arial" pitchFamily="34" charset="-122"/>
                <a:cs typeface="Arial" pitchFamily="34" charset="-120"/>
              </a:rPr>
              <a:t>
</a:t>
            </a:r>
            <a:pPr algn="l" indent="0" marL="0">
              <a:lnSpc>
                <a:spcPct val="115000"/>
              </a:lnSpc>
              <a:buNone/>
            </a:pPr>
            <a:r>
              <a:rPr lang="en-US" sz="1500" dirty="0">
                <a:solidFill>
                  <a:srgbClr val="1C3354"/>
                </a:solidFill>
                <a:latin typeface="Arial" pitchFamily="34" charset="0"/>
                <a:ea typeface="Arial" pitchFamily="34" charset="-122"/>
                <a:cs typeface="Arial" pitchFamily="34" charset="-120"/>
              </a:rPr>
              <a:t>Под нашими ногами скрыта целая горячая планета со слоями, которые работают вместе. Изучая их, мы лучше понимаем вулканы, землетрясения и саму Землю — наш большой общий дом.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2026-05-26T03:01:38Z</dcterms:created>
  <dcterms:modified xsi:type="dcterms:W3CDTF">2026-05-26T03:01:38Z</dcterms:modified>
</cp:coreProperties>
</file>